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Lst>
  <p:sldSz cy="6858000" cx="12192000"/>
  <p:notesSz cx="6858000" cy="9144000"/>
  <p:embeddedFontLst>
    <p:embeddedFont>
      <p:font typeface="Lexend"/>
      <p:regular r:id="rId284"/>
      <p:bold r:id="rId2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6" roundtripDataSignature="AMtx7mhPONWEO08CmxODSfJ0rUtXHXWW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DA325E-23FC-4497-896D-7AADD89426EA}">
  <a:tblStyle styleId="{0DDA325E-23FC-4497-896D-7AADD89426E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6FAEE1E-06F8-4007-9777-9DBF5C720D3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286" Type="http://customschemas.google.com/relationships/presentationmetadata" Target="metadata"/><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font" Target="fonts/Lexend-bold.fntdata"/><Relationship Id="rId163" Type="http://schemas.openxmlformats.org/officeDocument/2006/relationships/slide" Target="slides/slide158.xml"/><Relationship Id="rId284" Type="http://schemas.openxmlformats.org/officeDocument/2006/relationships/font" Target="fonts/Lexend-regular.fntdata"/><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d6e691a85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 name="Google Shape;90;g1ed6e691a8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b24d00363e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2b24d00363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e613408820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5" name="Google Shape;1005;g1e61340882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e5b8d66454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3" name="Google Shape;1013;g1e5b8d66454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6803a4ea50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2" name="Google Shape;1022;g26803a4ea50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6803a4ea50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1" name="Google Shape;1031;g26803a4ea50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6803a4ea5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g26803a4ea5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5c78b20c8e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9" name="Google Shape;1049;g25c78b20c8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5c78b20c8e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8" name="Google Shape;1058;g25c78b20c8e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5c78b20c8e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7" name="Google Shape;1067;g25c78b20c8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5c78b20c8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7" name="Google Shape;1077;g25c78b20c8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e4ec49f13c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5" name="Google Shape;1085;g1e4ec49f13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fe1cf6dee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g1efe1cf6de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e4ec49f13c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4" name="Google Shape;1094;g1e4ec49f13c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e4ec49f13c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4" name="Google Shape;1104;g1e4ec49f13c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e4ec49f13c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4" name="Google Shape;1114;g1e4ec49f13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e4ec49f13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4" name="Google Shape;1124;g1e4ec49f13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53604a4fd4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2" name="Google Shape;1132;g253604a4fd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e4ec49f13c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1" name="Google Shape;1141;g1e4ec49f13c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56b1660c16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2" name="Google Shape;1152;g256b1660c16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573949ab1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6" name="Google Shape;1166;g2573949ab1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56f5c2802d_3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7" name="Google Shape;1177;g256f5c2802d_3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e468467745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1" name="Google Shape;1191;g1e468467745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efe1cf6dee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1efe1cf6de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56f5c2802d_3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9" name="Google Shape;1209;g256f5c2802d_3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1e468467745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0" name="Google Shape;1220;g1e46846774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e46846774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0" name="Google Shape;1230;g1e46846774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e468467745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8" name="Google Shape;1238;g1e46846774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53604a4fd4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7" name="Google Shape;1247;g253604a4fd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5390f5218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6" name="Google Shape;1256;g25390f5218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5390f52187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25390f52187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5390f52187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7" name="Google Shape;1277;g25390f5218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53604a4fd4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6" name="Google Shape;1286;g253604a4fd4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53604a4fd4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5" name="Google Shape;1295;g253604a4fd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fe1cf6dee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g1efe1cf6de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4e4a8f7d6c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3" name="Google Shape;1303;g24e4a8f7d6c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4f438abdd3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2" name="Google Shape;1312;g24f438abdd3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4f438abdd3_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1" name="Google Shape;1321;g24f438abdd3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4f438abdd3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4" name="Google Shape;1334;g24f438abdd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4f438abdd3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24f438abdd3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4f438abdd3_1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3" name="Google Shape;1363;g24f438abdd3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4e4a8f7d6c_1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24e4a8f7d6c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4f438abdd3_4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6" name="Google Shape;1386;g24f438abdd3_4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4f438abdd3_4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24f438abdd3_4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4f438abdd3_4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24f438abdd3_4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fe1cf6dee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1efe1cf6dee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4f438abdd3_4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24f438abdd3_4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4f438abdd3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8" name="Google Shape;1428;g24f438abdd3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3f8e34888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23f8e3488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e32f8bc9f1_3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5" name="Google Shape;1445;g1e32f8bc9f1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4f438abdd3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24f438abdd3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g24f438abdd3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1e32f8bc9f1_2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1" name="Google Shape;1461;g1e32f8bc9f1_2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e32f8bc9f1_2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0" name="Google Shape;1470;g1e32f8bc9f1_2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494c225d73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1" name="Google Shape;1481;g2494c225d7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494c21acf0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2" name="Google Shape;1492;g2494c21acf0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23f8e34888f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1" name="Google Shape;1501;g23f8e34888f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f8e73abd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1ef8e73ab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1e32f8bc9f1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2" name="Google Shape;1532;g1e32f8bc9f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1e32f8bc9f1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2" name="Google Shape;1542;g1e32f8bc9f1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1e32f8bc9f1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3" name="Google Shape;1553;g1e32f8bc9f1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2494c21acf0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5" name="Google Shape;1565;g2494c21acf0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494c21acf0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8" name="Google Shape;1578;g2494c21acf0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2494c21acf0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7" name="Google Shape;1587;g2494c21acf0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2494c21acf0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6" name="Google Shape;1596;g2494c21acf0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e32f8bc9f1_3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7" name="Google Shape;1607;g1e32f8bc9f1_3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2494c21acf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7" name="Google Shape;1617;g2494c21acf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1e32f8bc9f1_3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8" name="Google Shape;1628;g1e32f8bc9f1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24d00363e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2b24d00363e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23f8e34888f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6" name="Google Shape;1636;g23f8e34888f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1e26e0a4a55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5" name="Google Shape;1645;g1e26e0a4a55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1e32f8bc9f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4" name="Google Shape;1654;g1e32f8bc9f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1e26e0a4a55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5" name="Google Shape;1685;g1e26e0a4a5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e26e0a4a55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4" name="Google Shape;1694;g1e26e0a4a55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1e280827b2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5" name="Google Shape;1715;g1e280827b2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1e26e0a4a55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4" name="Google Shape;1724;g1e26e0a4a55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1e26e0a4a55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4" name="Google Shape;1734;g1e26e0a4a55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1e26e0a4a55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4" name="Google Shape;1744;g1e26e0a4a55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1e26e0a4a55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4" name="Google Shape;1754;g1e26e0a4a55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b24d00363e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2b24d00363e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23f8e34888f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4" name="Google Shape;1764;g23f8e34888f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1e26e0a4a55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5" name="Google Shape;1775;g1e26e0a4a55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3f8e34888f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4" name="Google Shape;1784;g23f8e34888f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1e26e0a4a55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1" name="Google Shape;1821;g1e26e0a4a55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1e1aff8fed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0" name="Google Shape;1830;g1e1aff8fed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1e1aff8fed7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8" name="Google Shape;1838;g1e1aff8fed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1e1c6ab0291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7" name="Google Shape;1847;g1e1c6ab029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e1bb0289da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6" name="Google Shape;1856;g1e1bb0289da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1e1bb0289da_3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7" name="Google Shape;1867;g1e1bb0289da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1e1bb0289da_3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9" name="Google Shape;1879;g1e1bb0289da_3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b24d00363e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2b24d00363e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1e1c6ab0291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8" name="Google Shape;1888;g1e1c6ab0291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1e1bb0289da_3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7" name="Google Shape;1897;g1e1bb0289da_3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1e1c6ab0291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7" name="Google Shape;1907;g1e1c6ab0291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1e1c6ab0291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6" name="Google Shape;1916;g1e1c6ab0291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1e1aff8fed7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5" name="Google Shape;1925;g1e1aff8fed7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1e1aff8fed7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4" name="Google Shape;1934;g1e1aff8fed7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1e1aff8fed7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3" name="Google Shape;1943;g1e1aff8fed7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1e1bb0289da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4" name="Google Shape;1954;g1e1bb0289da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e1bb0289da_2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3" name="Google Shape;1963;g1e1bb0289da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1e1c6ab0291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6" name="Google Shape;1976;g1e1c6ab0291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24d00363e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2b24d00363e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1e1aff8fed7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5" name="Google Shape;1985;g1e1aff8fed7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1e1aff8fed7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6" name="Google Shape;1996;g1e1aff8fed7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1e1aff8fed7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7" name="Google Shape;2007;g1e1aff8fed7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1e1bb0289da_4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8" name="Google Shape;2018;g1e1bb0289da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1e1aff8fed7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7" name="Google Shape;2027;g1e1aff8fed7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22f273dcfcf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6" name="Google Shape;2036;g22f273dcfc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22f273dcfcf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4" name="Google Shape;2044;g22f273dcfc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g22f273dcfcf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3" name="Google Shape;2053;g22f273dcfcf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22f273dcfcf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3" name="Google Shape;2063;g22f273dcfcf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1e167347272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5" name="Google Shape;2075;g1e167347272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f50e2ea19b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1f50e2ea19b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b24d00363e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2b24d00363e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1e167347272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86" name="Google Shape;2086;g1e167347272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1e167347272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5" name="Google Shape;2095;g1e167347272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1e167347272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9" name="Google Shape;2109;g1e167347272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1e167347272_3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8" name="Google Shape;2118;g1e167347272_3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1e167347272_3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0" name="Google Shape;2130;g1e167347272_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g22f273dcfcf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9" name="Google Shape;2139;g22f273dcfcf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1e167347272_2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8" name="Google Shape;2148;g1e167347272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e15534adc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7" name="Google Shape;2157;g1e15534adc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1e15534adc3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9" name="Google Shape;2169;g1e15534adc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1e15534adc3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2" name="Google Shape;2182;g1e15534adc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24d00363e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2b24d00363e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1e167347272_2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4" name="Google Shape;2194;g1e167347272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22f273dcfcf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3" name="Google Shape;2203;g22f273dcfcf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209f3aa8ad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2" name="Google Shape;2212;g209f3aa8ad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2c16f2e14b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0" name="Google Shape;2220;g22c16f2e14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22c16f2e14b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6" name="Google Shape;2226;g22c16f2e14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22c645ed363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2" name="Google Shape;2232;g22c645ed36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22c645ed363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9" name="Google Shape;2239;g22c645ed363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22c645ed363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6" name="Google Shape;2246;g22c645ed363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22c645ed363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3" name="Google Shape;2253;g22c645ed36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22c645ed363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0" name="Google Shape;2260;g22c645ed36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b24d00363e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2b24d00363e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22c42f6fd9e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6" name="Google Shape;2266;g22c42f6fd9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22c42f6fd9e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3" name="Google Shape;2273;g22c42f6fd9e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22c42f6fd9e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1" name="Google Shape;2281;g22c42f6fd9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22c42f6fd9e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8" name="Google Shape;2288;g22c42f6fd9e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22c42f6fd9e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5" name="Google Shape;2295;g22c42f6fd9e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22c42f6fd9e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1" name="Google Shape;2301;g22c42f6fd9e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g22c42f6fd9e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8" name="Google Shape;2308;g22c42f6fd9e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22c4773344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6" name="Google Shape;2316;g22c4773344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22c4773344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3" name="Google Shape;2323;g22c4773344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22c47733445_1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1" name="Google Shape;2331;g22c47733445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24d00363e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2b24d00363e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22c47733445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8" name="Google Shape;2338;g22c47733445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22c47733445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4" name="Google Shape;2344;g22c47733445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22c16f2e14b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1" name="Google Shape;2351;g22c16f2e14b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g22c16f2e14b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7" name="Google Shape;2357;g22c16f2e14b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22c16f2e14b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9" name="Google Shape;2379;g22c16f2e14b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22c16f2e14b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9" name="Google Shape;2399;g22c16f2e14b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21a4e27151b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5" name="Google Shape;2405;g21a4e27151b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g1dfcea69f0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3" name="Google Shape;2413;g1dfcea69f0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1dfcea69f0b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9" name="Google Shape;2419;g1dfcea69f0b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1dfcea69f0b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9" name="Google Shape;2429;g1dfcea69f0b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b24d00363e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2b24d00363e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1dfcea69f0b_1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9" name="Google Shape;2439;g1dfcea69f0b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1dfe2975886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7" name="Google Shape;2447;g1dfe2975886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1dfe2975886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5" name="Google Shape;2455;g1dfe297588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1dfcea69f0b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5" name="Google Shape;2465;g1dfcea69f0b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226869415d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1" name="Google Shape;2471;g226869415d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226869415d7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7" name="Google Shape;2477;g226869415d7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1" name="Shape 2481"/>
        <p:cNvGrpSpPr/>
        <p:nvPr/>
      </p:nvGrpSpPr>
      <p:grpSpPr>
        <a:xfrm>
          <a:off x="0" y="0"/>
          <a:ext cx="0" cy="0"/>
          <a:chOff x="0" y="0"/>
          <a:chExt cx="0" cy="0"/>
        </a:xfrm>
      </p:grpSpPr>
      <p:sp>
        <p:nvSpPr>
          <p:cNvPr id="2482" name="Google Shape;2482;g226869415d7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3" name="Google Shape;2483;g226869415d7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226869415d7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9" name="Google Shape;2489;g226869415d7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226869415d7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5" name="Google Shape;2495;g226869415d7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9" name="Shape 2499"/>
        <p:cNvGrpSpPr/>
        <p:nvPr/>
      </p:nvGrpSpPr>
      <p:grpSpPr>
        <a:xfrm>
          <a:off x="0" y="0"/>
          <a:ext cx="0" cy="0"/>
          <a:chOff x="0" y="0"/>
          <a:chExt cx="0" cy="0"/>
        </a:xfrm>
      </p:grpSpPr>
      <p:sp>
        <p:nvSpPr>
          <p:cNvPr id="2500" name="Google Shape;2500;g226869415d7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1" name="Google Shape;2501;g226869415d7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b24d00363e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g2b24d00363e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22631400fc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8" name="Google Shape;2508;g22631400f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21a4e27151b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6" name="Google Shape;2516;g21a4e27151b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g21a4e27151b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2" name="Google Shape;2522;g21a4e27151b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21b856b6e9f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9" name="Google Shape;2529;g21b856b6e9f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21a4e27151b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6" name="Google Shape;2536;g21a4e27151b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21a4e27151b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2" name="Google Shape;2542;g21a4e27151b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g21a4e27151b_0_1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8" name="Google Shape;2548;g21a4e27151b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21b856b6e9f_7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4" name="Google Shape;2554;g21b856b6e9f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g21b856b6e9f_3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1" name="Google Shape;2561;g21b856b6e9f_3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g21b856b6e9f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7" name="Google Shape;2567;g21b856b6e9f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24d00363e_0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2b24d00363e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2" name="Shape 2572"/>
        <p:cNvGrpSpPr/>
        <p:nvPr/>
      </p:nvGrpSpPr>
      <p:grpSpPr>
        <a:xfrm>
          <a:off x="0" y="0"/>
          <a:ext cx="0" cy="0"/>
          <a:chOff x="0" y="0"/>
          <a:chExt cx="0" cy="0"/>
        </a:xfrm>
      </p:grpSpPr>
      <p:sp>
        <p:nvSpPr>
          <p:cNvPr id="2573" name="Google Shape;2573;g21b856b6e9f_3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4" name="Google Shape;2574;g21b856b6e9f_3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g21b856b6e9f_3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0" name="Google Shape;2580;g21b856b6e9f_3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21b856b6e9f_3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6" name="Google Shape;2586;g21b856b6e9f_3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21a4e27151b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2" name="Google Shape;2592;g21a4e27151b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8" name="Google Shape;25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6" name="Google Shape;26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21251a718bb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2" name="Google Shape;2612;g21251a718b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g21251a718bb_4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0" name="Google Shape;2620;g21251a718bb_4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21251a718bb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7" name="Google Shape;2627;g21251a718bb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g21251a718bb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3" name="Google Shape;2633;g21251a718b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b24d00363e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2b24d00363e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g21251a718bb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9" name="Google Shape;2639;g21251a718bb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21251a718bb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5" name="Google Shape;2645;g21251a718b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g21a4e27151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1" name="Google Shape;2651;g21a4e27151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21a4e27151b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9" name="Google Shape;2659;g21a4e27151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21a4e27151b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5" name="Google Shape;2665;g21a4e27151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21a4e27151b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1" name="Google Shape;2671;g21a4e27151b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21a4e27151b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7" name="Google Shape;2677;g21a4e27151b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g21a4e27151b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3" name="Google Shape;2683;g21a4e27151b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g21a4e27151b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9" name="Google Shape;2689;g21a4e27151b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b24d00363e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g2b24d00363e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24d00363e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3" name="Google Shape;343;g2b24d00363e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f50e2ea19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1f50e2ea19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b24d00363e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2" name="Google Shape;352;g2b24d00363e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b24d00363e_0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g2b24d00363e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ef909b68ec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1ef909b68ec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b24d00363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2b24d00363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d6e691a85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g1ed6e691a85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0135c1919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g2b0135c1919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b0135c1919_0_1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2b0135c1919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b017835418_3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2b017835418_3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b017835418_3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2b017835418_3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ed6e691a85_2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g1ed6e691a85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f50e2ea19b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f50e2ea19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b0135c191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g2b0135c191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b0135c1919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2b0135c191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b0135c1919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2b0135c1919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b0135c1919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g2b0135c1919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9d228c0f3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6" name="Google Shape;476;g29d228c0f3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ec6cc4fd77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1ec6cc4fd77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c6cc4fd77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g1ec6cc4fd77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ec6cc4fd77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1ec6cc4fd77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c6cc4fd7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g1ec6cc4fd7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9838ed2348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g29838ed234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f50e2ea19b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1f50e2ea19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9d228c0f34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g29d228c0f3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eb789930f8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g1eb789930f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eb789930f8_1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6" name="Google Shape;546;g1eb789930f8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eb789930f8_1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g1eb789930f8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eb789930f8_1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g1eb789930f8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eb789930f8_1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g1eb789930f8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9d228c0f34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2" name="Google Shape;582;g29d228c0f3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9838ed234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g29838ed234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9d228c0f3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g29d228c0f3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9838ed2348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g29838ed2348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de45392fe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2bde45392f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9838ed2348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7" name="Google Shape;617;g29838ed2348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e5b8d66454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6" name="Google Shape;626;g1e5b8d6645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e98b4115b8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4" name="Google Shape;634;g1e98b4115b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e98b4115b8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3" name="Google Shape;643;g1e98b4115b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e98b4115b8_2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g1e98b4115b8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e98b4115b8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g1e98b4115b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e98b4115b8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8" name="Google Shape;678;g1e98b4115b8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e98b4115b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g1e98b4115b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e899b063dd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5" name="Google Shape;695;g1e899b063d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e899b063dd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4" name="Google Shape;704;g1e899b063dd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de45392f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g2bde45392f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e9262dee7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4" name="Google Shape;714;g1e9262dee7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e9262dee72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3" name="Google Shape;723;g1e9262dee72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e9262dec23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2" name="Google Shape;732;g1e9262dec2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e9262dec23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1" name="Google Shape;741;g1e9262dec23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e899b063dd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g1e899b063dd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e899b063d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g1e899b063d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e808c71c6b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8" name="Google Shape;768;g1e808c71c6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e81442abb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7" name="Google Shape;777;g1e81442abb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e81442abba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6" name="Google Shape;786;g1e81442abb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e81442abba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5" name="Google Shape;795;g1e81442abba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24d00363e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2b24d00363e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e81442abba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4" name="Google Shape;804;g1e81442abba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e81442abba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3" name="Google Shape;813;g1e81442abba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e81442abba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2" name="Google Shape;822;g1e81442abba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e808c71c6b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8" name="Google Shape;838;g1e808c71c6b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e8089a4c2d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7" name="Google Shape;847;g1e8089a4c2d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e808c71c6b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7" name="Google Shape;857;g1e808c71c6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e8089a4c2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6" name="Google Shape;866;g1e8089a4c2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e808c71c6b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1" name="Google Shape;881;g1e808c71c6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e808c71c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g1e808c71c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7cf4e8a383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8" name="Google Shape;898;g27cf4e8a38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24d00363e_0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2b24d00363e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7cf4e8a383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8" name="Google Shape;908;g27cf4e8a38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7cf4e8a383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7" name="Google Shape;917;g27cf4e8a383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7d75761124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27d7576112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7cf4e8a38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6" name="Google Shape;936;g27cf4e8a38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e613408820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4" name="Google Shape;944;g1e613408820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e613408820_2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4" name="Google Shape;954;g1e613408820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791ad80343_4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5" name="Google Shape;965;g2791ad80343_4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791ad8034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7" name="Google Shape;977;g2791ad8034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e613408820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g1e61340882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e613408820_2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5" name="Google Shape;995;g1e613408820_2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5" name="Shape 15"/>
        <p:cNvGrpSpPr/>
        <p:nvPr/>
      </p:nvGrpSpPr>
      <p:grpSpPr>
        <a:xfrm>
          <a:off x="0" y="0"/>
          <a:ext cx="0" cy="0"/>
          <a:chOff x="0" y="0"/>
          <a:chExt cx="0" cy="0"/>
        </a:xfrm>
      </p:grpSpPr>
      <p:sp>
        <p:nvSpPr>
          <p:cNvPr id="16" name="Google Shape;1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8" name="Shape 68"/>
        <p:cNvGrpSpPr/>
        <p:nvPr/>
      </p:nvGrpSpPr>
      <p:grpSpPr>
        <a:xfrm>
          <a:off x="0" y="0"/>
          <a:ext cx="0" cy="0"/>
          <a:chOff x="0" y="0"/>
          <a:chExt cx="0" cy="0"/>
        </a:xfrm>
      </p:grpSpPr>
      <p:sp>
        <p:nvSpPr>
          <p:cNvPr id="69" name="Google Shape;69;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1" name="Google Shape;71;p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5" name="Shape 75"/>
        <p:cNvGrpSpPr/>
        <p:nvPr/>
      </p:nvGrpSpPr>
      <p:grpSpPr>
        <a:xfrm>
          <a:off x="0" y="0"/>
          <a:ext cx="0" cy="0"/>
          <a:chOff x="0" y="0"/>
          <a:chExt cx="0" cy="0"/>
        </a:xfrm>
      </p:grpSpPr>
      <p:sp>
        <p:nvSpPr>
          <p:cNvPr id="76" name="Google Shape;76;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4"/>
          <p:cNvSpPr/>
          <p:nvPr>
            <p:ph idx="2" type="pic"/>
          </p:nvPr>
        </p:nvSpPr>
        <p:spPr>
          <a:xfrm>
            <a:off x="5183188" y="987425"/>
            <a:ext cx="6172200" cy="4873625"/>
          </a:xfrm>
          <a:prstGeom prst="rect">
            <a:avLst/>
          </a:prstGeom>
          <a:noFill/>
          <a:ln>
            <a:noFill/>
          </a:ln>
        </p:spPr>
      </p:sp>
      <p:sp>
        <p:nvSpPr>
          <p:cNvPr id="78" name="Google Shape;78;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82" name="Shape 82"/>
        <p:cNvGrpSpPr/>
        <p:nvPr/>
      </p:nvGrpSpPr>
      <p:grpSpPr>
        <a:xfrm>
          <a:off x="0" y="0"/>
          <a:ext cx="0" cy="0"/>
          <a:chOff x="0" y="0"/>
          <a:chExt cx="0" cy="0"/>
        </a:xfrm>
      </p:grpSpPr>
      <p:sp>
        <p:nvSpPr>
          <p:cNvPr id="83" name="Google Shape;83;p1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9" name="Shape 19"/>
        <p:cNvGrpSpPr/>
        <p:nvPr/>
      </p:nvGrpSpPr>
      <p:grpSpPr>
        <a:xfrm>
          <a:off x="0" y="0"/>
          <a:ext cx="0" cy="0"/>
          <a:chOff x="0" y="0"/>
          <a:chExt cx="0" cy="0"/>
        </a:xfrm>
      </p:grpSpPr>
      <p:sp>
        <p:nvSpPr>
          <p:cNvPr id="20" name="Google Shape;2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g11634949d8d_0_74"/>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g11634949d8d_0_74"/>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8" name="Google Shape;28;g11634949d8d_0_74"/>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9" name="Shape 29"/>
        <p:cNvGrpSpPr/>
        <p:nvPr/>
      </p:nvGrpSpPr>
      <p:grpSpPr>
        <a:xfrm>
          <a:off x="0" y="0"/>
          <a:ext cx="0" cy="0"/>
          <a:chOff x="0" y="0"/>
          <a:chExt cx="0" cy="0"/>
        </a:xfrm>
      </p:grpSpPr>
      <p:sp>
        <p:nvSpPr>
          <p:cNvPr id="30" name="Google Shape;30;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2" name="Google Shape;3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35" name="Shape 35"/>
        <p:cNvGrpSpPr/>
        <p:nvPr/>
      </p:nvGrpSpPr>
      <p:grpSpPr>
        <a:xfrm>
          <a:off x="0" y="0"/>
          <a:ext cx="0" cy="0"/>
          <a:chOff x="0" y="0"/>
          <a:chExt cx="0" cy="0"/>
        </a:xfrm>
      </p:grpSpPr>
      <p:sp>
        <p:nvSpPr>
          <p:cNvPr id="36" name="Google Shape;36;p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 name="Google Shape;38;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41" name="Shape 41"/>
        <p:cNvGrpSpPr/>
        <p:nvPr/>
      </p:nvGrpSpPr>
      <p:grpSpPr>
        <a:xfrm>
          <a:off x="0" y="0"/>
          <a:ext cx="0" cy="0"/>
          <a:chOff x="0" y="0"/>
          <a:chExt cx="0" cy="0"/>
        </a:xfrm>
      </p:grpSpPr>
      <p:sp>
        <p:nvSpPr>
          <p:cNvPr id="42" name="Google Shape;4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7" name="Shape 47"/>
        <p:cNvGrpSpPr/>
        <p:nvPr/>
      </p:nvGrpSpPr>
      <p:grpSpPr>
        <a:xfrm>
          <a:off x="0" y="0"/>
          <a:ext cx="0" cy="0"/>
          <a:chOff x="0" y="0"/>
          <a:chExt cx="0" cy="0"/>
        </a:xfrm>
      </p:grpSpPr>
      <p:sp>
        <p:nvSpPr>
          <p:cNvPr id="48" name="Google Shape;4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54" name="Shape 54"/>
        <p:cNvGrpSpPr/>
        <p:nvPr/>
      </p:nvGrpSpPr>
      <p:grpSpPr>
        <a:xfrm>
          <a:off x="0" y="0"/>
          <a:ext cx="0" cy="0"/>
          <a:chOff x="0" y="0"/>
          <a:chExt cx="0" cy="0"/>
        </a:xfrm>
      </p:grpSpPr>
      <p:sp>
        <p:nvSpPr>
          <p:cNvPr id="55" name="Google Shape;55;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63" name="Shape 63"/>
        <p:cNvGrpSpPr/>
        <p:nvPr/>
      </p:nvGrpSpPr>
      <p:grpSpPr>
        <a:xfrm>
          <a:off x="0" y="0"/>
          <a:ext cx="0" cy="0"/>
          <a:chOff x="0" y="0"/>
          <a:chExt cx="0" cy="0"/>
        </a:xfrm>
      </p:grpSpPr>
      <p:sp>
        <p:nvSpPr>
          <p:cNvPr id="64" name="Google Shape;64;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2.png"/><Relationship Id="rId4" Type="http://schemas.openxmlformats.org/officeDocument/2006/relationships/image" Target="../media/image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2.png"/><Relationship Id="rId4" Type="http://schemas.openxmlformats.org/officeDocument/2006/relationships/image" Target="../media/image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2.png"/><Relationship Id="rId4"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52.67.253.89/" TargetMode="External"/><Relationship Id="rId4" Type="http://schemas.openxmlformats.org/officeDocument/2006/relationships/hyperlink" Target="mailto:canon@canon.com.br" TargetMode="External"/><Relationship Id="rId5"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hyperlink" Target="https://containernet.github.io/"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2.png"/><Relationship Id="rId4"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0.png"/><Relationship Id="rId4" Type="http://schemas.openxmlformats.org/officeDocument/2006/relationships/image" Target="../media/image1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4.png"/><Relationship Id="rId4" Type="http://schemas.openxmlformats.org/officeDocument/2006/relationships/image" Target="../media/image2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2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0.png"/><Relationship Id="rId4" Type="http://schemas.openxmlformats.org/officeDocument/2006/relationships/image" Target="../media/image1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24.png"/><Relationship Id="rId4" Type="http://schemas.openxmlformats.org/officeDocument/2006/relationships/image" Target="../media/image39.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0.png"/><Relationship Id="rId4" Type="http://schemas.openxmlformats.org/officeDocument/2006/relationships/image" Target="../media/image1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png"/><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2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2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1.jpg"/><Relationship Id="rId4" Type="http://schemas.openxmlformats.org/officeDocument/2006/relationships/image" Target="../media/image63.png"/><Relationship Id="rId5" Type="http://schemas.openxmlformats.org/officeDocument/2006/relationships/image" Target="../media/image7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77.png"/><Relationship Id="rId4" Type="http://schemas.openxmlformats.org/officeDocument/2006/relationships/image" Target="../media/image7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36.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44.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33.png"/><Relationship Id="rId4" Type="http://schemas.openxmlformats.org/officeDocument/2006/relationships/image" Target="../media/image3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2.png"/><Relationship Id="rId4" Type="http://schemas.openxmlformats.org/officeDocument/2006/relationships/image" Target="../media/image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hyperlink" Target="https://www.sciencedirect.com/journal/journal-of-biomedical-informatics"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57.png"/><Relationship Id="rId4" Type="http://schemas.openxmlformats.org/officeDocument/2006/relationships/image" Target="../media/image9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1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42.png"/><Relationship Id="rId4" Type="http://schemas.openxmlformats.org/officeDocument/2006/relationships/image" Target="../media/image4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4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42.png"/><Relationship Id="rId4" Type="http://schemas.openxmlformats.org/officeDocument/2006/relationships/image" Target="../media/image5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10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06.png"/><Relationship Id="rId4" Type="http://schemas.openxmlformats.org/officeDocument/2006/relationships/image" Target="../media/image9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hyperlink" Target="https://docs.google.com/spreadsheets/d/1MMeFzv1Zm7dbAjFknfGEoRqEbVyoB28YFRioZwgiYqQ/edit#gid=0" TargetMode="External"/><Relationship Id="rId4" Type="http://schemas.openxmlformats.org/officeDocument/2006/relationships/hyperlink" Target="https://docs.google.com/document/d/1Plusdt20Rl8unVqMrYrDyaKCURejqUZenlRbIWdU6xQ/edit" TargetMode="External"/><Relationship Id="rId5" Type="http://schemas.openxmlformats.org/officeDocument/2006/relationships/hyperlink" Target="https://docs.google.com/document/d/1VhuejFHVRxvmRBQAD_Xc4g00uhJ3eVQR/edit" TargetMode="External"/><Relationship Id="rId6" Type="http://schemas.openxmlformats.org/officeDocument/2006/relationships/hyperlink" Target="https://drive.google.com/drive/folders/1Dcfx6riwHWYnROytSp5QjLTm7Gd7TGJ6"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4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image" Target="../media/image56.png"/><Relationship Id="rId7" Type="http://schemas.openxmlformats.org/officeDocument/2006/relationships/image" Target="../media/image6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5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6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5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7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72.png"/><Relationship Id="rId4" Type="http://schemas.openxmlformats.org/officeDocument/2006/relationships/image" Target="../media/image6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2.png"/><Relationship Id="rId4" Type="http://schemas.openxmlformats.org/officeDocument/2006/relationships/image" Target="../media/image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6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6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8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86.png"/></Relationships>
</file>

<file path=ppt/slides/_rels/slide182.xml.rels><?xml version="1.0" encoding="UTF-8" standalone="yes"?><Relationships xmlns="http://schemas.openxmlformats.org/package/2006/relationships"><Relationship Id="rId11" Type="http://schemas.openxmlformats.org/officeDocument/2006/relationships/hyperlink" Target="https://pydicom.github.io/pynetdicom/stable/service_classes/media_creation.html" TargetMode="External"/><Relationship Id="rId10" Type="http://schemas.openxmlformats.org/officeDocument/2006/relationships/hyperlink" Target="https://pydicom.github.io/pynetdicom/stable/service_classes/instance_availability.html" TargetMode="External"/><Relationship Id="rId12" Type="http://schemas.openxmlformats.org/officeDocument/2006/relationships/hyperlink" Target="https://pydicom.github.io/pynetdicom/stable/service_classes/modality_performed_procedure_step.html" TargetMode="External"/><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hyperlink" Target="https://pydicom.github.io/pynetdicom/stable/service_classes/application_event.html" TargetMode="External"/><Relationship Id="rId4" Type="http://schemas.openxmlformats.org/officeDocument/2006/relationships/hyperlink" Target="https://pydicom.github.io/pynetdicom/stable/service_classes/basic_worklist_service_class.html" TargetMode="External"/><Relationship Id="rId9" Type="http://schemas.openxmlformats.org/officeDocument/2006/relationships/hyperlink" Target="https://pydicom.github.io/pynetdicom/stable/service_classes/implant_template_service_class.html" TargetMode="External"/><Relationship Id="rId5" Type="http://schemas.openxmlformats.org/officeDocument/2006/relationships/hyperlink" Target="https://pydicom.github.io/pynetdicom/stable/service_classes/color_palette_service_class.html" TargetMode="External"/><Relationship Id="rId6" Type="http://schemas.openxmlformats.org/officeDocument/2006/relationships/hyperlink" Target="https://pydicom.github.io/pynetdicom/stable/service_classes/defined_procedure_service_class.html" TargetMode="External"/><Relationship Id="rId7" Type="http://schemas.openxmlformats.org/officeDocument/2006/relationships/hyperlink" Target="https://pydicom.github.io/pynetdicom/stable/service_classes/display_system_service_class.html" TargetMode="External"/><Relationship Id="rId8" Type="http://schemas.openxmlformats.org/officeDocument/2006/relationships/hyperlink" Target="https://pydicom.github.io/pynetdicom/stable/service_classes/hanging_protocol_service_class.html"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8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75.png"/><Relationship Id="rId4" Type="http://schemas.openxmlformats.org/officeDocument/2006/relationships/image" Target="../media/image91.png"/><Relationship Id="rId5" Type="http://schemas.openxmlformats.org/officeDocument/2006/relationships/image" Target="../media/image7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7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3.png"/><Relationship Id="rId4" Type="http://schemas.openxmlformats.org/officeDocument/2006/relationships/image" Target="../media/image81.png"/><Relationship Id="rId5" Type="http://schemas.openxmlformats.org/officeDocument/2006/relationships/image" Target="../media/image8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92.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hyperlink" Target="https://drive.google.com/drive/folders/1Dcfx6riwHWYnROytSp5QjLTm7Gd7TGJ6?usp=sharing" TargetMode="External"/><Relationship Id="rId4" Type="http://schemas.openxmlformats.org/officeDocument/2006/relationships/image" Target="../media/image109.png"/><Relationship Id="rId5" Type="http://schemas.openxmlformats.org/officeDocument/2006/relationships/image" Target="../media/image11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hyperlink" Target="https://drive.google.com/drive/folders/1Dcfx6riwHWYnROytSp5QjLTm7Gd7TGJ6?usp=sharing" TargetMode="External"/><Relationship Id="rId4" Type="http://schemas.openxmlformats.org/officeDocument/2006/relationships/image" Target="../media/image110.png"/><Relationship Id="rId5" Type="http://schemas.openxmlformats.org/officeDocument/2006/relationships/image" Target="../media/image111.jp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2.png"/><Relationship Id="rId4" Type="http://schemas.openxmlformats.org/officeDocument/2006/relationships/image" Target="../media/image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hyperlink" Target="https://github.com/pydicom/pydicom" TargetMode="External"/><Relationship Id="rId4" Type="http://schemas.openxmlformats.org/officeDocument/2006/relationships/hyperlink" Target="https://pydicom.github.io/pydicom/stable/" TargetMode="External"/><Relationship Id="rId5" Type="http://schemas.openxmlformats.org/officeDocument/2006/relationships/image" Target="../media/image8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65.png"/><Relationship Id="rId4" Type="http://schemas.openxmlformats.org/officeDocument/2006/relationships/image" Target="../media/image88.png"/><Relationship Id="rId5" Type="http://schemas.openxmlformats.org/officeDocument/2006/relationships/image" Target="../media/image85.png"/><Relationship Id="rId6" Type="http://schemas.openxmlformats.org/officeDocument/2006/relationships/image" Target="../media/image10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9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0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95.png"/><Relationship Id="rId4" Type="http://schemas.openxmlformats.org/officeDocument/2006/relationships/image" Target="../media/image103.png"/><Relationship Id="rId5" Type="http://schemas.openxmlformats.org/officeDocument/2006/relationships/image" Target="../media/image9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84.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96.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16.png"/><Relationship Id="rId4" Type="http://schemas.openxmlformats.org/officeDocument/2006/relationships/image" Target="../media/image109.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23.png"/><Relationship Id="rId4" Type="http://schemas.openxmlformats.org/officeDocument/2006/relationships/image" Target="../media/image12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21.png"/><Relationship Id="rId4" Type="http://schemas.openxmlformats.org/officeDocument/2006/relationships/image" Target="../media/image1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02.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2.png"/><Relationship Id="rId4" Type="http://schemas.openxmlformats.org/officeDocument/2006/relationships/image" Target="../media/image1.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27.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2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04.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08.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1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22.png"/><Relationship Id="rId4" Type="http://schemas.openxmlformats.org/officeDocument/2006/relationships/image" Target="../media/image107.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17.png"/><Relationship Id="rId4" Type="http://schemas.openxmlformats.org/officeDocument/2006/relationships/image" Target="../media/image12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34.png"/><Relationship Id="rId4" Type="http://schemas.openxmlformats.org/officeDocument/2006/relationships/image" Target="../media/image11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1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20.png"/><Relationship Id="rId4" Type="http://schemas.openxmlformats.org/officeDocument/2006/relationships/image" Target="../media/image12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15.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28.jpg"/><Relationship Id="rId4" Type="http://schemas.openxmlformats.org/officeDocument/2006/relationships/image" Target="../media/image130.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39.jpg"/><Relationship Id="rId4" Type="http://schemas.openxmlformats.org/officeDocument/2006/relationships/image" Target="../media/image137.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36.jpg"/><Relationship Id="rId4" Type="http://schemas.openxmlformats.org/officeDocument/2006/relationships/image" Target="../media/image14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48.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38.jpg"/><Relationship Id="rId4" Type="http://schemas.openxmlformats.org/officeDocument/2006/relationships/image" Target="../media/image140.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2.png"/><Relationship Id="rId4" Type="http://schemas.openxmlformats.org/officeDocument/2006/relationships/image" Target="../media/image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58.png"/><Relationship Id="rId4" Type="http://schemas.openxmlformats.org/officeDocument/2006/relationships/image" Target="../media/image153.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49.png"/><Relationship Id="rId4" Type="http://schemas.openxmlformats.org/officeDocument/2006/relationships/image" Target="../media/image1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151.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56.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54.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hyperlink" Target="https://canon4000.cin.ufpe.br" TargetMode="External"/><Relationship Id="rId4" Type="http://schemas.openxmlformats.org/officeDocument/2006/relationships/hyperlink" Target="https://canon4001.cin.ufpe.br" TargetMode="External"/><Relationship Id="rId5" Type="http://schemas.openxmlformats.org/officeDocument/2006/relationships/hyperlink" Target="https://canon4002.cin.ufpe.br" TargetMode="External"/><Relationship Id="rId6" Type="http://schemas.openxmlformats.org/officeDocument/2006/relationships/hyperlink" Target="https://scdedeploy4000.cin.ufpe.br" TargetMode="External"/><Relationship Id="rId7" Type="http://schemas.openxmlformats.org/officeDocument/2006/relationships/hyperlink" Target="https://scdedeploy4001.cin.ufpe.br" TargetMode="External"/><Relationship Id="rId8" Type="http://schemas.openxmlformats.org/officeDocument/2006/relationships/hyperlink" Target="https://scdedeploy4002.cin.ufpe.br" TargetMode="Externa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131.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32.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5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2.png"/><Relationship Id="rId4" Type="http://schemas.openxmlformats.org/officeDocument/2006/relationships/image" Target="../media/image1.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63.png"/><Relationship Id="rId4" Type="http://schemas.openxmlformats.org/officeDocument/2006/relationships/image" Target="../media/image16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57.png"/><Relationship Id="rId4" Type="http://schemas.openxmlformats.org/officeDocument/2006/relationships/image" Target="../media/image162.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44.png"/><Relationship Id="rId4" Type="http://schemas.openxmlformats.org/officeDocument/2006/relationships/image" Target="../media/image14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14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46.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14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5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2.png"/><Relationship Id="rId4" Type="http://schemas.openxmlformats.org/officeDocument/2006/relationships/image" Target="../media/image1.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159.png"/><Relationship Id="rId4" Type="http://schemas.openxmlformats.org/officeDocument/2006/relationships/image" Target="../media/image160.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hyperlink" Target="http://drive.google.com/file/d/1pRL19dgIAX0RWNwLG__OVYBXiHd-TdC_/view" TargetMode="External"/><Relationship Id="rId4" Type="http://schemas.openxmlformats.org/officeDocument/2006/relationships/image" Target="../media/image150.jp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2.png"/><Relationship Id="rId4" Type="http://schemas.openxmlformats.org/officeDocument/2006/relationships/image" Target="../media/image1.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5.png"/><Relationship Id="rId4" Type="http://schemas.openxmlformats.org/officeDocument/2006/relationships/image" Target="../media/image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docs.google.com/spreadsheets/d/1mcretv8rA0OYOqXHwJLi5k9PqCTLT8OliFq7PS-kigE/edit#gid=157917364" TargetMode="Externa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www.gnu.org/licenses/gpl-3.0.en.html" TargetMode="External"/><Relationship Id="rId4" Type="http://schemas.openxmlformats.org/officeDocument/2006/relationships/hyperlink" Target="https://www.gnu.org/licenses/why-affero-gpl.en.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book.orthanc-server.com/plugins.html#plugins" TargetMode="External"/><Relationship Id="rId4" Type="http://schemas.openxmlformats.org/officeDocument/2006/relationships/hyperlink" Target="https://book.orthanc-server.com/users/lua.html#lua" TargetMode="External"/><Relationship Id="rId5" Type="http://schemas.openxmlformats.org/officeDocument/2006/relationships/hyperlink" Target="https://book.orthanc-server.com/plugins/python.html#python-plugi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png"/><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13.png"/><Relationship Id="rId6"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pn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png"/><Relationship Id="rId4" Type="http://schemas.openxmlformats.org/officeDocument/2006/relationships/image" Target="../media/image1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g1ed6e691a85_2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93" name="Google Shape;93;g1ed6e691a85_2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94" name="Google Shape;94;g1ed6e691a85_2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95" name="Google Shape;95;g1ed6e691a85_2_0"/>
          <p:cNvSpPr txBox="1"/>
          <p:nvPr/>
        </p:nvSpPr>
        <p:spPr>
          <a:xfrm>
            <a:off x="2510996" y="5995197"/>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29</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26</a:t>
            </a:r>
            <a:r>
              <a:rPr lang="en-US" sz="1800">
                <a:solidFill>
                  <a:schemeClr val="dk1"/>
                </a:solidFill>
                <a:latin typeface="Calibri"/>
                <a:ea typeface="Calibri"/>
                <a:cs typeface="Calibri"/>
                <a:sym typeface="Calibri"/>
              </a:rPr>
              <a:t>/03/2024</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b24d00363e_0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170" name="Google Shape;170;g2b24d00363e_0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71" name="Google Shape;171;g2b24d00363e_0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2" name="Google Shape;172;g2b24d00363e_0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3" name="Google Shape;173;g2b24d00363e_0_7"/>
          <p:cNvSpPr txBox="1"/>
          <p:nvPr/>
        </p:nvSpPr>
        <p:spPr>
          <a:xfrm>
            <a:off x="508200" y="533550"/>
            <a:ext cx="11251800" cy="5790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2100">
              <a:solidFill>
                <a:schemeClr val="dk1"/>
              </a:solidFill>
            </a:endParaRPr>
          </a:p>
          <a:p>
            <a:pPr indent="0" lvl="0" marL="0" rtl="0" algn="just">
              <a:lnSpc>
                <a:spcPct val="115000"/>
              </a:lnSpc>
              <a:spcBef>
                <a:spcPts val="0"/>
              </a:spcBef>
              <a:spcAft>
                <a:spcPts val="0"/>
              </a:spcAft>
              <a:buNone/>
            </a:pPr>
            <a:r>
              <a:rPr lang="en-US" sz="2100">
                <a:solidFill>
                  <a:schemeClr val="dk1"/>
                </a:solidFill>
              </a:rPr>
              <a:t>Finalização da primeira versão da sessão de admin do Uploader Manager cujo protótipo foi apresentado na sprint anterior, incluindo</a:t>
            </a:r>
            <a:r>
              <a:rPr lang="en-US" sz="2100">
                <a:solidFill>
                  <a:schemeClr val="dk1"/>
                </a:solidFill>
              </a:rPr>
              <a:t>:</a:t>
            </a:r>
            <a:endParaRPr sz="2100">
              <a:solidFill>
                <a:schemeClr val="dk1"/>
              </a:solidFill>
            </a:endParaRPr>
          </a:p>
          <a:p>
            <a:pPr indent="0" lvl="0" marL="0" rtl="0" algn="just">
              <a:lnSpc>
                <a:spcPct val="115000"/>
              </a:lnSpc>
              <a:spcBef>
                <a:spcPts val="0"/>
              </a:spcBef>
              <a:spcAft>
                <a:spcPts val="0"/>
              </a:spcAft>
              <a:buNone/>
            </a:pPr>
            <a:r>
              <a:t/>
            </a:r>
            <a:endParaRPr sz="2100">
              <a:solidFill>
                <a:schemeClr val="dk1"/>
              </a:solidFill>
            </a:endParaRPr>
          </a:p>
          <a:p>
            <a:pPr indent="0" lvl="0" marL="0" rtl="0" algn="just">
              <a:lnSpc>
                <a:spcPct val="115000"/>
              </a:lnSpc>
              <a:spcBef>
                <a:spcPts val="0"/>
              </a:spcBef>
              <a:spcAft>
                <a:spcPts val="0"/>
              </a:spcAft>
              <a:buNone/>
            </a:pPr>
            <a:r>
              <a:t/>
            </a:r>
            <a:endParaRPr sz="2100">
              <a:solidFill>
                <a:schemeClr val="dk1"/>
              </a:solidFill>
            </a:endParaRPr>
          </a:p>
          <a:p>
            <a:pPr indent="-361950" lvl="0" marL="457200" rtl="0" algn="just">
              <a:lnSpc>
                <a:spcPct val="115000"/>
              </a:lnSpc>
              <a:spcBef>
                <a:spcPts val="0"/>
              </a:spcBef>
              <a:spcAft>
                <a:spcPts val="0"/>
              </a:spcAft>
              <a:buClr>
                <a:schemeClr val="dk1"/>
              </a:buClr>
              <a:buSzPts val="2100"/>
              <a:buChar char="-"/>
            </a:pPr>
            <a:r>
              <a:rPr lang="en-US" sz="2100">
                <a:solidFill>
                  <a:schemeClr val="dk1"/>
                </a:solidFill>
              </a:rPr>
              <a:t>Ajustes de funcionalidade/usabilidade sugeridos</a:t>
            </a:r>
            <a:endParaRPr sz="2100">
              <a:solidFill>
                <a:schemeClr val="dk1"/>
              </a:solidFill>
            </a:endParaRPr>
          </a:p>
          <a:p>
            <a:pPr indent="-361950" lvl="0" marL="457200" rtl="0" algn="just">
              <a:lnSpc>
                <a:spcPct val="115000"/>
              </a:lnSpc>
              <a:spcBef>
                <a:spcPts val="0"/>
              </a:spcBef>
              <a:spcAft>
                <a:spcPts val="0"/>
              </a:spcAft>
              <a:buClr>
                <a:schemeClr val="dk1"/>
              </a:buClr>
              <a:buSzPts val="2100"/>
              <a:buChar char="-"/>
            </a:pPr>
            <a:r>
              <a:rPr lang="en-US" sz="2100">
                <a:solidFill>
                  <a:schemeClr val="dk1"/>
                </a:solidFill>
              </a:rPr>
              <a:t>Acessar e configurar a rede de qualquer usuário</a:t>
            </a:r>
            <a:endParaRPr sz="2100">
              <a:solidFill>
                <a:schemeClr val="dk1"/>
              </a:solidFill>
            </a:endParaRPr>
          </a:p>
          <a:p>
            <a:pPr indent="-361950" lvl="0" marL="457200" rtl="0" algn="just">
              <a:lnSpc>
                <a:spcPct val="115000"/>
              </a:lnSpc>
              <a:spcBef>
                <a:spcPts val="0"/>
              </a:spcBef>
              <a:spcAft>
                <a:spcPts val="0"/>
              </a:spcAft>
              <a:buClr>
                <a:schemeClr val="dk1"/>
              </a:buClr>
              <a:buSzPts val="2100"/>
              <a:buChar char="-"/>
            </a:pPr>
            <a:r>
              <a:rPr lang="en-US" sz="2100">
                <a:solidFill>
                  <a:schemeClr val="dk1"/>
                </a:solidFill>
              </a:rPr>
              <a:t>Registrar logs de usuário: alterações de configuração em redes e gateways</a:t>
            </a:r>
            <a:endParaRPr sz="2100">
              <a:solidFill>
                <a:schemeClr val="dk1"/>
              </a:solidFill>
            </a:endParaRPr>
          </a:p>
          <a:p>
            <a:pPr indent="-361950" lvl="0" marL="457200" rtl="0" algn="just">
              <a:lnSpc>
                <a:spcPct val="115000"/>
              </a:lnSpc>
              <a:spcBef>
                <a:spcPts val="0"/>
              </a:spcBef>
              <a:spcAft>
                <a:spcPts val="0"/>
              </a:spcAft>
              <a:buClr>
                <a:schemeClr val="dk1"/>
              </a:buClr>
              <a:buSzPts val="2100"/>
              <a:buChar char="-"/>
            </a:pPr>
            <a:r>
              <a:rPr lang="en-US" sz="2100">
                <a:solidFill>
                  <a:schemeClr val="dk1"/>
                </a:solidFill>
              </a:rPr>
              <a:t>Consultar esses logs (visão usuário e admin)</a:t>
            </a:r>
            <a:endParaRPr sz="2100">
              <a:solidFill>
                <a:schemeClr val="dk1"/>
              </a:solidFill>
            </a:endParaRPr>
          </a:p>
          <a:p>
            <a:pPr indent="-361950" lvl="0" marL="457200" rtl="0" algn="just">
              <a:lnSpc>
                <a:spcPct val="115000"/>
              </a:lnSpc>
              <a:spcBef>
                <a:spcPts val="0"/>
              </a:spcBef>
              <a:spcAft>
                <a:spcPts val="0"/>
              </a:spcAft>
              <a:buClr>
                <a:schemeClr val="dk1"/>
              </a:buClr>
              <a:buSzPts val="2100"/>
              <a:buChar char="-"/>
            </a:pPr>
            <a:r>
              <a:rPr lang="en-US" sz="2100">
                <a:solidFill>
                  <a:schemeClr val="dk1"/>
                </a:solidFill>
              </a:rPr>
              <a:t>Dashboard inicial: gráficos diário (fluxo e número de estudos) e horário:</a:t>
            </a:r>
            <a:endParaRPr sz="2100">
              <a:solidFill>
                <a:schemeClr val="dk1"/>
              </a:solidFill>
            </a:endParaRPr>
          </a:p>
          <a:p>
            <a:pPr indent="-361950" lvl="0" marL="914400" rtl="0" algn="just">
              <a:lnSpc>
                <a:spcPct val="115000"/>
              </a:lnSpc>
              <a:spcBef>
                <a:spcPts val="0"/>
              </a:spcBef>
              <a:spcAft>
                <a:spcPts val="0"/>
              </a:spcAft>
              <a:buClr>
                <a:schemeClr val="dk1"/>
              </a:buClr>
              <a:buSzPts val="2100"/>
              <a:buChar char="-"/>
            </a:pPr>
            <a:r>
              <a:rPr lang="en-US" sz="2100">
                <a:solidFill>
                  <a:schemeClr val="dk1"/>
                </a:solidFill>
              </a:rPr>
              <a:t>Filtros de data, usuário e network;</a:t>
            </a:r>
            <a:endParaRPr sz="2100">
              <a:solidFill>
                <a:schemeClr val="dk1"/>
              </a:solidFill>
            </a:endParaRPr>
          </a:p>
          <a:p>
            <a:pPr indent="-361950" lvl="0" marL="914400" rtl="0" algn="just">
              <a:lnSpc>
                <a:spcPct val="115000"/>
              </a:lnSpc>
              <a:spcBef>
                <a:spcPts val="0"/>
              </a:spcBef>
              <a:spcAft>
                <a:spcPts val="0"/>
              </a:spcAft>
              <a:buClr>
                <a:schemeClr val="dk1"/>
              </a:buClr>
              <a:buSzPts val="2100"/>
              <a:buChar char="-"/>
            </a:pPr>
            <a:r>
              <a:rPr lang="en-US" sz="2100">
                <a:solidFill>
                  <a:schemeClr val="dk1"/>
                </a:solidFill>
              </a:rPr>
              <a:t>Detalhar últimos logs: permitir clicar nos gráficos e visualizar aquele intervalo</a:t>
            </a:r>
            <a:endParaRPr sz="2100">
              <a:solidFill>
                <a:schemeClr val="dk1"/>
              </a:solidFill>
            </a:endParaRPr>
          </a:p>
          <a:p>
            <a:pPr indent="-361950" lvl="0" marL="914400" rtl="0" algn="just">
              <a:lnSpc>
                <a:spcPct val="115000"/>
              </a:lnSpc>
              <a:spcBef>
                <a:spcPts val="0"/>
              </a:spcBef>
              <a:spcAft>
                <a:spcPts val="0"/>
              </a:spcAft>
              <a:buClr>
                <a:schemeClr val="dk1"/>
              </a:buClr>
              <a:buSzPts val="2100"/>
              <a:buChar char="-"/>
            </a:pPr>
            <a:r>
              <a:rPr lang="en-US" sz="2100">
                <a:solidFill>
                  <a:schemeClr val="dk1"/>
                </a:solidFill>
              </a:rPr>
              <a:t>Últimos logs de usuários</a:t>
            </a:r>
            <a:endParaRPr sz="31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g1e613408820_2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008" name="Google Shape;1008;g1e613408820_2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009" name="Google Shape;1009;g1e613408820_2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010" name="Google Shape;1010;g1e613408820_2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13</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15/08/2023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g1e5b8d66454_0_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13</a:t>
            </a:r>
            <a:endParaRPr b="1" sz="2200">
              <a:solidFill>
                <a:srgbClr val="990000"/>
              </a:solidFill>
            </a:endParaRPr>
          </a:p>
        </p:txBody>
      </p:sp>
      <p:sp>
        <p:nvSpPr>
          <p:cNvPr id="1016" name="Google Shape;1016;g1e5b8d66454_0_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017" name="Google Shape;1017;g1e5b8d66454_0_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18" name="Google Shape;1018;g1e5b8d66454_0_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19" name="Google Shape;1019;g1e5b8d66454_0_9"/>
          <p:cNvSpPr txBox="1"/>
          <p:nvPr/>
        </p:nvSpPr>
        <p:spPr>
          <a:xfrm>
            <a:off x="1317400" y="1401500"/>
            <a:ext cx="9249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Demo DCM4chee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Testes das novas modificações realizada na solução Orthanc</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Continuação dos testes do Dcm4chee e Orthanc</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Considerando as máquinas da AWS</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Wireguard configurado</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g26803a4ea50_0_2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1025" name="Google Shape;1025;g26803a4ea50_0_2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026" name="Google Shape;1026;g26803a4ea50_0_2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27" name="Google Shape;1027;g26803a4ea50_0_2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28" name="Google Shape;1028;g26803a4ea50_0_26"/>
          <p:cNvSpPr txBox="1"/>
          <p:nvPr/>
        </p:nvSpPr>
        <p:spPr>
          <a:xfrm>
            <a:off x="1464325" y="1828200"/>
            <a:ext cx="9249900" cy="3201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Investigação do Containernet, em andamento</a:t>
            </a:r>
            <a:endParaRPr sz="2800">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latin typeface="Calibri"/>
                <a:ea typeface="Calibri"/>
                <a:cs typeface="Calibri"/>
                <a:sym typeface="Calibri"/>
              </a:rPr>
              <a:t>Orthanc</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Testes da solução bidirecional</a:t>
            </a:r>
            <a:endParaRPr sz="20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Implantação de um BAR fixo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Dcm4chee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Ajustes da solução</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Testes</a:t>
            </a:r>
            <a:endParaRPr sz="2800">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g26803a4ea50_0_5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1034" name="Google Shape;1034;g26803a4ea50_0_5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035" name="Google Shape;1035;g26803a4ea50_0_5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36" name="Google Shape;1036;g26803a4ea50_0_5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37" name="Google Shape;1037;g26803a4ea50_0_56"/>
          <p:cNvSpPr txBox="1"/>
          <p:nvPr/>
        </p:nvSpPr>
        <p:spPr>
          <a:xfrm>
            <a:off x="1317400" y="1401500"/>
            <a:ext cx="92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1038" name="Google Shape;1038;g26803a4ea50_0_56"/>
          <p:cNvSpPr txBox="1"/>
          <p:nvPr/>
        </p:nvSpPr>
        <p:spPr>
          <a:xfrm>
            <a:off x="1317400" y="1401500"/>
            <a:ext cx="9249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Realiza</a:t>
            </a:r>
            <a:r>
              <a:rPr lang="en-US" sz="2800">
                <a:latin typeface="Calibri"/>
                <a:ea typeface="Calibri"/>
                <a:cs typeface="Calibri"/>
                <a:sym typeface="Calibri"/>
              </a:rPr>
              <a:t>ção dos testes AWS</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Melhorias das soluções</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g26803a4ea50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044" name="Google Shape;1044;g26803a4ea50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045" name="Google Shape;1045;g26803a4ea50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046" name="Google Shape;1046;g26803a4ea50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12</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01/08/2023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g25c78b20c8e_0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12</a:t>
            </a:r>
            <a:endParaRPr b="1" sz="2200">
              <a:solidFill>
                <a:srgbClr val="990000"/>
              </a:solidFill>
            </a:endParaRPr>
          </a:p>
        </p:txBody>
      </p:sp>
      <p:sp>
        <p:nvSpPr>
          <p:cNvPr id="1052" name="Google Shape;1052;g25c78b20c8e_0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053" name="Google Shape;1053;g25c78b20c8e_0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54" name="Google Shape;1054;g25c78b20c8e_0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55" name="Google Shape;1055;g25c78b20c8e_0_7"/>
          <p:cNvSpPr txBox="1"/>
          <p:nvPr/>
        </p:nvSpPr>
        <p:spPr>
          <a:xfrm>
            <a:off x="1317400" y="1401500"/>
            <a:ext cx="92499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Demonstração com a CMB no fim da sprint - Dcm4chee</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CMB subir ambiente localmente</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Realizar a transmissão</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Intensificar os testes para cenários diferentes e com configurações diferentes</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Testes de desempenho envolvendo a VPN</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Solucionar problemas da VPN na AWS</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g25c78b20c8e_0_2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1061" name="Google Shape;1061;g25c78b20c8e_0_2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062" name="Google Shape;1062;g25c78b20c8e_0_2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63" name="Google Shape;1063;g25c78b20c8e_0_2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64" name="Google Shape;1064;g25c78b20c8e_0_25"/>
          <p:cNvSpPr txBox="1"/>
          <p:nvPr/>
        </p:nvSpPr>
        <p:spPr>
          <a:xfrm>
            <a:off x="1471050" y="560250"/>
            <a:ext cx="9249900" cy="60954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US" sz="2800">
                <a:latin typeface="Calibri"/>
                <a:ea typeface="Calibri"/>
                <a:cs typeface="Calibri"/>
                <a:sym typeface="Calibri"/>
              </a:rPr>
              <a:t>Fix da configuração do Wireguard nas máquinas da AWS, em andamento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Investigação do Containernet, em andamento</a:t>
            </a:r>
            <a:endParaRPr sz="2800">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latin typeface="Calibri"/>
                <a:ea typeface="Calibri"/>
                <a:cs typeface="Calibri"/>
                <a:sym typeface="Calibri"/>
              </a:rPr>
              <a:t>Orthanc</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Implementação da solução bidirecional, testes em andamento</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Integração dos container Wireguard + Orthanc + Gateway </a:t>
            </a:r>
            <a:r>
              <a:rPr lang="en-US" sz="2000">
                <a:latin typeface="Calibri"/>
                <a:ea typeface="Calibri"/>
                <a:cs typeface="Calibri"/>
                <a:sym typeface="Calibri"/>
              </a:rPr>
              <a:t>(a fim de evitar a dependência da solução à máquina virtual), testes em andamento</a:t>
            </a:r>
            <a:endParaRPr sz="20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Implantação de um BAR fixo, em processo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Dcm4chee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Testes e simulações entre máquinas em redes distintas</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Testes nas máquinas da AWS com e sem a VPN do Wireguard</a:t>
            </a:r>
            <a:endParaRPr sz="2800">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g25c78b20c8e_0_1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1070" name="Google Shape;1070;g25c78b20c8e_0_1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071" name="Google Shape;1071;g25c78b20c8e_0_1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72" name="Google Shape;1072;g25c78b20c8e_0_1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73" name="Google Shape;1073;g25c78b20c8e_0_16"/>
          <p:cNvSpPr txBox="1"/>
          <p:nvPr/>
        </p:nvSpPr>
        <p:spPr>
          <a:xfrm>
            <a:off x="1317400" y="1401500"/>
            <a:ext cx="92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1074" name="Google Shape;1074;g25c78b20c8e_0_16"/>
          <p:cNvSpPr txBox="1"/>
          <p:nvPr/>
        </p:nvSpPr>
        <p:spPr>
          <a:xfrm>
            <a:off x="1317400" y="1401500"/>
            <a:ext cx="9249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Testes das novas modificações realizada na solução Orthanc</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Intensificação dos testes do Dcm4chee e Orthanc</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Considerando as máquinas da AWS</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Wireguard configurado</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pic>
        <p:nvPicPr>
          <p:cNvPr id="1079" name="Google Shape;1079;g25c78b20c8e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080" name="Google Shape;1080;g25c78b20c8e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081" name="Google Shape;1081;g25c78b20c8e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082" name="Google Shape;1082;g25c78b20c8e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11</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18/07/2023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g1e4ec49f13c_0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11</a:t>
            </a:r>
            <a:endParaRPr b="1" sz="2200">
              <a:solidFill>
                <a:srgbClr val="990000"/>
              </a:solidFill>
            </a:endParaRPr>
          </a:p>
        </p:txBody>
      </p:sp>
      <p:sp>
        <p:nvSpPr>
          <p:cNvPr id="1088" name="Google Shape;1088;g1e4ec49f13c_0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089" name="Google Shape;1089;g1e4ec49f13c_0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90" name="Google Shape;1090;g1e4ec49f13c_0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91" name="Google Shape;1091;g1e4ec49f13c_0_7"/>
          <p:cNvSpPr txBox="1"/>
          <p:nvPr/>
        </p:nvSpPr>
        <p:spPr>
          <a:xfrm>
            <a:off x="1317400" y="1401500"/>
            <a:ext cx="9249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Demonstração com a CMB terça-feira (11/07)</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CMB subir ambiente localmente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Realizar a transmissão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Intensificar os testes para cenários diferentes</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Considerando compactação</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Considerando criptografia</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1efe1cf6dee_0_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179" name="Google Shape;179;g1efe1cf6dee_0_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80" name="Google Shape;180;g1efe1cf6dee_0_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1" name="Google Shape;181;g1efe1cf6dee_0_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2" name="Google Shape;182;g1efe1cf6dee_0_6"/>
          <p:cNvSpPr txBox="1"/>
          <p:nvPr/>
        </p:nvSpPr>
        <p:spPr>
          <a:xfrm>
            <a:off x="508200" y="533550"/>
            <a:ext cx="11251800" cy="57909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Clr>
                <a:schemeClr val="dk1"/>
              </a:buClr>
              <a:buSzPts val="2100"/>
              <a:buChar char="●"/>
            </a:pPr>
            <a:r>
              <a:rPr lang="en-US" sz="2100">
                <a:solidFill>
                  <a:schemeClr val="dk1"/>
                </a:solidFill>
              </a:rPr>
              <a:t>O protótipo de administração do Manager foi evoluído após os feedbacks colhidos na versão anterior e encontra-se disponível para acesso através do link e credenciais abaixo.</a:t>
            </a:r>
            <a:endParaRPr sz="2100">
              <a:solidFill>
                <a:schemeClr val="dk1"/>
              </a:solidFill>
            </a:endParaRPr>
          </a:p>
          <a:p>
            <a:pPr indent="-361950" lvl="1" marL="914400" rtl="0" algn="just">
              <a:spcBef>
                <a:spcPts val="0"/>
              </a:spcBef>
              <a:spcAft>
                <a:spcPts val="0"/>
              </a:spcAft>
              <a:buClr>
                <a:schemeClr val="dk1"/>
              </a:buClr>
              <a:buSzPts val="2100"/>
              <a:buChar char="○"/>
            </a:pPr>
            <a:r>
              <a:rPr lang="en-US" sz="2100">
                <a:solidFill>
                  <a:schemeClr val="dk1"/>
                </a:solidFill>
              </a:rPr>
              <a:t>URL do ambiente de testes: </a:t>
            </a:r>
            <a:r>
              <a:rPr lang="en-US" sz="2100" u="sng">
                <a:solidFill>
                  <a:schemeClr val="hlink"/>
                </a:solidFill>
                <a:hlinkClick r:id="rId3"/>
              </a:rPr>
              <a:t>http://52.67.253.89/</a:t>
            </a:r>
            <a:endParaRPr sz="2100">
              <a:solidFill>
                <a:schemeClr val="dk1"/>
              </a:solidFill>
            </a:endParaRPr>
          </a:p>
          <a:p>
            <a:pPr indent="-361950" lvl="1" marL="914400" rtl="0" algn="just">
              <a:spcBef>
                <a:spcPts val="0"/>
              </a:spcBef>
              <a:spcAft>
                <a:spcPts val="0"/>
              </a:spcAft>
              <a:buClr>
                <a:schemeClr val="dk1"/>
              </a:buClr>
              <a:buSzPts val="2100"/>
              <a:buChar char="○"/>
            </a:pPr>
            <a:r>
              <a:rPr lang="en-US" sz="2100">
                <a:solidFill>
                  <a:schemeClr val="dk1"/>
                </a:solidFill>
              </a:rPr>
              <a:t>email: </a:t>
            </a:r>
            <a:r>
              <a:rPr lang="en-US" sz="2100" u="sng">
                <a:solidFill>
                  <a:schemeClr val="hlink"/>
                </a:solidFill>
                <a:hlinkClick r:id="rId4"/>
              </a:rPr>
              <a:t>canon@canon.com.br</a:t>
            </a:r>
            <a:endParaRPr sz="2100">
              <a:solidFill>
                <a:schemeClr val="dk1"/>
              </a:solidFill>
            </a:endParaRPr>
          </a:p>
          <a:p>
            <a:pPr indent="-361950" lvl="1" marL="914400" rtl="0" algn="just">
              <a:spcBef>
                <a:spcPts val="0"/>
              </a:spcBef>
              <a:spcAft>
                <a:spcPts val="0"/>
              </a:spcAft>
              <a:buClr>
                <a:schemeClr val="dk1"/>
              </a:buClr>
              <a:buSzPts val="2100"/>
              <a:buChar char="○"/>
            </a:pPr>
            <a:r>
              <a:rPr lang="en-US" sz="2100">
                <a:solidFill>
                  <a:schemeClr val="dk1"/>
                </a:solidFill>
              </a:rPr>
              <a:t>senha: canon@123</a:t>
            </a:r>
            <a:endParaRPr sz="2100">
              <a:solidFill>
                <a:schemeClr val="dk1"/>
              </a:solidFill>
            </a:endParaRPr>
          </a:p>
          <a:p>
            <a:pPr indent="0" lvl="0" marL="0" rtl="0" algn="just">
              <a:spcBef>
                <a:spcPts val="0"/>
              </a:spcBef>
              <a:spcAft>
                <a:spcPts val="0"/>
              </a:spcAft>
              <a:buNone/>
            </a:pPr>
            <a:r>
              <a:t/>
            </a:r>
            <a:endParaRPr b="1" sz="2100">
              <a:solidFill>
                <a:schemeClr val="dk1"/>
              </a:solidFill>
            </a:endParaRPr>
          </a:p>
        </p:txBody>
      </p:sp>
      <p:pic>
        <p:nvPicPr>
          <p:cNvPr id="183" name="Google Shape;183;g1efe1cf6dee_0_6"/>
          <p:cNvPicPr preferRelativeResize="0"/>
          <p:nvPr/>
        </p:nvPicPr>
        <p:blipFill>
          <a:blip r:embed="rId5">
            <a:alphaModFix/>
          </a:blip>
          <a:stretch>
            <a:fillRect/>
          </a:stretch>
        </p:blipFill>
        <p:spPr>
          <a:xfrm>
            <a:off x="4342500" y="2555625"/>
            <a:ext cx="3583201" cy="3852153"/>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g1e4ec49f13c_0_3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Sprint 11</a:t>
            </a:r>
            <a:endParaRPr sz="1800">
              <a:solidFill>
                <a:srgbClr val="990000"/>
              </a:solidFill>
            </a:endParaRPr>
          </a:p>
        </p:txBody>
      </p:sp>
      <p:sp>
        <p:nvSpPr>
          <p:cNvPr id="1097" name="Google Shape;1097;g1e4ec49f13c_0_3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098" name="Google Shape;1098;g1e4ec49f13c_0_3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99" name="Google Shape;1099;g1e4ec49f13c_0_3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00" name="Google Shape;1100;g1e4ec49f13c_0_34"/>
          <p:cNvSpPr txBox="1"/>
          <p:nvPr/>
        </p:nvSpPr>
        <p:spPr>
          <a:xfrm>
            <a:off x="197550" y="1290150"/>
            <a:ext cx="3385800" cy="4894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b="1" lang="en-US" sz="1800">
                <a:latin typeface="Calibri"/>
                <a:ea typeface="Calibri"/>
                <a:cs typeface="Calibri"/>
                <a:sym typeface="Calibri"/>
              </a:rPr>
              <a:t>Arquitetura com duplo SCP para dcm4chee</a:t>
            </a:r>
            <a:endParaRPr b="1" sz="1800">
              <a:latin typeface="Calibri"/>
              <a:ea typeface="Calibri"/>
              <a:cs typeface="Calibri"/>
              <a:sym typeface="Calibri"/>
            </a:endParaRPr>
          </a:p>
          <a:p>
            <a:pPr indent="0" lvl="0" marL="457200" rtl="0" algn="l">
              <a:spcBef>
                <a:spcPts val="0"/>
              </a:spcBef>
              <a:spcAft>
                <a:spcPts val="0"/>
              </a:spcAft>
              <a:buNone/>
            </a:pPr>
            <a:r>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US" sz="1800">
                <a:latin typeface="Calibri"/>
                <a:ea typeface="Calibri"/>
                <a:cs typeface="Calibri"/>
                <a:sym typeface="Calibri"/>
              </a:rPr>
              <a:t>Endpoint para checar o status do nó</a:t>
            </a:r>
            <a:endParaRPr b="1" sz="1800">
              <a:latin typeface="Calibri"/>
              <a:ea typeface="Calibri"/>
              <a:cs typeface="Calibri"/>
              <a:sym typeface="Calibri"/>
            </a:endParaRPr>
          </a:p>
          <a:p>
            <a:pPr indent="0" lvl="0" marL="457200" rtl="0" algn="l">
              <a:spcBef>
                <a:spcPts val="0"/>
              </a:spcBef>
              <a:spcAft>
                <a:spcPts val="0"/>
              </a:spcAft>
              <a:buNone/>
            </a:pPr>
            <a:r>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US" sz="1800">
                <a:latin typeface="Calibri"/>
                <a:ea typeface="Calibri"/>
                <a:cs typeface="Calibri"/>
                <a:sym typeface="Calibri"/>
              </a:rPr>
              <a:t>Alterar mirror para usar o SCP aberto (mais rápido)</a:t>
            </a:r>
            <a:endParaRPr b="1" sz="1800">
              <a:latin typeface="Calibri"/>
              <a:ea typeface="Calibri"/>
              <a:cs typeface="Calibri"/>
              <a:sym typeface="Calibri"/>
            </a:endParaRPr>
          </a:p>
          <a:p>
            <a:pPr indent="0" lvl="0" marL="457200" rtl="0" algn="l">
              <a:spcBef>
                <a:spcPts val="0"/>
              </a:spcBef>
              <a:spcAft>
                <a:spcPts val="0"/>
              </a:spcAft>
              <a:buNone/>
            </a:pPr>
            <a:r>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US" sz="1800">
                <a:latin typeface="Calibri"/>
                <a:ea typeface="Calibri"/>
                <a:cs typeface="Calibri"/>
                <a:sym typeface="Calibri"/>
              </a:rPr>
              <a:t>Descobertos outros problemas de integração DICOM</a:t>
            </a:r>
            <a:br>
              <a:rPr b="1" lang="en-US" sz="1800">
                <a:latin typeface="Calibri"/>
                <a:ea typeface="Calibri"/>
                <a:cs typeface="Calibri"/>
                <a:sym typeface="Calibri"/>
              </a:rPr>
            </a:b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US" sz="1800">
                <a:latin typeface="Calibri"/>
                <a:ea typeface="Calibri"/>
                <a:cs typeface="Calibri"/>
                <a:sym typeface="Calibri"/>
              </a:rPr>
              <a:t>Testadas inúmeras soluções</a:t>
            </a:r>
            <a:endParaRPr b="1" sz="1800">
              <a:latin typeface="Calibri"/>
              <a:ea typeface="Calibri"/>
              <a:cs typeface="Calibri"/>
              <a:sym typeface="Calibri"/>
            </a:endParaRPr>
          </a:p>
          <a:p>
            <a:pPr indent="0" lvl="0" marL="457200" rtl="0" algn="l">
              <a:spcBef>
                <a:spcPts val="0"/>
              </a:spcBef>
              <a:spcAft>
                <a:spcPts val="0"/>
              </a:spcAft>
              <a:buNone/>
            </a:pPr>
            <a:r>
              <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b="1" lang="en-US" sz="1800">
                <a:latin typeface="Calibri"/>
                <a:ea typeface="Calibri"/>
                <a:cs typeface="Calibri"/>
                <a:sym typeface="Calibri"/>
              </a:rPr>
              <a:t>Discutir problema e alternativas</a:t>
            </a:r>
            <a:endParaRPr b="1" sz="1800">
              <a:latin typeface="Calibri"/>
              <a:ea typeface="Calibri"/>
              <a:cs typeface="Calibri"/>
              <a:sym typeface="Calibri"/>
            </a:endParaRPr>
          </a:p>
        </p:txBody>
      </p:sp>
      <p:pic>
        <p:nvPicPr>
          <p:cNvPr id="1101" name="Google Shape;1101;g1e4ec49f13c_0_34"/>
          <p:cNvPicPr preferRelativeResize="0"/>
          <p:nvPr/>
        </p:nvPicPr>
        <p:blipFill>
          <a:blip r:embed="rId3">
            <a:alphaModFix/>
          </a:blip>
          <a:stretch>
            <a:fillRect/>
          </a:stretch>
        </p:blipFill>
        <p:spPr>
          <a:xfrm>
            <a:off x="3962400" y="1370850"/>
            <a:ext cx="8109700" cy="502694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g1e4ec49f13c_0_2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sz="1800">
              <a:solidFill>
                <a:srgbClr val="990000"/>
              </a:solidFill>
            </a:endParaRPr>
          </a:p>
        </p:txBody>
      </p:sp>
      <p:sp>
        <p:nvSpPr>
          <p:cNvPr id="1107" name="Google Shape;1107;g1e4ec49f13c_0_2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108" name="Google Shape;1108;g1e4ec49f13c_0_2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09" name="Google Shape;1109;g1e4ec49f13c_0_2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10" name="Google Shape;1110;g1e4ec49f13c_0_25"/>
          <p:cNvSpPr txBox="1"/>
          <p:nvPr/>
        </p:nvSpPr>
        <p:spPr>
          <a:xfrm>
            <a:off x="1317400" y="1401500"/>
            <a:ext cx="92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1111" name="Google Shape;1111;g1e4ec49f13c_0_25"/>
          <p:cNvSpPr txBox="1"/>
          <p:nvPr/>
        </p:nvSpPr>
        <p:spPr>
          <a:xfrm>
            <a:off x="1317400" y="1181700"/>
            <a:ext cx="9249900" cy="49254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Preparação do ambiente de demonstração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Alteração do script de testes para considerar o </a:t>
            </a:r>
            <a:r>
              <a:rPr i="1" lang="en-US" sz="2800">
                <a:latin typeface="Calibri"/>
                <a:ea typeface="Calibri"/>
                <a:cs typeface="Calibri"/>
                <a:sym typeface="Calibri"/>
              </a:rPr>
              <a:t>upload</a:t>
            </a:r>
            <a:r>
              <a:rPr lang="en-US" sz="2800">
                <a:latin typeface="Calibri"/>
                <a:ea typeface="Calibri"/>
                <a:cs typeface="Calibri"/>
                <a:sym typeface="Calibri"/>
              </a:rPr>
              <a:t> local como ponto de início de contagem do tempo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Exploração de técnica de bidirecionamento de transmissão de estudo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Estudo da ferramenta </a:t>
            </a:r>
            <a:r>
              <a:rPr lang="en-US" sz="2800" u="sng">
                <a:solidFill>
                  <a:schemeClr val="hlink"/>
                </a:solidFill>
                <a:latin typeface="Calibri"/>
                <a:ea typeface="Calibri"/>
                <a:cs typeface="Calibri"/>
                <a:sym typeface="Calibri"/>
                <a:hlinkClick r:id="rId3"/>
              </a:rPr>
              <a:t>Containernet</a:t>
            </a:r>
            <a:r>
              <a:rPr lang="en-US" sz="2800">
                <a:latin typeface="Calibri"/>
                <a:ea typeface="Calibri"/>
                <a:cs typeface="Calibri"/>
                <a:sym typeface="Calibri"/>
              </a:rPr>
              <a:t> para simular falhas de rede </a:t>
            </a:r>
            <a:r>
              <a:rPr lang="en-US" sz="2800">
                <a:solidFill>
                  <a:schemeClr val="dk1"/>
                </a:solidFill>
                <a:latin typeface="Calibri"/>
                <a:ea typeface="Calibri"/>
                <a:cs typeface="Calibri"/>
                <a:sym typeface="Calibri"/>
              </a:rPr>
              <a:t>(delay, bw, loss, jitter) </a:t>
            </a:r>
            <a:r>
              <a:rPr lang="en-US" sz="2800">
                <a:latin typeface="Calibri"/>
                <a:ea typeface="Calibri"/>
                <a:cs typeface="Calibri"/>
                <a:sym typeface="Calibri"/>
              </a:rPr>
              <a:t>na execução dos testes.</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Investigação de alternativa ao modo </a:t>
            </a:r>
            <a:r>
              <a:rPr i="1" lang="en-US" sz="2800">
                <a:latin typeface="Calibri"/>
                <a:ea typeface="Calibri"/>
                <a:cs typeface="Calibri"/>
                <a:sym typeface="Calibri"/>
              </a:rPr>
              <a:t>bridge</a:t>
            </a:r>
            <a:r>
              <a:rPr lang="en-US" sz="2800">
                <a:latin typeface="Calibri"/>
                <a:ea typeface="Calibri"/>
                <a:cs typeface="Calibri"/>
                <a:sym typeface="Calibri"/>
              </a:rPr>
              <a:t> para testes do </a:t>
            </a:r>
            <a:r>
              <a:rPr i="1" lang="en-US" sz="2800">
                <a:latin typeface="Calibri"/>
                <a:ea typeface="Calibri"/>
                <a:cs typeface="Calibri"/>
                <a:sym typeface="Calibri"/>
              </a:rPr>
              <a:t>gateway</a:t>
            </a:r>
            <a:r>
              <a:rPr lang="en-US" sz="2800">
                <a:latin typeface="Calibri"/>
                <a:ea typeface="Calibri"/>
                <a:cs typeface="Calibri"/>
                <a:sym typeface="Calibri"/>
              </a:rPr>
              <a:t> rodando em uma VM.</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Configuração e testes da VM no modo NAT para testes com CMB. </a:t>
            </a:r>
            <a:endParaRPr sz="2800">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g1e4ec49f13c_0_1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1117" name="Google Shape;1117;g1e4ec49f13c_0_1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118" name="Google Shape;1118;g1e4ec49f13c_0_1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19" name="Google Shape;1119;g1e4ec49f13c_0_1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20" name="Google Shape;1120;g1e4ec49f13c_0_15"/>
          <p:cNvSpPr txBox="1"/>
          <p:nvPr/>
        </p:nvSpPr>
        <p:spPr>
          <a:xfrm>
            <a:off x="1317400" y="1401500"/>
            <a:ext cx="92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1121" name="Google Shape;1121;g1e4ec49f13c_0_15"/>
          <p:cNvSpPr txBox="1"/>
          <p:nvPr/>
        </p:nvSpPr>
        <p:spPr>
          <a:xfrm>
            <a:off x="1317400" y="1401500"/>
            <a:ext cx="92499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Demonstração com a CMB no fim da sprint - Dcm4chee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CMB subir ambiente localmente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Realizar a transmissão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Intensificar os testes para cenários diferentes e com configurações diferentes</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Testes de desempenho envolvendo a VPN</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Solucionar problemas da VPN na AWS</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id="1126" name="Google Shape;1126;g1e4ec49f13c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127" name="Google Shape;1127;g1e4ec49f13c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128" name="Google Shape;1128;g1e4ec49f13c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129" name="Google Shape;1129;g1e4ec49f13c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10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04/07/2023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g253604a4fd4_0_1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10</a:t>
            </a:r>
            <a:endParaRPr b="1" sz="2200">
              <a:solidFill>
                <a:srgbClr val="990000"/>
              </a:solidFill>
            </a:endParaRPr>
          </a:p>
        </p:txBody>
      </p:sp>
      <p:sp>
        <p:nvSpPr>
          <p:cNvPr id="1135" name="Google Shape;1135;g253604a4fd4_0_1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136" name="Google Shape;1136;g253604a4fd4_0_1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37" name="Google Shape;1137;g253604a4fd4_0_1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38" name="Google Shape;1138;g253604a4fd4_0_11"/>
          <p:cNvSpPr txBox="1"/>
          <p:nvPr/>
        </p:nvSpPr>
        <p:spPr>
          <a:xfrm>
            <a:off x="1317400" y="1401500"/>
            <a:ext cx="92499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Continuação com os diferentes testes em ambas as soluções a fim de colocar à prova o desempenho e robustez</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Melhorias pontuais para  aperfeiçoamento da experiência do usuário ao utilizar as soluções</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g1e4ec49f13c_2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Sprint 10</a:t>
            </a:r>
            <a:endParaRPr sz="1800">
              <a:solidFill>
                <a:srgbClr val="990000"/>
              </a:solidFill>
            </a:endParaRPr>
          </a:p>
        </p:txBody>
      </p:sp>
      <p:sp>
        <p:nvSpPr>
          <p:cNvPr id="1144" name="Google Shape;1144;g1e4ec49f13c_2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145" name="Google Shape;1145;g1e4ec49f13c_2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46" name="Google Shape;1146;g1e4ec49f13c_2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147" name="Google Shape;1147;g1e4ec49f13c_2_7"/>
          <p:cNvPicPr preferRelativeResize="0"/>
          <p:nvPr/>
        </p:nvPicPr>
        <p:blipFill>
          <a:blip r:embed="rId3">
            <a:alphaModFix/>
          </a:blip>
          <a:stretch>
            <a:fillRect/>
          </a:stretch>
        </p:blipFill>
        <p:spPr>
          <a:xfrm>
            <a:off x="166950" y="1687975"/>
            <a:ext cx="4861125" cy="3219576"/>
          </a:xfrm>
          <a:prstGeom prst="rect">
            <a:avLst/>
          </a:prstGeom>
          <a:noFill/>
          <a:ln>
            <a:noFill/>
          </a:ln>
        </p:spPr>
      </p:pic>
      <p:sp>
        <p:nvSpPr>
          <p:cNvPr id="1148" name="Google Shape;1148;g1e4ec49f13c_2_7"/>
          <p:cNvSpPr txBox="1"/>
          <p:nvPr/>
        </p:nvSpPr>
        <p:spPr>
          <a:xfrm>
            <a:off x="197550" y="756750"/>
            <a:ext cx="553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Testes de performance e confiabilidade (</a:t>
            </a:r>
            <a:r>
              <a:rPr b="1" i="1" lang="en-US" sz="1800">
                <a:latin typeface="Calibri"/>
                <a:ea typeface="Calibri"/>
                <a:cs typeface="Calibri"/>
                <a:sym typeface="Calibri"/>
              </a:rPr>
              <a:t>n=20</a:t>
            </a:r>
            <a:r>
              <a:rPr b="1" lang="en-US" sz="1800">
                <a:latin typeface="Calibri"/>
                <a:ea typeface="Calibri"/>
                <a:cs typeface="Calibri"/>
                <a:sym typeface="Calibri"/>
              </a:rPr>
              <a:t>)</a:t>
            </a:r>
            <a:endParaRPr b="1" sz="1800">
              <a:latin typeface="Calibri"/>
              <a:ea typeface="Calibri"/>
              <a:cs typeface="Calibri"/>
              <a:sym typeface="Calibri"/>
            </a:endParaRPr>
          </a:p>
        </p:txBody>
      </p:sp>
      <p:pic>
        <p:nvPicPr>
          <p:cNvPr id="1149" name="Google Shape;1149;g1e4ec49f13c_2_7"/>
          <p:cNvPicPr preferRelativeResize="0"/>
          <p:nvPr/>
        </p:nvPicPr>
        <p:blipFill>
          <a:blip r:embed="rId4">
            <a:alphaModFix/>
          </a:blip>
          <a:stretch>
            <a:fillRect/>
          </a:stretch>
        </p:blipFill>
        <p:spPr>
          <a:xfrm>
            <a:off x="5118300" y="1689375"/>
            <a:ext cx="6886249" cy="39833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g256b1660c16_0_1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Sprint 10</a:t>
            </a:r>
            <a:endParaRPr sz="1800">
              <a:solidFill>
                <a:srgbClr val="990000"/>
              </a:solidFill>
            </a:endParaRPr>
          </a:p>
        </p:txBody>
      </p:sp>
      <p:sp>
        <p:nvSpPr>
          <p:cNvPr id="1155" name="Google Shape;1155;g256b1660c16_0_1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156" name="Google Shape;1156;g256b1660c16_0_1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57" name="Google Shape;1157;g256b1660c16_0_1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58" name="Google Shape;1158;g256b1660c16_0_11"/>
          <p:cNvSpPr txBox="1"/>
          <p:nvPr/>
        </p:nvSpPr>
        <p:spPr>
          <a:xfrm>
            <a:off x="730950" y="680550"/>
            <a:ext cx="553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Direto (SP1 -&gt; USA)</a:t>
            </a:r>
            <a:endParaRPr b="1" sz="1800">
              <a:latin typeface="Calibri"/>
              <a:ea typeface="Calibri"/>
              <a:cs typeface="Calibri"/>
              <a:sym typeface="Calibri"/>
            </a:endParaRPr>
          </a:p>
        </p:txBody>
      </p:sp>
      <p:pic>
        <p:nvPicPr>
          <p:cNvPr id="1159" name="Google Shape;1159;g256b1660c16_0_11"/>
          <p:cNvPicPr preferRelativeResize="0"/>
          <p:nvPr/>
        </p:nvPicPr>
        <p:blipFill>
          <a:blip r:embed="rId3">
            <a:alphaModFix/>
          </a:blip>
          <a:stretch>
            <a:fillRect/>
          </a:stretch>
        </p:blipFill>
        <p:spPr>
          <a:xfrm>
            <a:off x="730950" y="1142250"/>
            <a:ext cx="4801977" cy="3336650"/>
          </a:xfrm>
          <a:prstGeom prst="rect">
            <a:avLst/>
          </a:prstGeom>
          <a:noFill/>
          <a:ln>
            <a:noFill/>
          </a:ln>
        </p:spPr>
      </p:pic>
      <p:graphicFrame>
        <p:nvGraphicFramePr>
          <p:cNvPr id="1160" name="Google Shape;1160;g256b1660c16_0_11"/>
          <p:cNvGraphicFramePr/>
          <p:nvPr/>
        </p:nvGraphicFramePr>
        <p:xfrm>
          <a:off x="2368275" y="4533550"/>
          <a:ext cx="3000000" cy="3000000"/>
        </p:xfrm>
        <a:graphic>
          <a:graphicData uri="http://schemas.openxmlformats.org/drawingml/2006/table">
            <a:tbl>
              <a:tblPr>
                <a:noFill/>
                <a:tableStyleId>{96FAEE1E-06F8-4007-9777-9DBF5C720D3A}</a:tableStyleId>
              </a:tblPr>
              <a:tblGrid>
                <a:gridCol w="627600"/>
                <a:gridCol w="821950"/>
              </a:tblGrid>
              <a:tr h="190500">
                <a:tc>
                  <a:txBody>
                    <a:bodyPr/>
                    <a:lstStyle/>
                    <a:p>
                      <a:pPr indent="0" lvl="0" marL="0" rtl="0" algn="l">
                        <a:spcBef>
                          <a:spcPts val="0"/>
                        </a:spcBef>
                        <a:spcAft>
                          <a:spcPts val="0"/>
                        </a:spcAft>
                        <a:buNone/>
                      </a:pPr>
                      <a:r>
                        <a:rPr lang="en-US"/>
                        <a:t>Avg</a:t>
                      </a:r>
                      <a:endParaRPr/>
                    </a:p>
                  </a:txBody>
                  <a:tcPr marT="91425" marB="91425" marR="91425" marL="91425"/>
                </a:tc>
                <a:tc>
                  <a:txBody>
                    <a:bodyPr/>
                    <a:lstStyle/>
                    <a:p>
                      <a:pPr indent="0" lvl="0" marL="0" rtl="0" algn="l">
                        <a:spcBef>
                          <a:spcPts val="0"/>
                        </a:spcBef>
                        <a:spcAft>
                          <a:spcPts val="0"/>
                        </a:spcAft>
                        <a:buNone/>
                      </a:pPr>
                      <a:r>
                        <a:rPr b="1" lang="en-US"/>
                        <a:t>8m33s</a:t>
                      </a:r>
                      <a:endParaRPr b="1"/>
                    </a:p>
                  </a:txBody>
                  <a:tcPr marT="91425" marB="91425" marR="91425" marL="91425"/>
                </a:tc>
              </a:tr>
              <a:tr h="190500">
                <a:tc>
                  <a:txBody>
                    <a:bodyPr/>
                    <a:lstStyle/>
                    <a:p>
                      <a:pPr indent="0" lvl="0" marL="0" rtl="0" algn="l">
                        <a:spcBef>
                          <a:spcPts val="0"/>
                        </a:spcBef>
                        <a:spcAft>
                          <a:spcPts val="0"/>
                        </a:spcAft>
                        <a:buNone/>
                      </a:pPr>
                      <a:r>
                        <a:rPr lang="en-US"/>
                        <a:t>std</a:t>
                      </a:r>
                      <a:endParaRPr/>
                    </a:p>
                  </a:txBody>
                  <a:tcPr marT="91425" marB="91425" marR="91425" marL="91425"/>
                </a:tc>
                <a:tc>
                  <a:txBody>
                    <a:bodyPr/>
                    <a:lstStyle/>
                    <a:p>
                      <a:pPr indent="0" lvl="0" marL="0" rtl="0" algn="l">
                        <a:spcBef>
                          <a:spcPts val="0"/>
                        </a:spcBef>
                        <a:spcAft>
                          <a:spcPts val="0"/>
                        </a:spcAft>
                        <a:buNone/>
                      </a:pPr>
                      <a:r>
                        <a:rPr b="1" lang="en-US"/>
                        <a:t>5s</a:t>
                      </a:r>
                      <a:endParaRPr b="1"/>
                    </a:p>
                  </a:txBody>
                  <a:tcPr marT="91425" marB="91425" marR="91425" marL="91425"/>
                </a:tc>
              </a:tr>
              <a:tr h="190500">
                <a:tc>
                  <a:txBody>
                    <a:bodyPr/>
                    <a:lstStyle/>
                    <a:p>
                      <a:pPr indent="0" lvl="0" marL="0" rtl="0" algn="l">
                        <a:spcBef>
                          <a:spcPts val="0"/>
                        </a:spcBef>
                        <a:spcAft>
                          <a:spcPts val="0"/>
                        </a:spcAft>
                        <a:buNone/>
                      </a:pPr>
                      <a:r>
                        <a:rPr lang="en-US"/>
                        <a:t>Max</a:t>
                      </a:r>
                      <a:endParaRPr/>
                    </a:p>
                  </a:txBody>
                  <a:tcPr marT="91425" marB="91425" marR="91425" marL="91425"/>
                </a:tc>
                <a:tc>
                  <a:txBody>
                    <a:bodyPr/>
                    <a:lstStyle/>
                    <a:p>
                      <a:pPr indent="0" lvl="0" marL="0" rtl="0" algn="l">
                        <a:spcBef>
                          <a:spcPts val="0"/>
                        </a:spcBef>
                        <a:spcAft>
                          <a:spcPts val="0"/>
                        </a:spcAft>
                        <a:buNone/>
                      </a:pPr>
                      <a:r>
                        <a:rPr lang="en-US"/>
                        <a:t>8m43s</a:t>
                      </a:r>
                      <a:endParaRPr/>
                    </a:p>
                  </a:txBody>
                  <a:tcPr marT="91425" marB="91425" marR="91425" marL="91425"/>
                </a:tc>
              </a:tr>
              <a:tr h="190500">
                <a:tc>
                  <a:txBody>
                    <a:bodyPr/>
                    <a:lstStyle/>
                    <a:p>
                      <a:pPr indent="0" lvl="0" marL="0" rtl="0" algn="l">
                        <a:spcBef>
                          <a:spcPts val="0"/>
                        </a:spcBef>
                        <a:spcAft>
                          <a:spcPts val="0"/>
                        </a:spcAft>
                        <a:buNone/>
                      </a:pPr>
                      <a:r>
                        <a:rPr lang="en-US"/>
                        <a:t>Min</a:t>
                      </a:r>
                      <a:endParaRPr/>
                    </a:p>
                  </a:txBody>
                  <a:tcPr marT="91425" marB="91425" marR="91425" marL="91425"/>
                </a:tc>
                <a:tc>
                  <a:txBody>
                    <a:bodyPr/>
                    <a:lstStyle/>
                    <a:p>
                      <a:pPr indent="0" lvl="0" marL="0" rtl="0" algn="l">
                        <a:spcBef>
                          <a:spcPts val="0"/>
                        </a:spcBef>
                        <a:spcAft>
                          <a:spcPts val="0"/>
                        </a:spcAft>
                        <a:buNone/>
                      </a:pPr>
                      <a:r>
                        <a:rPr lang="en-US"/>
                        <a:t>8m25s</a:t>
                      </a:r>
                      <a:endParaRPr/>
                    </a:p>
                  </a:txBody>
                  <a:tcPr marT="91425" marB="91425" marR="91425" marL="91425"/>
                </a:tc>
              </a:tr>
              <a:tr h="190500">
                <a:tc>
                  <a:txBody>
                    <a:bodyPr/>
                    <a:lstStyle/>
                    <a:p>
                      <a:pPr indent="0" lvl="0" marL="0" rtl="0" algn="l">
                        <a:spcBef>
                          <a:spcPts val="0"/>
                        </a:spcBef>
                        <a:spcAft>
                          <a:spcPts val="0"/>
                        </a:spcAft>
                        <a:buNone/>
                      </a:pPr>
                      <a:r>
                        <a:rPr lang="en-US"/>
                        <a:t>Med</a:t>
                      </a:r>
                      <a:endParaRPr/>
                    </a:p>
                  </a:txBody>
                  <a:tcPr marT="91425" marB="91425" marR="91425" marL="91425"/>
                </a:tc>
                <a:tc>
                  <a:txBody>
                    <a:bodyPr/>
                    <a:lstStyle/>
                    <a:p>
                      <a:pPr indent="0" lvl="0" marL="0" rtl="0" algn="l">
                        <a:spcBef>
                          <a:spcPts val="0"/>
                        </a:spcBef>
                        <a:spcAft>
                          <a:spcPts val="0"/>
                        </a:spcAft>
                        <a:buNone/>
                      </a:pPr>
                      <a:r>
                        <a:rPr lang="en-US"/>
                        <a:t>8m34s</a:t>
                      </a:r>
                      <a:endParaRPr/>
                    </a:p>
                  </a:txBody>
                  <a:tcPr marT="91425" marB="91425" marR="91425" marL="91425"/>
                </a:tc>
              </a:tr>
            </a:tbl>
          </a:graphicData>
        </a:graphic>
      </p:graphicFrame>
      <p:sp>
        <p:nvSpPr>
          <p:cNvPr id="1161" name="Google Shape;1161;g256b1660c16_0_11"/>
          <p:cNvSpPr txBox="1"/>
          <p:nvPr/>
        </p:nvSpPr>
        <p:spPr>
          <a:xfrm>
            <a:off x="6598350" y="680550"/>
            <a:ext cx="553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Mirror (SP1 -&gt; Mirror -&gt; USA)</a:t>
            </a:r>
            <a:endParaRPr b="1" sz="1800">
              <a:latin typeface="Calibri"/>
              <a:ea typeface="Calibri"/>
              <a:cs typeface="Calibri"/>
              <a:sym typeface="Calibri"/>
            </a:endParaRPr>
          </a:p>
        </p:txBody>
      </p:sp>
      <p:pic>
        <p:nvPicPr>
          <p:cNvPr id="1162" name="Google Shape;1162;g256b1660c16_0_11"/>
          <p:cNvPicPr preferRelativeResize="0"/>
          <p:nvPr/>
        </p:nvPicPr>
        <p:blipFill>
          <a:blip r:embed="rId4">
            <a:alphaModFix/>
          </a:blip>
          <a:stretch>
            <a:fillRect/>
          </a:stretch>
        </p:blipFill>
        <p:spPr>
          <a:xfrm>
            <a:off x="6663874" y="1169185"/>
            <a:ext cx="4801977" cy="3285811"/>
          </a:xfrm>
          <a:prstGeom prst="rect">
            <a:avLst/>
          </a:prstGeom>
          <a:noFill/>
          <a:ln>
            <a:noFill/>
          </a:ln>
        </p:spPr>
      </p:pic>
      <p:graphicFrame>
        <p:nvGraphicFramePr>
          <p:cNvPr id="1163" name="Google Shape;1163;g256b1660c16_0_11"/>
          <p:cNvGraphicFramePr/>
          <p:nvPr/>
        </p:nvGraphicFramePr>
        <p:xfrm>
          <a:off x="8153400" y="4572000"/>
          <a:ext cx="3000000" cy="3000000"/>
        </p:xfrm>
        <a:graphic>
          <a:graphicData uri="http://schemas.openxmlformats.org/drawingml/2006/table">
            <a:tbl>
              <a:tblPr>
                <a:noFill/>
                <a:tableStyleId>{96FAEE1E-06F8-4007-9777-9DBF5C720D3A}</a:tableStyleId>
              </a:tblPr>
              <a:tblGrid>
                <a:gridCol w="595400"/>
                <a:gridCol w="904400"/>
              </a:tblGrid>
              <a:tr h="190500">
                <a:tc>
                  <a:txBody>
                    <a:bodyPr/>
                    <a:lstStyle/>
                    <a:p>
                      <a:pPr indent="0" lvl="0" marL="0" rtl="0" algn="l">
                        <a:spcBef>
                          <a:spcPts val="0"/>
                        </a:spcBef>
                        <a:spcAft>
                          <a:spcPts val="0"/>
                        </a:spcAft>
                        <a:buNone/>
                      </a:pPr>
                      <a:r>
                        <a:rPr lang="en-US"/>
                        <a:t>Avg</a:t>
                      </a:r>
                      <a:endParaRPr/>
                    </a:p>
                  </a:txBody>
                  <a:tcPr marT="91425" marB="91425" marR="91425" marL="91425"/>
                </a:tc>
                <a:tc>
                  <a:txBody>
                    <a:bodyPr/>
                    <a:lstStyle/>
                    <a:p>
                      <a:pPr indent="0" lvl="0" marL="0" rtl="0" algn="l">
                        <a:spcBef>
                          <a:spcPts val="0"/>
                        </a:spcBef>
                        <a:spcAft>
                          <a:spcPts val="0"/>
                        </a:spcAft>
                        <a:buNone/>
                      </a:pPr>
                      <a:r>
                        <a:rPr b="1" lang="en-US"/>
                        <a:t>17m43s</a:t>
                      </a:r>
                      <a:endParaRPr b="1"/>
                    </a:p>
                  </a:txBody>
                  <a:tcPr marT="91425" marB="91425" marR="91425" marL="91425"/>
                </a:tc>
              </a:tr>
              <a:tr h="190500">
                <a:tc>
                  <a:txBody>
                    <a:bodyPr/>
                    <a:lstStyle/>
                    <a:p>
                      <a:pPr indent="0" lvl="0" marL="0" rtl="0" algn="l">
                        <a:spcBef>
                          <a:spcPts val="0"/>
                        </a:spcBef>
                        <a:spcAft>
                          <a:spcPts val="0"/>
                        </a:spcAft>
                        <a:buNone/>
                      </a:pPr>
                      <a:r>
                        <a:rPr lang="en-US"/>
                        <a:t>std</a:t>
                      </a:r>
                      <a:endParaRPr/>
                    </a:p>
                  </a:txBody>
                  <a:tcPr marT="91425" marB="91425" marR="91425" marL="91425"/>
                </a:tc>
                <a:tc>
                  <a:txBody>
                    <a:bodyPr/>
                    <a:lstStyle/>
                    <a:p>
                      <a:pPr indent="0" lvl="0" marL="0" rtl="0" algn="l">
                        <a:spcBef>
                          <a:spcPts val="0"/>
                        </a:spcBef>
                        <a:spcAft>
                          <a:spcPts val="0"/>
                        </a:spcAft>
                        <a:buNone/>
                      </a:pPr>
                      <a:r>
                        <a:rPr b="1" lang="en-US"/>
                        <a:t>58s</a:t>
                      </a:r>
                      <a:endParaRPr b="1"/>
                    </a:p>
                  </a:txBody>
                  <a:tcPr marT="91425" marB="91425" marR="91425" marL="91425"/>
                </a:tc>
              </a:tr>
              <a:tr h="190500">
                <a:tc>
                  <a:txBody>
                    <a:bodyPr/>
                    <a:lstStyle/>
                    <a:p>
                      <a:pPr indent="0" lvl="0" marL="0" rtl="0" algn="l">
                        <a:spcBef>
                          <a:spcPts val="0"/>
                        </a:spcBef>
                        <a:spcAft>
                          <a:spcPts val="0"/>
                        </a:spcAft>
                        <a:buNone/>
                      </a:pPr>
                      <a:r>
                        <a:rPr lang="en-US"/>
                        <a:t>Max</a:t>
                      </a:r>
                      <a:endParaRPr/>
                    </a:p>
                  </a:txBody>
                  <a:tcPr marT="91425" marB="91425" marR="91425" marL="91425"/>
                </a:tc>
                <a:tc>
                  <a:txBody>
                    <a:bodyPr/>
                    <a:lstStyle/>
                    <a:p>
                      <a:pPr indent="0" lvl="0" marL="0" rtl="0" algn="l">
                        <a:spcBef>
                          <a:spcPts val="0"/>
                        </a:spcBef>
                        <a:spcAft>
                          <a:spcPts val="0"/>
                        </a:spcAft>
                        <a:buNone/>
                      </a:pPr>
                      <a:r>
                        <a:rPr lang="en-US"/>
                        <a:t>17m56s</a:t>
                      </a:r>
                      <a:endParaRPr/>
                    </a:p>
                  </a:txBody>
                  <a:tcPr marT="91425" marB="91425" marR="91425" marL="91425"/>
                </a:tc>
              </a:tr>
              <a:tr h="190500">
                <a:tc>
                  <a:txBody>
                    <a:bodyPr/>
                    <a:lstStyle/>
                    <a:p>
                      <a:pPr indent="0" lvl="0" marL="0" rtl="0" algn="l">
                        <a:spcBef>
                          <a:spcPts val="0"/>
                        </a:spcBef>
                        <a:spcAft>
                          <a:spcPts val="0"/>
                        </a:spcAft>
                        <a:buNone/>
                      </a:pPr>
                      <a:r>
                        <a:rPr lang="en-US"/>
                        <a:t>Min</a:t>
                      </a:r>
                      <a:endParaRPr/>
                    </a:p>
                  </a:txBody>
                  <a:tcPr marT="91425" marB="91425" marR="91425" marL="91425"/>
                </a:tc>
                <a:tc>
                  <a:txBody>
                    <a:bodyPr/>
                    <a:lstStyle/>
                    <a:p>
                      <a:pPr indent="0" lvl="0" marL="0" rtl="0" algn="l">
                        <a:spcBef>
                          <a:spcPts val="0"/>
                        </a:spcBef>
                        <a:spcAft>
                          <a:spcPts val="0"/>
                        </a:spcAft>
                        <a:buNone/>
                      </a:pPr>
                      <a:r>
                        <a:rPr lang="en-US"/>
                        <a:t>14m00s</a:t>
                      </a:r>
                      <a:endParaRPr/>
                    </a:p>
                  </a:txBody>
                  <a:tcPr marT="91425" marB="91425" marR="91425" marL="91425"/>
                </a:tc>
              </a:tr>
              <a:tr h="190500">
                <a:tc>
                  <a:txBody>
                    <a:bodyPr/>
                    <a:lstStyle/>
                    <a:p>
                      <a:pPr indent="0" lvl="0" marL="0" rtl="0" algn="l">
                        <a:spcBef>
                          <a:spcPts val="0"/>
                        </a:spcBef>
                        <a:spcAft>
                          <a:spcPts val="0"/>
                        </a:spcAft>
                        <a:buNone/>
                      </a:pPr>
                      <a:r>
                        <a:rPr lang="en-US"/>
                        <a:t>Med</a:t>
                      </a:r>
                      <a:endParaRPr/>
                    </a:p>
                  </a:txBody>
                  <a:tcPr marT="91425" marB="91425" marR="91425" marL="91425"/>
                </a:tc>
                <a:tc>
                  <a:txBody>
                    <a:bodyPr/>
                    <a:lstStyle/>
                    <a:p>
                      <a:pPr indent="0" lvl="0" marL="0" rtl="0" algn="l">
                        <a:spcBef>
                          <a:spcPts val="0"/>
                        </a:spcBef>
                        <a:spcAft>
                          <a:spcPts val="0"/>
                        </a:spcAft>
                        <a:buNone/>
                      </a:pPr>
                      <a:r>
                        <a:rPr lang="en-US"/>
                        <a:t>16m28s</a:t>
                      </a:r>
                      <a:endParaRPr/>
                    </a:p>
                  </a:txBody>
                  <a:tcPr marT="91425" marB="91425" marR="91425" marL="91425"/>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g2573949ab15_1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Sprint 10</a:t>
            </a:r>
            <a:endParaRPr sz="1800">
              <a:solidFill>
                <a:srgbClr val="990000"/>
              </a:solidFill>
            </a:endParaRPr>
          </a:p>
        </p:txBody>
      </p:sp>
      <p:sp>
        <p:nvSpPr>
          <p:cNvPr id="1169" name="Google Shape;1169;g2573949ab15_1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170" name="Google Shape;1170;g2573949ab15_1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71" name="Google Shape;1171;g2573949ab15_1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72" name="Google Shape;1172;g2573949ab15_1_0"/>
          <p:cNvSpPr txBox="1"/>
          <p:nvPr/>
        </p:nvSpPr>
        <p:spPr>
          <a:xfrm>
            <a:off x="2725725" y="680550"/>
            <a:ext cx="55338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Direto (SP1 -&gt; USA)   X   </a:t>
            </a:r>
            <a:r>
              <a:rPr b="1" lang="en-US" sz="1800">
                <a:solidFill>
                  <a:schemeClr val="dk1"/>
                </a:solidFill>
                <a:latin typeface="Calibri"/>
                <a:ea typeface="Calibri"/>
                <a:cs typeface="Calibri"/>
                <a:sym typeface="Calibri"/>
              </a:rPr>
              <a:t>Mirror (SP1 -&gt; Mirror -&gt; USA)</a:t>
            </a:r>
            <a:endParaRPr b="1" sz="1800">
              <a:latin typeface="Calibri"/>
              <a:ea typeface="Calibri"/>
              <a:cs typeface="Calibri"/>
              <a:sym typeface="Calibri"/>
            </a:endParaRPr>
          </a:p>
        </p:txBody>
      </p:sp>
      <p:sp>
        <p:nvSpPr>
          <p:cNvPr id="1173" name="Google Shape;1173;g2573949ab15_1_0"/>
          <p:cNvSpPr txBox="1"/>
          <p:nvPr/>
        </p:nvSpPr>
        <p:spPr>
          <a:xfrm>
            <a:off x="6598350" y="680550"/>
            <a:ext cx="553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Calibri"/>
              <a:ea typeface="Calibri"/>
              <a:cs typeface="Calibri"/>
              <a:sym typeface="Calibri"/>
            </a:endParaRPr>
          </a:p>
        </p:txBody>
      </p:sp>
      <p:pic>
        <p:nvPicPr>
          <p:cNvPr id="1174" name="Google Shape;1174;g2573949ab15_1_0"/>
          <p:cNvPicPr preferRelativeResize="0"/>
          <p:nvPr/>
        </p:nvPicPr>
        <p:blipFill>
          <a:blip r:embed="rId3">
            <a:alphaModFix/>
          </a:blip>
          <a:stretch>
            <a:fillRect/>
          </a:stretch>
        </p:blipFill>
        <p:spPr>
          <a:xfrm>
            <a:off x="2277188" y="1509900"/>
            <a:ext cx="6430876" cy="46726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g256f5c2802d_3_5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Orthanc</a:t>
            </a:r>
            <a:endParaRPr sz="1800">
              <a:solidFill>
                <a:srgbClr val="990000"/>
              </a:solidFill>
              <a:highlight>
                <a:srgbClr val="F4CCCC"/>
              </a:highlight>
            </a:endParaRPr>
          </a:p>
        </p:txBody>
      </p:sp>
      <p:sp>
        <p:nvSpPr>
          <p:cNvPr id="1180" name="Google Shape;1180;g256f5c2802d_3_5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181" name="Google Shape;1181;g256f5c2802d_3_5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82" name="Google Shape;1182;g256f5c2802d_3_5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83" name="Google Shape;1183;g256f5c2802d_3_5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endParaRPr/>
          </a:p>
        </p:txBody>
      </p:sp>
      <p:pic>
        <p:nvPicPr>
          <p:cNvPr id="1184" name="Google Shape;1184;g256f5c2802d_3_55"/>
          <p:cNvPicPr preferRelativeResize="0"/>
          <p:nvPr/>
        </p:nvPicPr>
        <p:blipFill>
          <a:blip r:embed="rId3">
            <a:alphaModFix/>
          </a:blip>
          <a:stretch>
            <a:fillRect/>
          </a:stretch>
        </p:blipFill>
        <p:spPr>
          <a:xfrm>
            <a:off x="152400" y="560250"/>
            <a:ext cx="5880949" cy="4090301"/>
          </a:xfrm>
          <a:prstGeom prst="rect">
            <a:avLst/>
          </a:prstGeom>
          <a:noFill/>
          <a:ln>
            <a:noFill/>
          </a:ln>
        </p:spPr>
      </p:pic>
      <p:pic>
        <p:nvPicPr>
          <p:cNvPr id="1185" name="Google Shape;1185;g256f5c2802d_3_55"/>
          <p:cNvPicPr preferRelativeResize="0"/>
          <p:nvPr/>
        </p:nvPicPr>
        <p:blipFill>
          <a:blip r:embed="rId4">
            <a:alphaModFix/>
          </a:blip>
          <a:stretch>
            <a:fillRect/>
          </a:stretch>
        </p:blipFill>
        <p:spPr>
          <a:xfrm>
            <a:off x="6185750" y="560250"/>
            <a:ext cx="5853849" cy="4090301"/>
          </a:xfrm>
          <a:prstGeom prst="rect">
            <a:avLst/>
          </a:prstGeom>
          <a:noFill/>
          <a:ln>
            <a:noFill/>
          </a:ln>
        </p:spPr>
      </p:pic>
      <p:graphicFrame>
        <p:nvGraphicFramePr>
          <p:cNvPr id="1186" name="Google Shape;1186;g256f5c2802d_3_55"/>
          <p:cNvGraphicFramePr/>
          <p:nvPr/>
        </p:nvGraphicFramePr>
        <p:xfrm>
          <a:off x="633125" y="4782888"/>
          <a:ext cx="3000000" cy="3000000"/>
        </p:xfrm>
        <a:graphic>
          <a:graphicData uri="http://schemas.openxmlformats.org/drawingml/2006/table">
            <a:tbl>
              <a:tblPr>
                <a:noFill/>
                <a:tableStyleId>{96FAEE1E-06F8-4007-9777-9DBF5C720D3A}</a:tableStyleId>
              </a:tblPr>
              <a:tblGrid>
                <a:gridCol w="1267575"/>
                <a:gridCol w="1081450"/>
                <a:gridCol w="1416325"/>
              </a:tblGrid>
              <a:tr h="293975">
                <a:tc rowSpan="5">
                  <a:txBody>
                    <a:bodyPr/>
                    <a:lstStyle/>
                    <a:p>
                      <a:pPr indent="0" lvl="0" marL="0" rtl="0" algn="ctr">
                        <a:spcBef>
                          <a:spcPts val="0"/>
                        </a:spcBef>
                        <a:spcAft>
                          <a:spcPts val="0"/>
                        </a:spcAft>
                        <a:buClr>
                          <a:schemeClr val="dk1"/>
                        </a:buClr>
                        <a:buSzPts val="1100"/>
                        <a:buFont typeface="Arial"/>
                        <a:buNone/>
                      </a:pPr>
                      <a:r>
                        <a:rPr b="1" lang="en-US" sz="1000"/>
                        <a:t>Direto (SP1 -&gt; USA)</a:t>
                      </a:r>
                      <a:endParaRPr b="1" sz="1000"/>
                    </a:p>
                    <a:p>
                      <a:pPr indent="0" lvl="0" marL="0" rtl="0" algn="ctr">
                        <a:spcBef>
                          <a:spcPts val="0"/>
                        </a:spcBef>
                        <a:spcAft>
                          <a:spcPts val="0"/>
                        </a:spcAft>
                        <a:buClr>
                          <a:schemeClr val="dk1"/>
                        </a:buClr>
                        <a:buSzPts val="1100"/>
                        <a:buFont typeface="Arial"/>
                        <a:buNone/>
                      </a:pPr>
                      <a:r>
                        <a:rPr b="1" lang="en-US" sz="1000"/>
                        <a:t>Sem o Wireguard</a:t>
                      </a:r>
                      <a:endParaRPr b="1" sz="1000"/>
                    </a:p>
                    <a:p>
                      <a:pPr indent="0" lvl="0" marL="0" rtl="0" algn="ctr">
                        <a:spcBef>
                          <a:spcPts val="0"/>
                        </a:spcBef>
                        <a:spcAft>
                          <a:spcPts val="0"/>
                        </a:spcAft>
                        <a:buClr>
                          <a:schemeClr val="dk1"/>
                        </a:buClr>
                        <a:buSzPts val="1100"/>
                        <a:buFont typeface="Arial"/>
                        <a:buNone/>
                      </a:pPr>
                      <a:r>
                        <a:t/>
                      </a:r>
                      <a:endParaRPr b="1" sz="1000"/>
                    </a:p>
                    <a:p>
                      <a:pPr indent="0" lvl="0" marL="0" rtl="0" algn="ctr">
                        <a:spcBef>
                          <a:spcPts val="0"/>
                        </a:spcBef>
                        <a:spcAft>
                          <a:spcPts val="0"/>
                        </a:spcAft>
                        <a:buNone/>
                      </a:pPr>
                      <a:r>
                        <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Avg</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000"/>
                        <a:t>10.22 min</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std</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000"/>
                        <a:t>0.039 min</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Max</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10.33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10.15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Med</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10.22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187" name="Google Shape;1187;g256f5c2802d_3_55"/>
          <p:cNvGraphicFramePr/>
          <p:nvPr/>
        </p:nvGraphicFramePr>
        <p:xfrm>
          <a:off x="4889088" y="4782888"/>
          <a:ext cx="3000000" cy="3000000"/>
        </p:xfrm>
        <a:graphic>
          <a:graphicData uri="http://schemas.openxmlformats.org/drawingml/2006/table">
            <a:tbl>
              <a:tblPr>
                <a:noFill/>
                <a:tableStyleId>{96FAEE1E-06F8-4007-9777-9DBF5C720D3A}</a:tableStyleId>
              </a:tblPr>
              <a:tblGrid>
                <a:gridCol w="1047975"/>
                <a:gridCol w="1047975"/>
                <a:gridCol w="1372500"/>
              </a:tblGrid>
              <a:tr h="190500">
                <a:tc rowSpan="5">
                  <a:txBody>
                    <a:bodyPr/>
                    <a:lstStyle/>
                    <a:p>
                      <a:pPr indent="0" lvl="0" marL="0" rtl="0" algn="ctr">
                        <a:spcBef>
                          <a:spcPts val="0"/>
                        </a:spcBef>
                        <a:spcAft>
                          <a:spcPts val="0"/>
                        </a:spcAft>
                        <a:buClr>
                          <a:schemeClr val="dk1"/>
                        </a:buClr>
                        <a:buSzPts val="1100"/>
                        <a:buFont typeface="Arial"/>
                        <a:buNone/>
                      </a:pPr>
                      <a:r>
                        <a:rPr b="1" lang="en-US" sz="1000"/>
                        <a:t>VPN Wireguard </a:t>
                      </a:r>
                      <a:endParaRPr b="1" sz="1000"/>
                    </a:p>
                    <a:p>
                      <a:pPr indent="0" lvl="0" marL="0" rtl="0" algn="ctr">
                        <a:spcBef>
                          <a:spcPts val="0"/>
                        </a:spcBef>
                        <a:spcAft>
                          <a:spcPts val="0"/>
                        </a:spcAft>
                        <a:buNone/>
                      </a:pPr>
                      <a:r>
                        <a:rPr b="1" lang="en-US" sz="1000"/>
                        <a:t>(ML Bruno -&gt; ML Kessia)</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Avg</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000"/>
                        <a:t>8.83 min</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std</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000"/>
                        <a:t>0.26 min</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Max</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9.32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8.04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Med</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8.81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188" name="Google Shape;1188;g256f5c2802d_3_55"/>
          <p:cNvGraphicFramePr/>
          <p:nvPr/>
        </p:nvGraphicFramePr>
        <p:xfrm>
          <a:off x="8848175" y="4782875"/>
          <a:ext cx="3000000" cy="3000000"/>
        </p:xfrm>
        <a:graphic>
          <a:graphicData uri="http://schemas.openxmlformats.org/drawingml/2006/table">
            <a:tbl>
              <a:tblPr>
                <a:noFill/>
                <a:tableStyleId>{96FAEE1E-06F8-4007-9777-9DBF5C720D3A}</a:tableStyleId>
              </a:tblPr>
              <a:tblGrid>
                <a:gridCol w="842050"/>
                <a:gridCol w="842050"/>
                <a:gridCol w="1102800"/>
              </a:tblGrid>
              <a:tr h="190500">
                <a:tc rowSpan="5">
                  <a:txBody>
                    <a:bodyPr/>
                    <a:lstStyle/>
                    <a:p>
                      <a:pPr indent="0" lvl="0" marL="0" rtl="0" algn="ctr">
                        <a:spcBef>
                          <a:spcPts val="0"/>
                        </a:spcBef>
                        <a:spcAft>
                          <a:spcPts val="0"/>
                        </a:spcAft>
                        <a:buClr>
                          <a:schemeClr val="dk1"/>
                        </a:buClr>
                        <a:buSzPts val="1100"/>
                        <a:buFont typeface="Arial"/>
                        <a:buNone/>
                      </a:pPr>
                      <a:r>
                        <a:rPr b="1" lang="en-US" sz="1000"/>
                        <a:t>Local Wireguard  </a:t>
                      </a:r>
                      <a:endParaRPr b="1" sz="1000"/>
                    </a:p>
                    <a:p>
                      <a:pPr indent="0" lvl="0" marL="0" rtl="0" algn="ctr">
                        <a:spcBef>
                          <a:spcPts val="0"/>
                        </a:spcBef>
                        <a:spcAft>
                          <a:spcPts val="0"/>
                        </a:spcAft>
                        <a:buNone/>
                      </a:pPr>
                      <a:r>
                        <a:rPr b="1" lang="en-US" sz="1000"/>
                        <a:t>(ML -&gt; ML) </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Avg</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000"/>
                        <a:t>27.05 min</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std</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000"/>
                        <a:t>2.09 min</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Max</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36.39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24.92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vMerge="1"/>
                <a:tc>
                  <a:txBody>
                    <a:bodyPr/>
                    <a:lstStyle/>
                    <a:p>
                      <a:pPr indent="0" lvl="0" marL="0" rtl="0" algn="ctr">
                        <a:spcBef>
                          <a:spcPts val="0"/>
                        </a:spcBef>
                        <a:spcAft>
                          <a:spcPts val="0"/>
                        </a:spcAft>
                        <a:buNone/>
                      </a:pPr>
                      <a:r>
                        <a:rPr lang="en-US" sz="1000"/>
                        <a:t>Med</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26.58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2" name="Shape 1192"/>
        <p:cNvGrpSpPr/>
        <p:nvPr/>
      </p:nvGrpSpPr>
      <p:grpSpPr>
        <a:xfrm>
          <a:off x="0" y="0"/>
          <a:ext cx="0" cy="0"/>
          <a:chOff x="0" y="0"/>
          <a:chExt cx="0" cy="0"/>
        </a:xfrm>
      </p:grpSpPr>
      <p:sp>
        <p:nvSpPr>
          <p:cNvPr id="1193" name="Google Shape;1193;g1e468467745_0_4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Orthanc - Sprint 10</a:t>
            </a:r>
            <a:endParaRPr sz="1800">
              <a:solidFill>
                <a:srgbClr val="990000"/>
              </a:solidFill>
            </a:endParaRPr>
          </a:p>
        </p:txBody>
      </p:sp>
      <p:sp>
        <p:nvSpPr>
          <p:cNvPr id="1194" name="Google Shape;1194;g1e468467745_0_4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195" name="Google Shape;1195;g1e468467745_0_4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96" name="Google Shape;1196;g1e468467745_0_4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197" name="Google Shape;1197;g1e468467745_0_44"/>
          <p:cNvSpPr txBox="1"/>
          <p:nvPr/>
        </p:nvSpPr>
        <p:spPr>
          <a:xfrm>
            <a:off x="273750" y="985350"/>
            <a:ext cx="37554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Direto (SP1 -&gt; USA)</a:t>
            </a:r>
            <a:endParaRPr b="1" sz="1800">
              <a:latin typeface="Calibri"/>
              <a:ea typeface="Calibri"/>
              <a:cs typeface="Calibri"/>
              <a:sym typeface="Calibri"/>
            </a:endParaRPr>
          </a:p>
          <a:p>
            <a:pPr indent="0" lvl="0" marL="0" rtl="0" algn="ctr">
              <a:spcBef>
                <a:spcPts val="0"/>
              </a:spcBef>
              <a:spcAft>
                <a:spcPts val="0"/>
              </a:spcAft>
              <a:buNone/>
            </a:pPr>
            <a:r>
              <a:rPr b="1" lang="en-US" sz="1800">
                <a:latin typeface="Calibri"/>
                <a:ea typeface="Calibri"/>
                <a:cs typeface="Calibri"/>
                <a:sym typeface="Calibri"/>
              </a:rPr>
              <a:t>Sem o Wireguard (n = 100)</a:t>
            </a:r>
            <a:endParaRPr b="1" sz="1800">
              <a:latin typeface="Calibri"/>
              <a:ea typeface="Calibri"/>
              <a:cs typeface="Calibri"/>
              <a:sym typeface="Calibri"/>
            </a:endParaRPr>
          </a:p>
        </p:txBody>
      </p:sp>
      <p:graphicFrame>
        <p:nvGraphicFramePr>
          <p:cNvPr id="1198" name="Google Shape;1198;g1e468467745_0_44"/>
          <p:cNvGraphicFramePr/>
          <p:nvPr/>
        </p:nvGraphicFramePr>
        <p:xfrm>
          <a:off x="1181750" y="4733100"/>
          <a:ext cx="3000000" cy="3000000"/>
        </p:xfrm>
        <a:graphic>
          <a:graphicData uri="http://schemas.openxmlformats.org/drawingml/2006/table">
            <a:tbl>
              <a:tblPr>
                <a:noFill/>
                <a:tableStyleId>{96FAEE1E-06F8-4007-9777-9DBF5C720D3A}</a:tableStyleId>
              </a:tblPr>
              <a:tblGrid>
                <a:gridCol w="839675"/>
                <a:gridCol w="1099725"/>
              </a:tblGrid>
              <a:tr h="190500">
                <a:tc>
                  <a:txBody>
                    <a:bodyPr/>
                    <a:lstStyle/>
                    <a:p>
                      <a:pPr indent="0" lvl="0" marL="0" rtl="0" algn="ctr">
                        <a:spcBef>
                          <a:spcPts val="0"/>
                        </a:spcBef>
                        <a:spcAft>
                          <a:spcPts val="0"/>
                        </a:spcAft>
                        <a:buNone/>
                      </a:pPr>
                      <a:r>
                        <a:rPr lang="en-US" sz="1000"/>
                        <a:t>Avg</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000"/>
                        <a:t>10.22 min</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US" sz="1000"/>
                        <a:t>std</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US" sz="1000"/>
                        <a:t>0.039 min</a:t>
                      </a:r>
                      <a:endParaRPr b="1"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US" sz="1000"/>
                        <a:t>Max</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10.33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US" sz="1000"/>
                        <a:t>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10.15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ctr">
                        <a:spcBef>
                          <a:spcPts val="0"/>
                        </a:spcBef>
                        <a:spcAft>
                          <a:spcPts val="0"/>
                        </a:spcAft>
                        <a:buNone/>
                      </a:pPr>
                      <a:r>
                        <a:rPr lang="en-US" sz="1000"/>
                        <a:t>Med</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sz="1000"/>
                        <a:t>10.22 min</a:t>
                      </a:r>
                      <a:endParaRPr sz="1000"/>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199" name="Google Shape;1199;g1e468467745_0_44"/>
          <p:cNvPicPr preferRelativeResize="0"/>
          <p:nvPr/>
        </p:nvPicPr>
        <p:blipFill>
          <a:blip r:embed="rId3">
            <a:alphaModFix/>
          </a:blip>
          <a:stretch>
            <a:fillRect/>
          </a:stretch>
        </p:blipFill>
        <p:spPr>
          <a:xfrm>
            <a:off x="64325" y="1922150"/>
            <a:ext cx="3913425" cy="2670124"/>
          </a:xfrm>
          <a:prstGeom prst="rect">
            <a:avLst/>
          </a:prstGeom>
          <a:noFill/>
          <a:ln>
            <a:noFill/>
          </a:ln>
        </p:spPr>
      </p:pic>
      <p:sp>
        <p:nvSpPr>
          <p:cNvPr id="1200" name="Google Shape;1200;g1e468467745_0_44"/>
          <p:cNvSpPr txBox="1"/>
          <p:nvPr/>
        </p:nvSpPr>
        <p:spPr>
          <a:xfrm>
            <a:off x="4442100" y="985350"/>
            <a:ext cx="33840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VPN Wireguard </a:t>
            </a:r>
            <a:endParaRPr b="1" sz="1800">
              <a:latin typeface="Calibri"/>
              <a:ea typeface="Calibri"/>
              <a:cs typeface="Calibri"/>
              <a:sym typeface="Calibri"/>
            </a:endParaRPr>
          </a:p>
          <a:p>
            <a:pPr indent="0" lvl="0" marL="0" rtl="0" algn="ctr">
              <a:spcBef>
                <a:spcPts val="0"/>
              </a:spcBef>
              <a:spcAft>
                <a:spcPts val="0"/>
              </a:spcAft>
              <a:buNone/>
            </a:pPr>
            <a:r>
              <a:rPr b="1" lang="en-US" sz="1800">
                <a:latin typeface="Calibri"/>
                <a:ea typeface="Calibri"/>
                <a:cs typeface="Calibri"/>
                <a:sym typeface="Calibri"/>
              </a:rPr>
              <a:t>(ML Bruno -&gt; ML Kessia) (n = 100)</a:t>
            </a:r>
            <a:endParaRPr b="1" sz="1800">
              <a:latin typeface="Calibri"/>
              <a:ea typeface="Calibri"/>
              <a:cs typeface="Calibri"/>
              <a:sym typeface="Calibri"/>
            </a:endParaRPr>
          </a:p>
        </p:txBody>
      </p:sp>
      <p:pic>
        <p:nvPicPr>
          <p:cNvPr id="1201" name="Google Shape;1201;g1e468467745_0_44"/>
          <p:cNvPicPr preferRelativeResize="0"/>
          <p:nvPr/>
        </p:nvPicPr>
        <p:blipFill>
          <a:blip r:embed="rId4">
            <a:alphaModFix/>
          </a:blip>
          <a:stretch>
            <a:fillRect/>
          </a:stretch>
        </p:blipFill>
        <p:spPr>
          <a:xfrm>
            <a:off x="4142650" y="1922175"/>
            <a:ext cx="3789550" cy="2733450"/>
          </a:xfrm>
          <a:prstGeom prst="rect">
            <a:avLst/>
          </a:prstGeom>
          <a:noFill/>
          <a:ln>
            <a:noFill/>
          </a:ln>
        </p:spPr>
      </p:pic>
      <p:graphicFrame>
        <p:nvGraphicFramePr>
          <p:cNvPr id="1202" name="Google Shape;1202;g1e468467745_0_44"/>
          <p:cNvGraphicFramePr/>
          <p:nvPr/>
        </p:nvGraphicFramePr>
        <p:xfrm>
          <a:off x="5230200" y="4764775"/>
          <a:ext cx="3000000" cy="3000000"/>
        </p:xfrm>
        <a:graphic>
          <a:graphicData uri="http://schemas.openxmlformats.org/drawingml/2006/table">
            <a:tbl>
              <a:tblPr>
                <a:noFill/>
                <a:tableStyleId>{96FAEE1E-06F8-4007-9777-9DBF5C720D3A}</a:tableStyleId>
              </a:tblPr>
              <a:tblGrid>
                <a:gridCol w="782700"/>
                <a:gridCol w="1025100"/>
              </a:tblGrid>
              <a:tr h="190500">
                <a:tc>
                  <a:txBody>
                    <a:bodyPr/>
                    <a:lstStyle/>
                    <a:p>
                      <a:pPr indent="0" lvl="0" marL="0" rtl="0" algn="l">
                        <a:spcBef>
                          <a:spcPts val="0"/>
                        </a:spcBef>
                        <a:spcAft>
                          <a:spcPts val="0"/>
                        </a:spcAft>
                        <a:buNone/>
                      </a:pPr>
                      <a:r>
                        <a:rPr lang="en-US" sz="1000"/>
                        <a:t>Avg</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000"/>
                        <a:t>8.83 min</a:t>
                      </a:r>
                      <a:endParaRPr b="1"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US" sz="1000"/>
                        <a:t>std</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000"/>
                        <a:t>0.26 min</a:t>
                      </a:r>
                      <a:endParaRPr b="1"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US" sz="1000"/>
                        <a:t>Max</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9.32 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US" sz="1000"/>
                        <a:t>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8.04 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US" sz="1000"/>
                        <a:t>Med</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8.81 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203" name="Google Shape;1203;g1e468467745_0_44"/>
          <p:cNvSpPr txBox="1"/>
          <p:nvPr/>
        </p:nvSpPr>
        <p:spPr>
          <a:xfrm>
            <a:off x="9277575" y="985350"/>
            <a:ext cx="24372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latin typeface="Calibri"/>
                <a:ea typeface="Calibri"/>
                <a:cs typeface="Calibri"/>
                <a:sym typeface="Calibri"/>
              </a:rPr>
              <a:t>Local Wireguard  </a:t>
            </a:r>
            <a:endParaRPr b="1" sz="1800">
              <a:latin typeface="Calibri"/>
              <a:ea typeface="Calibri"/>
              <a:cs typeface="Calibri"/>
              <a:sym typeface="Calibri"/>
            </a:endParaRPr>
          </a:p>
          <a:p>
            <a:pPr indent="0" lvl="0" marL="0" rtl="0" algn="ctr">
              <a:spcBef>
                <a:spcPts val="0"/>
              </a:spcBef>
              <a:spcAft>
                <a:spcPts val="0"/>
              </a:spcAft>
              <a:buNone/>
            </a:pPr>
            <a:r>
              <a:rPr b="1" lang="en-US" sz="1800">
                <a:latin typeface="Calibri"/>
                <a:ea typeface="Calibri"/>
                <a:cs typeface="Calibri"/>
                <a:sym typeface="Calibri"/>
              </a:rPr>
              <a:t>(ML -&gt; ML) (n = 30)</a:t>
            </a:r>
            <a:endParaRPr b="1" sz="1800">
              <a:latin typeface="Calibri"/>
              <a:ea typeface="Calibri"/>
              <a:cs typeface="Calibri"/>
              <a:sym typeface="Calibri"/>
            </a:endParaRPr>
          </a:p>
        </p:txBody>
      </p:sp>
      <p:graphicFrame>
        <p:nvGraphicFramePr>
          <p:cNvPr id="1204" name="Google Shape;1204;g1e468467745_0_44"/>
          <p:cNvGraphicFramePr/>
          <p:nvPr/>
        </p:nvGraphicFramePr>
        <p:xfrm>
          <a:off x="9346500" y="4803513"/>
          <a:ext cx="3000000" cy="3000000"/>
        </p:xfrm>
        <a:graphic>
          <a:graphicData uri="http://schemas.openxmlformats.org/drawingml/2006/table">
            <a:tbl>
              <a:tblPr>
                <a:noFill/>
                <a:tableStyleId>{96FAEE1E-06F8-4007-9777-9DBF5C720D3A}</a:tableStyleId>
              </a:tblPr>
              <a:tblGrid>
                <a:gridCol w="782700"/>
                <a:gridCol w="1025100"/>
              </a:tblGrid>
              <a:tr h="190500">
                <a:tc>
                  <a:txBody>
                    <a:bodyPr/>
                    <a:lstStyle/>
                    <a:p>
                      <a:pPr indent="0" lvl="0" marL="0" rtl="0" algn="l">
                        <a:spcBef>
                          <a:spcPts val="0"/>
                        </a:spcBef>
                        <a:spcAft>
                          <a:spcPts val="0"/>
                        </a:spcAft>
                        <a:buNone/>
                      </a:pPr>
                      <a:r>
                        <a:rPr lang="en-US" sz="1000"/>
                        <a:t>Avg</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000"/>
                        <a:t>27.05 min</a:t>
                      </a:r>
                      <a:endParaRPr b="1"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US" sz="1000"/>
                        <a:t>std</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1000"/>
                        <a:t>2.09 min</a:t>
                      </a:r>
                      <a:endParaRPr b="1"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US" sz="1000"/>
                        <a:t>Max</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36.39 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US" sz="1000"/>
                        <a:t>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24.92 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spcBef>
                          <a:spcPts val="0"/>
                        </a:spcBef>
                        <a:spcAft>
                          <a:spcPts val="0"/>
                        </a:spcAft>
                        <a:buNone/>
                      </a:pPr>
                      <a:r>
                        <a:rPr lang="en-US" sz="1000"/>
                        <a:t>Med</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26.58 min</a:t>
                      </a:r>
                      <a:endParaRPr sz="10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1205" name="Google Shape;1205;g1e468467745_0_44"/>
          <p:cNvPicPr preferRelativeResize="0"/>
          <p:nvPr/>
        </p:nvPicPr>
        <p:blipFill>
          <a:blip r:embed="rId5">
            <a:alphaModFix/>
          </a:blip>
          <a:stretch>
            <a:fillRect/>
          </a:stretch>
        </p:blipFill>
        <p:spPr>
          <a:xfrm>
            <a:off x="8282550" y="1922175"/>
            <a:ext cx="3789549" cy="2810925"/>
          </a:xfrm>
          <a:prstGeom prst="rect">
            <a:avLst/>
          </a:prstGeom>
          <a:noFill/>
          <a:ln>
            <a:noFill/>
          </a:ln>
        </p:spPr>
      </p:pic>
      <p:sp>
        <p:nvSpPr>
          <p:cNvPr id="1206" name="Google Shape;1206;g1e468467745_0_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efe1cf6dee_0_1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189" name="Google Shape;189;g1efe1cf6dee_0_1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90" name="Google Shape;190;g1efe1cf6dee_0_1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1" name="Google Shape;191;g1efe1cf6dee_0_1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2" name="Google Shape;192;g1efe1cf6dee_0_16"/>
          <p:cNvSpPr txBox="1"/>
          <p:nvPr/>
        </p:nvSpPr>
        <p:spPr>
          <a:xfrm>
            <a:off x="508200" y="533550"/>
            <a:ext cx="11251800" cy="57909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Clr>
                <a:schemeClr val="dk1"/>
              </a:buClr>
              <a:buSzPts val="2100"/>
              <a:buChar char="●"/>
            </a:pPr>
            <a:r>
              <a:rPr lang="en-US" sz="2100">
                <a:solidFill>
                  <a:schemeClr val="dk1"/>
                </a:solidFill>
              </a:rPr>
              <a:t>A sessão admin consiste do dashboard apresentado anteriormente, onde agora há 3 gráficos (volume de transmissões diário e horário e número de estudos diário) e 2 listagens.</a:t>
            </a:r>
            <a:endParaRPr sz="2100">
              <a:solidFill>
                <a:schemeClr val="dk1"/>
              </a:solidFill>
            </a:endParaRPr>
          </a:p>
        </p:txBody>
      </p:sp>
      <p:pic>
        <p:nvPicPr>
          <p:cNvPr id="193" name="Google Shape;193;g1efe1cf6dee_0_16"/>
          <p:cNvPicPr preferRelativeResize="0"/>
          <p:nvPr/>
        </p:nvPicPr>
        <p:blipFill>
          <a:blip r:embed="rId3">
            <a:alphaModFix/>
          </a:blip>
          <a:stretch>
            <a:fillRect/>
          </a:stretch>
        </p:blipFill>
        <p:spPr>
          <a:xfrm>
            <a:off x="647038" y="1663175"/>
            <a:ext cx="10884473" cy="48870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10" name="Shape 1210"/>
        <p:cNvGrpSpPr/>
        <p:nvPr/>
      </p:nvGrpSpPr>
      <p:grpSpPr>
        <a:xfrm>
          <a:off x="0" y="0"/>
          <a:ext cx="0" cy="0"/>
          <a:chOff x="0" y="0"/>
          <a:chExt cx="0" cy="0"/>
        </a:xfrm>
      </p:grpSpPr>
      <p:sp>
        <p:nvSpPr>
          <p:cNvPr id="1211" name="Google Shape;1211;g256f5c2802d_3_9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b="1" lang="en-US" sz="2200">
                <a:solidFill>
                  <a:srgbClr val="990000"/>
                </a:solidFill>
                <a:highlight>
                  <a:srgbClr val="F4CCCC"/>
                </a:highlight>
              </a:rPr>
              <a:t>(n = 30)</a:t>
            </a:r>
            <a:endParaRPr sz="1800">
              <a:solidFill>
                <a:srgbClr val="990000"/>
              </a:solidFill>
              <a:highlight>
                <a:srgbClr val="F4CCCC"/>
              </a:highlight>
            </a:endParaRPr>
          </a:p>
        </p:txBody>
      </p:sp>
      <p:sp>
        <p:nvSpPr>
          <p:cNvPr id="1212" name="Google Shape;1212;g256f5c2802d_3_9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213" name="Google Shape;1213;g256f5c2802d_3_9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14" name="Google Shape;1214;g256f5c2802d_3_9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15" name="Google Shape;1215;g256f5c2802d_3_9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endParaRPr/>
          </a:p>
        </p:txBody>
      </p:sp>
      <p:pic>
        <p:nvPicPr>
          <p:cNvPr id="1216" name="Google Shape;1216;g256f5c2802d_3_91"/>
          <p:cNvPicPr preferRelativeResize="0"/>
          <p:nvPr/>
        </p:nvPicPr>
        <p:blipFill>
          <a:blip r:embed="rId3">
            <a:alphaModFix/>
          </a:blip>
          <a:stretch>
            <a:fillRect/>
          </a:stretch>
        </p:blipFill>
        <p:spPr>
          <a:xfrm>
            <a:off x="152400" y="712650"/>
            <a:ext cx="5880949" cy="5685150"/>
          </a:xfrm>
          <a:prstGeom prst="rect">
            <a:avLst/>
          </a:prstGeom>
          <a:noFill/>
          <a:ln>
            <a:noFill/>
          </a:ln>
        </p:spPr>
      </p:pic>
      <p:pic>
        <p:nvPicPr>
          <p:cNvPr id="1217" name="Google Shape;1217;g256f5c2802d_3_91"/>
          <p:cNvPicPr preferRelativeResize="0"/>
          <p:nvPr/>
        </p:nvPicPr>
        <p:blipFill>
          <a:blip r:embed="rId4">
            <a:alphaModFix/>
          </a:blip>
          <a:stretch>
            <a:fillRect/>
          </a:stretch>
        </p:blipFill>
        <p:spPr>
          <a:xfrm>
            <a:off x="6185749" y="712650"/>
            <a:ext cx="5853852" cy="556629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g1e468467745_0_1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1223" name="Google Shape;1223;g1e468467745_0_1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224" name="Google Shape;1224;g1e468467745_0_1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25" name="Google Shape;1225;g1e468467745_0_1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26" name="Google Shape;1226;g1e468467745_0_15"/>
          <p:cNvSpPr txBox="1"/>
          <p:nvPr/>
        </p:nvSpPr>
        <p:spPr>
          <a:xfrm>
            <a:off x="1317400" y="1401500"/>
            <a:ext cx="92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1227" name="Google Shape;1227;g1e468467745_0_15"/>
          <p:cNvSpPr txBox="1"/>
          <p:nvPr/>
        </p:nvSpPr>
        <p:spPr>
          <a:xfrm>
            <a:off x="1317400" y="1401500"/>
            <a:ext cx="92499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Demonstração com a CMB terça-feira (11/07)</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CMB subir ambiente localmente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Realizar a transmissão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Intensificar os testes para cenários diferentes</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Considerando compactação</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Considerando criptografia</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id="1232" name="Google Shape;1232;g1e468467745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233" name="Google Shape;1233;g1e468467745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234" name="Google Shape;1234;g1e468467745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235" name="Google Shape;1235;g1e468467745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09</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20/06/3023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1e468467745_0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9</a:t>
            </a:r>
            <a:endParaRPr b="1" sz="2200">
              <a:solidFill>
                <a:srgbClr val="990000"/>
              </a:solidFill>
            </a:endParaRPr>
          </a:p>
        </p:txBody>
      </p:sp>
      <p:sp>
        <p:nvSpPr>
          <p:cNvPr id="1241" name="Google Shape;1241;g1e468467745_0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242" name="Google Shape;1242;g1e468467745_0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43" name="Google Shape;1243;g1e468467745_0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44" name="Google Shape;1244;g1e468467745_0_7"/>
          <p:cNvSpPr txBox="1"/>
          <p:nvPr/>
        </p:nvSpPr>
        <p:spPr>
          <a:xfrm>
            <a:off x="1317400" y="1401500"/>
            <a:ext cx="9249900" cy="2770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Estudo de técnicas de compactação para ambas as soluções, Orthanc e Dcm4chee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Continuação dos testes de desempenho e performance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Continuação do desenvolvimento do cenário “zero configuration”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Validação das soluções com CMB</a:t>
            </a:r>
            <a:endParaRPr sz="2800">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g253604a4fd4_0_1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sz="1800">
              <a:solidFill>
                <a:srgbClr val="990000"/>
              </a:solidFill>
            </a:endParaRPr>
          </a:p>
        </p:txBody>
      </p:sp>
      <p:sp>
        <p:nvSpPr>
          <p:cNvPr id="1250" name="Google Shape;1250;g253604a4fd4_0_1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251" name="Google Shape;1251;g253604a4fd4_0_1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52" name="Google Shape;1252;g253604a4fd4_0_1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53" name="Google Shape;1253;g253604a4fd4_0_19"/>
          <p:cNvSpPr txBox="1"/>
          <p:nvPr/>
        </p:nvSpPr>
        <p:spPr>
          <a:xfrm>
            <a:off x="1317400" y="1401500"/>
            <a:ext cx="9249900" cy="4063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Otimização da solução do Orthanc pro ambiente Linux</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Configuração do wireguard setada dentro do container docker</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Solução “plug and play”</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Ajustes da solução para ambiente Windows</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Solução não 100% automatizada devido a estrutura montada e uso da VPN Wireguard</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Solução não “plug and play” porém funcional</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g25390f52187_0_2"/>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Sprint 9</a:t>
            </a:r>
            <a:endParaRPr sz="1800">
              <a:solidFill>
                <a:srgbClr val="990000"/>
              </a:solidFill>
            </a:endParaRPr>
          </a:p>
        </p:txBody>
      </p:sp>
      <p:sp>
        <p:nvSpPr>
          <p:cNvPr id="1259" name="Google Shape;1259;g25390f52187_0_2"/>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260" name="Google Shape;1260;g25390f52187_0_2"/>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61" name="Google Shape;1261;g25390f52187_0_2"/>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62" name="Google Shape;1262;g25390f52187_0_2"/>
          <p:cNvSpPr txBox="1"/>
          <p:nvPr/>
        </p:nvSpPr>
        <p:spPr>
          <a:xfrm>
            <a:off x="555400" y="1401500"/>
            <a:ext cx="9685800" cy="4494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Compactação</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Sincronização direta e </a:t>
            </a:r>
            <a:r>
              <a:rPr i="1" lang="en-US" sz="2800">
                <a:latin typeface="Calibri"/>
                <a:ea typeface="Calibri"/>
                <a:cs typeface="Calibri"/>
                <a:sym typeface="Calibri"/>
              </a:rPr>
              <a:t>VPN </a:t>
            </a:r>
            <a:r>
              <a:rPr lang="en-US" sz="2800">
                <a:latin typeface="Calibri"/>
                <a:ea typeface="Calibri"/>
                <a:cs typeface="Calibri"/>
                <a:sym typeface="Calibri"/>
              </a:rPr>
              <a:t>=&gt; algoritmo próprio</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i="1" lang="en-US" sz="2800">
                <a:latin typeface="Calibri"/>
                <a:ea typeface="Calibri"/>
                <a:cs typeface="Calibri"/>
                <a:sym typeface="Calibri"/>
              </a:rPr>
              <a:t>Mirror </a:t>
            </a:r>
            <a:r>
              <a:rPr lang="en-US" sz="2800">
                <a:latin typeface="Calibri"/>
                <a:ea typeface="Calibri"/>
                <a:cs typeface="Calibri"/>
                <a:sym typeface="Calibri"/>
              </a:rPr>
              <a:t>=&gt; gzip</a:t>
            </a:r>
            <a:endParaRPr sz="2800">
              <a:latin typeface="Calibri"/>
              <a:ea typeface="Calibri"/>
              <a:cs typeface="Calibri"/>
              <a:sym typeface="Calibri"/>
            </a:endParaRPr>
          </a:p>
          <a:p>
            <a:pPr indent="0" lvl="0" marL="45720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Criptografia</a:t>
            </a:r>
            <a:endParaRPr sz="2800">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Sincronização direta e </a:t>
            </a:r>
            <a:r>
              <a:rPr i="1" lang="en-US" sz="2800">
                <a:solidFill>
                  <a:schemeClr val="dk1"/>
                </a:solidFill>
                <a:latin typeface="Calibri"/>
                <a:ea typeface="Calibri"/>
                <a:cs typeface="Calibri"/>
                <a:sym typeface="Calibri"/>
              </a:rPr>
              <a:t>VPN </a:t>
            </a:r>
            <a:r>
              <a:rPr lang="en-US" sz="2800">
                <a:solidFill>
                  <a:schemeClr val="dk1"/>
                </a:solidFill>
                <a:latin typeface="Calibri"/>
                <a:ea typeface="Calibri"/>
                <a:cs typeface="Calibri"/>
                <a:sym typeface="Calibri"/>
              </a:rPr>
              <a:t>=&gt; Dicom com TLS (</a:t>
            </a:r>
            <a:r>
              <a:rPr b="1" lang="en-US" sz="2800">
                <a:solidFill>
                  <a:schemeClr val="dk1"/>
                </a:solidFill>
                <a:latin typeface="Calibri"/>
                <a:ea typeface="Calibri"/>
                <a:cs typeface="Calibri"/>
                <a:sym typeface="Calibri"/>
              </a:rPr>
              <a:t>AES</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i="1" lang="en-US" sz="2800">
                <a:solidFill>
                  <a:schemeClr val="dk1"/>
                </a:solidFill>
                <a:latin typeface="Calibri"/>
                <a:ea typeface="Calibri"/>
                <a:cs typeface="Calibri"/>
                <a:sym typeface="Calibri"/>
              </a:rPr>
              <a:t>Mirror </a:t>
            </a:r>
            <a:r>
              <a:rPr lang="en-US" sz="2800">
                <a:solidFill>
                  <a:schemeClr val="dk1"/>
                </a:solidFill>
                <a:latin typeface="Calibri"/>
                <a:ea typeface="Calibri"/>
                <a:cs typeface="Calibri"/>
                <a:sym typeface="Calibri"/>
              </a:rPr>
              <a:t>=&gt; gzip PKZIP (</a:t>
            </a:r>
            <a:r>
              <a:rPr b="1" lang="en-US" sz="2800">
                <a:solidFill>
                  <a:schemeClr val="dk1"/>
                </a:solidFill>
                <a:latin typeface="Calibri"/>
                <a:ea typeface="Calibri"/>
                <a:cs typeface="Calibri"/>
                <a:sym typeface="Calibri"/>
              </a:rPr>
              <a:t>AES</a:t>
            </a:r>
            <a:r>
              <a:rPr lang="en-US" sz="2800">
                <a:solidFill>
                  <a:schemeClr val="dk1"/>
                </a:solidFill>
                <a:latin typeface="Calibri"/>
                <a:ea typeface="Calibri"/>
                <a:cs typeface="Calibri"/>
                <a:sym typeface="Calibri"/>
              </a:rPr>
              <a:t>)</a:t>
            </a:r>
            <a:endParaRPr sz="28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spcBef>
                <a:spcPts val="0"/>
              </a:spcBef>
              <a:spcAft>
                <a:spcPts val="0"/>
              </a:spcAft>
              <a:buSzPts val="2800"/>
              <a:buFont typeface="Calibri"/>
              <a:buChar char="●"/>
            </a:pPr>
            <a:r>
              <a:rPr i="1" lang="en-US" sz="2800">
                <a:latin typeface="Calibri"/>
                <a:ea typeface="Calibri"/>
                <a:cs typeface="Calibri"/>
                <a:sym typeface="Calibri"/>
              </a:rPr>
              <a:t>Zero configuration</a:t>
            </a:r>
            <a:endParaRPr i="1"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Demonstração</a:t>
            </a:r>
            <a:endParaRPr sz="2800">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g25390f52187_0_1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Sprint 9</a:t>
            </a:r>
            <a:endParaRPr sz="1800">
              <a:solidFill>
                <a:srgbClr val="990000"/>
              </a:solidFill>
            </a:endParaRPr>
          </a:p>
        </p:txBody>
      </p:sp>
      <p:sp>
        <p:nvSpPr>
          <p:cNvPr id="1268" name="Google Shape;1268;g25390f52187_0_1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269" name="Google Shape;1269;g25390f52187_0_1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70" name="Google Shape;1270;g25390f52187_0_1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271" name="Google Shape;1271;g25390f52187_0_10"/>
          <p:cNvPicPr preferRelativeResize="0"/>
          <p:nvPr/>
        </p:nvPicPr>
        <p:blipFill>
          <a:blip r:embed="rId3">
            <a:alphaModFix/>
          </a:blip>
          <a:stretch>
            <a:fillRect/>
          </a:stretch>
        </p:blipFill>
        <p:spPr>
          <a:xfrm>
            <a:off x="304800" y="3608250"/>
            <a:ext cx="3397900" cy="2877554"/>
          </a:xfrm>
          <a:prstGeom prst="rect">
            <a:avLst/>
          </a:prstGeom>
          <a:noFill/>
          <a:ln>
            <a:noFill/>
          </a:ln>
        </p:spPr>
      </p:pic>
      <p:pic>
        <p:nvPicPr>
          <p:cNvPr id="1272" name="Google Shape;1272;g25390f52187_0_10"/>
          <p:cNvPicPr preferRelativeResize="0"/>
          <p:nvPr/>
        </p:nvPicPr>
        <p:blipFill>
          <a:blip r:embed="rId4">
            <a:alphaModFix/>
          </a:blip>
          <a:stretch>
            <a:fillRect/>
          </a:stretch>
        </p:blipFill>
        <p:spPr>
          <a:xfrm>
            <a:off x="3822125" y="712650"/>
            <a:ext cx="4115975" cy="4333290"/>
          </a:xfrm>
          <a:prstGeom prst="rect">
            <a:avLst/>
          </a:prstGeom>
          <a:noFill/>
          <a:ln>
            <a:noFill/>
          </a:ln>
        </p:spPr>
      </p:pic>
      <p:pic>
        <p:nvPicPr>
          <p:cNvPr id="1273" name="Google Shape;1273;g25390f52187_0_10"/>
          <p:cNvPicPr preferRelativeResize="0"/>
          <p:nvPr/>
        </p:nvPicPr>
        <p:blipFill>
          <a:blip r:embed="rId5">
            <a:alphaModFix/>
          </a:blip>
          <a:stretch>
            <a:fillRect/>
          </a:stretch>
        </p:blipFill>
        <p:spPr>
          <a:xfrm>
            <a:off x="8001425" y="2084250"/>
            <a:ext cx="4022650" cy="4147774"/>
          </a:xfrm>
          <a:prstGeom prst="rect">
            <a:avLst/>
          </a:prstGeom>
          <a:noFill/>
          <a:ln>
            <a:noFill/>
          </a:ln>
        </p:spPr>
      </p:pic>
      <p:pic>
        <p:nvPicPr>
          <p:cNvPr id="1274" name="Google Shape;1274;g25390f52187_0_10"/>
          <p:cNvPicPr preferRelativeResize="0"/>
          <p:nvPr/>
        </p:nvPicPr>
        <p:blipFill>
          <a:blip r:embed="rId6">
            <a:alphaModFix/>
          </a:blip>
          <a:stretch>
            <a:fillRect/>
          </a:stretch>
        </p:blipFill>
        <p:spPr>
          <a:xfrm>
            <a:off x="228600" y="712650"/>
            <a:ext cx="3397900" cy="27706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g25390f52187_0_2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Sprint 9</a:t>
            </a:r>
            <a:endParaRPr sz="1800">
              <a:solidFill>
                <a:srgbClr val="990000"/>
              </a:solidFill>
            </a:endParaRPr>
          </a:p>
        </p:txBody>
      </p:sp>
      <p:sp>
        <p:nvSpPr>
          <p:cNvPr id="1280" name="Google Shape;1280;g25390f52187_0_2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281" name="Google Shape;1281;g25390f52187_0_2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82" name="Google Shape;1282;g25390f52187_0_2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283" name="Google Shape;1283;g25390f52187_0_23"/>
          <p:cNvPicPr preferRelativeResize="0"/>
          <p:nvPr/>
        </p:nvPicPr>
        <p:blipFill>
          <a:blip r:embed="rId3">
            <a:alphaModFix/>
          </a:blip>
          <a:stretch>
            <a:fillRect/>
          </a:stretch>
        </p:blipFill>
        <p:spPr>
          <a:xfrm>
            <a:off x="152400" y="1550850"/>
            <a:ext cx="11887203" cy="38328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g253604a4fd4_0_3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1289" name="Google Shape;1289;g253604a4fd4_0_3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290" name="Google Shape;1290;g253604a4fd4_0_3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91" name="Google Shape;1291;g253604a4fd4_0_3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92" name="Google Shape;1292;g253604a4fd4_0_31"/>
          <p:cNvSpPr txBox="1"/>
          <p:nvPr/>
        </p:nvSpPr>
        <p:spPr>
          <a:xfrm>
            <a:off x="1317400" y="1401500"/>
            <a:ext cx="92499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Continuação com os diferentes testes em ambas as soluções a fim de colocar à prova o desempenho e robustez</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Melhorias pontuais para  aperfeiçoamento da experiência do usuário ao utilizar as soluções</a:t>
            </a:r>
            <a:endParaRPr sz="2800">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pic>
        <p:nvPicPr>
          <p:cNvPr id="1297" name="Google Shape;1297;g253604a4fd4_0_4"/>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298" name="Google Shape;1298;g253604a4fd4_0_4"/>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299" name="Google Shape;1299;g253604a4fd4_0_4"/>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300" name="Google Shape;1300;g253604a4fd4_0_4"/>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08</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06/06/3023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efe1cf6dee_0_28"/>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199" name="Google Shape;199;g1efe1cf6dee_0_28"/>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00" name="Google Shape;200;g1efe1cf6dee_0_28"/>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1" name="Google Shape;201;g1efe1cf6dee_0_28"/>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2" name="Google Shape;202;g1efe1cf6dee_0_28"/>
          <p:cNvSpPr txBox="1"/>
          <p:nvPr/>
        </p:nvSpPr>
        <p:spPr>
          <a:xfrm>
            <a:off x="508200" y="533550"/>
            <a:ext cx="11251800" cy="57909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Clr>
                <a:schemeClr val="dk1"/>
              </a:buClr>
              <a:buSzPts val="2100"/>
              <a:buChar char="●"/>
            </a:pPr>
            <a:r>
              <a:rPr lang="en-US" sz="2100">
                <a:solidFill>
                  <a:schemeClr val="dk1"/>
                </a:solidFill>
              </a:rPr>
              <a:t>Os gráficos e as listagens de log das últimas transmissões (sucesso ou falha, tamanho e data/hora de finalização) e das últimas atividades dos usuários respondem aos filtros.</a:t>
            </a:r>
            <a:endParaRPr sz="2100">
              <a:solidFill>
                <a:schemeClr val="dk1"/>
              </a:solidFill>
            </a:endParaRPr>
          </a:p>
        </p:txBody>
      </p:sp>
      <p:pic>
        <p:nvPicPr>
          <p:cNvPr id="203" name="Google Shape;203;g1efe1cf6dee_0_28"/>
          <p:cNvPicPr preferRelativeResize="0"/>
          <p:nvPr/>
        </p:nvPicPr>
        <p:blipFill>
          <a:blip r:embed="rId3">
            <a:alphaModFix/>
          </a:blip>
          <a:stretch>
            <a:fillRect/>
          </a:stretch>
        </p:blipFill>
        <p:spPr>
          <a:xfrm>
            <a:off x="2860664" y="1707777"/>
            <a:ext cx="6470675" cy="42601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g24e4a8f7d6c_1_32"/>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8</a:t>
            </a:r>
            <a:endParaRPr b="1" sz="2200">
              <a:solidFill>
                <a:srgbClr val="990000"/>
              </a:solidFill>
            </a:endParaRPr>
          </a:p>
        </p:txBody>
      </p:sp>
      <p:sp>
        <p:nvSpPr>
          <p:cNvPr id="1306" name="Google Shape;1306;g24e4a8f7d6c_1_32"/>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307" name="Google Shape;1307;g24e4a8f7d6c_1_32"/>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08" name="Google Shape;1308;g24e4a8f7d6c_1_32"/>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09" name="Google Shape;1309;g24e4a8f7d6c_1_32"/>
          <p:cNvSpPr txBox="1"/>
          <p:nvPr/>
        </p:nvSpPr>
        <p:spPr>
          <a:xfrm>
            <a:off x="1317400" y="1401500"/>
            <a:ext cx="92499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Otimização das soluções (Dcm4chee e Orthanc) para os cenários validados</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Testes de desempenho considerando toda a estratégia estabelecida durante a implementação das soluções</a:t>
            </a:r>
            <a:endParaRPr sz="2800">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g24f438abdd3_1_38"/>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8 - Otimização das soluções para os cenários validados</a:t>
            </a:r>
            <a:endParaRPr b="1" sz="2200">
              <a:solidFill>
                <a:srgbClr val="990000"/>
              </a:solidFill>
            </a:endParaRPr>
          </a:p>
        </p:txBody>
      </p:sp>
      <p:sp>
        <p:nvSpPr>
          <p:cNvPr id="1315" name="Google Shape;1315;g24f438abdd3_1_38"/>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316" name="Google Shape;1316;g24f438abdd3_1_38"/>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17" name="Google Shape;1317;g24f438abdd3_1_38"/>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18" name="Google Shape;1318;g24f438abdd3_1_38"/>
          <p:cNvSpPr txBox="1"/>
          <p:nvPr/>
        </p:nvSpPr>
        <p:spPr>
          <a:xfrm>
            <a:off x="1303200" y="1185125"/>
            <a:ext cx="9585600" cy="5355600"/>
          </a:xfrm>
          <a:prstGeom prst="rect">
            <a:avLst/>
          </a:prstGeom>
          <a:noFill/>
          <a:ln>
            <a:noFill/>
          </a:ln>
        </p:spPr>
        <p:txBody>
          <a:bodyPr anchorCtr="0" anchor="t" bIns="91425" lIns="91425" spcFirstLastPara="1" rIns="91425" wrap="square" tIns="91425">
            <a:spAutoFit/>
          </a:bodyPr>
          <a:lstStyle/>
          <a:p>
            <a:pPr indent="-406400" lvl="0" marL="457200" rtl="0" algn="l">
              <a:lnSpc>
                <a:spcPct val="90000"/>
              </a:lnSpc>
              <a:spcBef>
                <a:spcPts val="1000"/>
              </a:spcBef>
              <a:spcAft>
                <a:spcPts val="0"/>
              </a:spcAft>
              <a:buClr>
                <a:schemeClr val="dk1"/>
              </a:buClr>
              <a:buSzPts val="2800"/>
              <a:buChar char="●"/>
            </a:pPr>
            <a:r>
              <a:rPr lang="en-US" sz="2800">
                <a:solidFill>
                  <a:schemeClr val="dk1"/>
                </a:solidFill>
                <a:latin typeface="Calibri"/>
                <a:ea typeface="Calibri"/>
                <a:cs typeface="Calibri"/>
                <a:sym typeface="Calibri"/>
              </a:rPr>
              <a:t>Criação de um ambiente de configuração mínima para validação.</a:t>
            </a:r>
            <a:br>
              <a:rPr lang="en-US" sz="28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a:p>
            <a:pPr indent="-381000" lvl="1" marL="914400" rtl="0" algn="l">
              <a:lnSpc>
                <a:spcPct val="90000"/>
              </a:lnSpc>
              <a:spcBef>
                <a:spcPts val="0"/>
              </a:spcBef>
              <a:spcAft>
                <a:spcPts val="0"/>
              </a:spcAft>
              <a:buClr>
                <a:schemeClr val="dk1"/>
              </a:buClr>
              <a:buSzPts val="2400"/>
              <a:buChar char="○"/>
            </a:pPr>
            <a:r>
              <a:rPr lang="en-US" sz="2800">
                <a:solidFill>
                  <a:schemeClr val="dk1"/>
                </a:solidFill>
                <a:latin typeface="Calibri"/>
                <a:ea typeface="Calibri"/>
                <a:cs typeface="Calibri"/>
                <a:sym typeface="Calibri"/>
              </a:rPr>
              <a:t>Configuração do Wireguard para ser utilizado dentro do Docker, permitindo que apenas o Docker com as soluções do Orthanc e Dcm4chee estejam conectados à VPN</a:t>
            </a:r>
            <a:endParaRPr sz="2800">
              <a:solidFill>
                <a:schemeClr val="dk1"/>
              </a:solidFill>
              <a:latin typeface="Calibri"/>
              <a:ea typeface="Calibri"/>
              <a:cs typeface="Calibri"/>
              <a:sym typeface="Calibri"/>
            </a:endParaRPr>
          </a:p>
          <a:p>
            <a:pPr indent="-381000" lvl="1" marL="914400" rtl="0" algn="l">
              <a:lnSpc>
                <a:spcPct val="90000"/>
              </a:lnSpc>
              <a:spcBef>
                <a:spcPts val="0"/>
              </a:spcBef>
              <a:spcAft>
                <a:spcPts val="0"/>
              </a:spcAft>
              <a:buClr>
                <a:schemeClr val="dk1"/>
              </a:buClr>
              <a:buSzPts val="2400"/>
              <a:buChar char="○"/>
            </a:pPr>
            <a:r>
              <a:rPr lang="en-US" sz="2800">
                <a:solidFill>
                  <a:schemeClr val="dk1"/>
                </a:solidFill>
                <a:latin typeface="Calibri"/>
                <a:ea typeface="Calibri"/>
                <a:cs typeface="Calibri"/>
                <a:sym typeface="Calibri"/>
              </a:rPr>
              <a:t>Integração dos diferentes scripts de configuração e execução</a:t>
            </a:r>
            <a:endParaRPr sz="2800">
              <a:solidFill>
                <a:schemeClr val="dk1"/>
              </a:solidFill>
              <a:latin typeface="Calibri"/>
              <a:ea typeface="Calibri"/>
              <a:cs typeface="Calibri"/>
              <a:sym typeface="Calibri"/>
            </a:endParaRPr>
          </a:p>
          <a:p>
            <a:pPr indent="-406400" lvl="1" marL="914400" rtl="0" algn="l">
              <a:lnSpc>
                <a:spcPct val="9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Dockerização do Dcm4chee </a:t>
            </a:r>
            <a:endParaRPr sz="2800">
              <a:solidFill>
                <a:schemeClr val="dk1"/>
              </a:solidFill>
              <a:latin typeface="Calibri"/>
              <a:ea typeface="Calibri"/>
              <a:cs typeface="Calibri"/>
              <a:sym typeface="Calibri"/>
            </a:endParaRPr>
          </a:p>
          <a:p>
            <a:pPr indent="-381000" lvl="1" marL="914400" rtl="0" algn="l">
              <a:lnSpc>
                <a:spcPct val="90000"/>
              </a:lnSpc>
              <a:spcBef>
                <a:spcPts val="0"/>
              </a:spcBef>
              <a:spcAft>
                <a:spcPts val="0"/>
              </a:spcAft>
              <a:buClr>
                <a:schemeClr val="dk1"/>
              </a:buClr>
              <a:buSzPts val="2400"/>
              <a:buChar char="○"/>
            </a:pPr>
            <a:r>
              <a:rPr lang="en-US" sz="2800">
                <a:solidFill>
                  <a:schemeClr val="dk1"/>
                </a:solidFill>
                <a:latin typeface="Calibri"/>
                <a:ea typeface="Calibri"/>
                <a:cs typeface="Calibri"/>
                <a:sym typeface="Calibri"/>
              </a:rPr>
              <a:t>Ambiente automatizado porém ainda instável</a:t>
            </a:r>
            <a:endParaRPr sz="2800">
              <a:solidFill>
                <a:schemeClr val="dk1"/>
              </a:solidFill>
              <a:latin typeface="Calibri"/>
              <a:ea typeface="Calibri"/>
              <a:cs typeface="Calibri"/>
              <a:sym typeface="Calibri"/>
            </a:endParaRPr>
          </a:p>
          <a:p>
            <a:pPr indent="-406400" lvl="2" marL="1371600" rtl="0" algn="l">
              <a:lnSpc>
                <a:spcPct val="9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Gargalos: Demora na inicialização devido ao script integrado ao container</a:t>
            </a:r>
            <a:endParaRPr sz="2800">
              <a:solidFill>
                <a:schemeClr val="dk1"/>
              </a:solidFill>
              <a:latin typeface="Calibri"/>
              <a:ea typeface="Calibri"/>
              <a:cs typeface="Calibri"/>
              <a:sym typeface="Calibri"/>
            </a:endParaRPr>
          </a:p>
          <a:p>
            <a:pPr indent="0" lvl="0" marL="0" rtl="0" algn="l">
              <a:lnSpc>
                <a:spcPct val="90000"/>
              </a:lnSpc>
              <a:spcBef>
                <a:spcPts val="100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g24f438abdd3_1_5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Orthanc - Testes Funcionais</a:t>
            </a:r>
            <a:endParaRPr sz="1800">
              <a:solidFill>
                <a:srgbClr val="990000"/>
              </a:solidFill>
            </a:endParaRPr>
          </a:p>
        </p:txBody>
      </p:sp>
      <p:sp>
        <p:nvSpPr>
          <p:cNvPr id="1324" name="Google Shape;1324;g24f438abdd3_1_5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325" name="Google Shape;1325;g24f438abdd3_1_5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26" name="Google Shape;1326;g24f438abdd3_1_5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27" name="Google Shape;1327;g24f438abdd3_1_57"/>
          <p:cNvSpPr txBox="1"/>
          <p:nvPr/>
        </p:nvSpPr>
        <p:spPr>
          <a:xfrm>
            <a:off x="620400" y="1747425"/>
            <a:ext cx="5266500" cy="25860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Direto*</a:t>
            </a:r>
            <a:endParaRPr b="1" sz="2600">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localhost</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 -&gt; aws (sp1, sp2 e usa)</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aws -&gt; local</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aws -&gt; aws (sp1 -&gt; usa)</a:t>
            </a:r>
            <a:endParaRPr sz="2600">
              <a:solidFill>
                <a:srgbClr val="0000FF"/>
              </a:solidFill>
              <a:latin typeface="Calibri"/>
              <a:ea typeface="Calibri"/>
              <a:cs typeface="Calibri"/>
              <a:sym typeface="Calibri"/>
            </a:endParaRPr>
          </a:p>
          <a:p>
            <a:pPr indent="0" lvl="0" marL="0" rtl="0" algn="l">
              <a:spcBef>
                <a:spcPts val="0"/>
              </a:spcBef>
              <a:spcAft>
                <a:spcPts val="0"/>
              </a:spcAft>
              <a:buNone/>
            </a:pPr>
            <a:r>
              <a:t/>
            </a:r>
            <a:endParaRPr sz="2600">
              <a:solidFill>
                <a:srgbClr val="0000FF"/>
              </a:solidFill>
              <a:latin typeface="Calibri"/>
              <a:ea typeface="Calibri"/>
              <a:cs typeface="Calibri"/>
              <a:sym typeface="Calibri"/>
            </a:endParaRPr>
          </a:p>
        </p:txBody>
      </p:sp>
      <p:sp>
        <p:nvSpPr>
          <p:cNvPr id="1328" name="Google Shape;1328;g24f438abdd3_1_57"/>
          <p:cNvSpPr txBox="1"/>
          <p:nvPr/>
        </p:nvSpPr>
        <p:spPr>
          <a:xfrm>
            <a:off x="6716400" y="1671225"/>
            <a:ext cx="5266500" cy="2185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VPN</a:t>
            </a:r>
            <a:endParaRPr b="1" sz="2600">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localhost</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 -&gt; local</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 -&gt; aws</a:t>
            </a:r>
            <a:endParaRPr sz="2600">
              <a:latin typeface="Calibri"/>
              <a:ea typeface="Calibri"/>
              <a:cs typeface="Calibri"/>
              <a:sym typeface="Calibri"/>
            </a:endParaRPr>
          </a:p>
          <a:p>
            <a:pPr indent="-393700" lvl="1" marL="914400" rtl="0" algn="l">
              <a:spcBef>
                <a:spcPts val="0"/>
              </a:spcBef>
              <a:spcAft>
                <a:spcPts val="0"/>
              </a:spcAft>
              <a:buSzPts val="2600"/>
              <a:buFont typeface="Calibri"/>
              <a:buChar char="○"/>
            </a:pPr>
            <a:r>
              <a:rPr lang="en-US" sz="2600">
                <a:latin typeface="Calibri"/>
                <a:ea typeface="Calibri"/>
                <a:cs typeface="Calibri"/>
                <a:sym typeface="Calibri"/>
              </a:rPr>
              <a:t>aws -&gt; aws</a:t>
            </a:r>
            <a:r>
              <a:rPr lang="en-US" sz="2600">
                <a:solidFill>
                  <a:schemeClr val="dk1"/>
                </a:solidFill>
                <a:latin typeface="Calibri"/>
                <a:ea typeface="Calibri"/>
                <a:cs typeface="Calibri"/>
                <a:sym typeface="Calibri"/>
              </a:rPr>
              <a:t> (sp1 -&gt; usa)</a:t>
            </a:r>
            <a:endParaRPr sz="2600">
              <a:latin typeface="Calibri"/>
              <a:ea typeface="Calibri"/>
              <a:cs typeface="Calibri"/>
              <a:sym typeface="Calibri"/>
            </a:endParaRPr>
          </a:p>
        </p:txBody>
      </p:sp>
      <p:sp>
        <p:nvSpPr>
          <p:cNvPr id="1329" name="Google Shape;1329;g24f438abdd3_1_57"/>
          <p:cNvSpPr/>
          <p:nvPr/>
        </p:nvSpPr>
        <p:spPr>
          <a:xfrm>
            <a:off x="10781700" y="3347725"/>
            <a:ext cx="500700" cy="431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330" name="Google Shape;1330;g24f438abdd3_1_57"/>
          <p:cNvSpPr txBox="1"/>
          <p:nvPr/>
        </p:nvSpPr>
        <p:spPr>
          <a:xfrm>
            <a:off x="11156575" y="3375675"/>
            <a:ext cx="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Calibri"/>
                <a:ea typeface="Calibri"/>
                <a:cs typeface="Calibri"/>
                <a:sym typeface="Calibri"/>
              </a:rPr>
              <a:t>FALTA</a:t>
            </a:r>
            <a:endParaRPr b="1">
              <a:solidFill>
                <a:srgbClr val="FF0000"/>
              </a:solidFill>
              <a:latin typeface="Calibri"/>
              <a:ea typeface="Calibri"/>
              <a:cs typeface="Calibri"/>
              <a:sym typeface="Calibri"/>
            </a:endParaRPr>
          </a:p>
        </p:txBody>
      </p:sp>
      <p:sp>
        <p:nvSpPr>
          <p:cNvPr id="1331" name="Google Shape;1331;g24f438abdd3_1_57"/>
          <p:cNvSpPr txBox="1"/>
          <p:nvPr/>
        </p:nvSpPr>
        <p:spPr>
          <a:xfrm>
            <a:off x="1019550" y="5960450"/>
            <a:ext cx="501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*:Perdendo e retornando a conexão</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 Uma e mais de uma máquinas locais</a:t>
            </a:r>
            <a:endParaRPr>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g24f438abdd3_0_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Orthanc - Cenário: +Local &gt; AWS(USA)</a:t>
            </a:r>
            <a:endParaRPr b="1" sz="2200">
              <a:solidFill>
                <a:srgbClr val="990000"/>
              </a:solidFill>
            </a:endParaRPr>
          </a:p>
        </p:txBody>
      </p:sp>
      <p:sp>
        <p:nvSpPr>
          <p:cNvPr id="1337" name="Google Shape;1337;g24f438abdd3_0_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338" name="Google Shape;1338;g24f438abdd3_0_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39" name="Google Shape;1339;g24f438abdd3_0_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340" name="Google Shape;1340;g24f438abdd3_0_5"/>
          <p:cNvPicPr preferRelativeResize="0"/>
          <p:nvPr/>
        </p:nvPicPr>
        <p:blipFill>
          <a:blip r:embed="rId3">
            <a:alphaModFix/>
          </a:blip>
          <a:stretch>
            <a:fillRect/>
          </a:stretch>
        </p:blipFill>
        <p:spPr>
          <a:xfrm>
            <a:off x="1388600" y="3747875"/>
            <a:ext cx="4844699" cy="2640499"/>
          </a:xfrm>
          <a:prstGeom prst="rect">
            <a:avLst/>
          </a:prstGeom>
          <a:noFill/>
          <a:ln cap="flat" cmpd="sng" w="9525">
            <a:solidFill>
              <a:schemeClr val="dk2"/>
            </a:solidFill>
            <a:prstDash val="solid"/>
            <a:round/>
            <a:headEnd len="sm" w="sm" type="none"/>
            <a:tailEnd len="sm" w="sm" type="none"/>
          </a:ln>
        </p:spPr>
      </p:pic>
      <p:sp>
        <p:nvSpPr>
          <p:cNvPr id="1341" name="Google Shape;1341;g24f438abdd3_0_5"/>
          <p:cNvSpPr txBox="1"/>
          <p:nvPr/>
        </p:nvSpPr>
        <p:spPr>
          <a:xfrm>
            <a:off x="321150" y="4524775"/>
            <a:ext cx="774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Calibri"/>
                <a:ea typeface="Calibri"/>
                <a:cs typeface="Calibri"/>
                <a:sym typeface="Calibri"/>
              </a:rPr>
              <a:t>Foo 2</a:t>
            </a:r>
            <a:endParaRPr b="1">
              <a:latin typeface="Calibri"/>
              <a:ea typeface="Calibri"/>
              <a:cs typeface="Calibri"/>
              <a:sym typeface="Calibri"/>
            </a:endParaRPr>
          </a:p>
        </p:txBody>
      </p:sp>
      <p:sp>
        <p:nvSpPr>
          <p:cNvPr id="1342" name="Google Shape;1342;g24f438abdd3_0_5"/>
          <p:cNvSpPr txBox="1"/>
          <p:nvPr/>
        </p:nvSpPr>
        <p:spPr>
          <a:xfrm>
            <a:off x="321150" y="1876650"/>
            <a:ext cx="774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Calibri"/>
                <a:ea typeface="Calibri"/>
                <a:cs typeface="Calibri"/>
                <a:sym typeface="Calibri"/>
              </a:rPr>
              <a:t>Foo 1</a:t>
            </a:r>
            <a:endParaRPr b="1">
              <a:latin typeface="Calibri"/>
              <a:ea typeface="Calibri"/>
              <a:cs typeface="Calibri"/>
              <a:sym typeface="Calibri"/>
            </a:endParaRPr>
          </a:p>
        </p:txBody>
      </p:sp>
      <p:sp>
        <p:nvSpPr>
          <p:cNvPr id="1343" name="Google Shape;1343;g24f438abdd3_0_5"/>
          <p:cNvSpPr txBox="1"/>
          <p:nvPr/>
        </p:nvSpPr>
        <p:spPr>
          <a:xfrm>
            <a:off x="9072200" y="5362975"/>
            <a:ext cx="774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Calibri"/>
                <a:ea typeface="Calibri"/>
                <a:cs typeface="Calibri"/>
                <a:sym typeface="Calibri"/>
              </a:rPr>
              <a:t>Bar</a:t>
            </a:r>
            <a:endParaRPr b="1">
              <a:latin typeface="Calibri"/>
              <a:ea typeface="Calibri"/>
              <a:cs typeface="Calibri"/>
              <a:sym typeface="Calibri"/>
            </a:endParaRPr>
          </a:p>
        </p:txBody>
      </p:sp>
      <p:pic>
        <p:nvPicPr>
          <p:cNvPr id="1344" name="Google Shape;1344;g24f438abdd3_0_5"/>
          <p:cNvPicPr preferRelativeResize="0"/>
          <p:nvPr/>
        </p:nvPicPr>
        <p:blipFill>
          <a:blip r:embed="rId4">
            <a:alphaModFix/>
          </a:blip>
          <a:stretch>
            <a:fillRect/>
          </a:stretch>
        </p:blipFill>
        <p:spPr>
          <a:xfrm>
            <a:off x="1388600" y="945550"/>
            <a:ext cx="4844698" cy="2640501"/>
          </a:xfrm>
          <a:prstGeom prst="rect">
            <a:avLst/>
          </a:prstGeom>
          <a:noFill/>
          <a:ln cap="flat" cmpd="sng" w="9525">
            <a:solidFill>
              <a:schemeClr val="dk2"/>
            </a:solidFill>
            <a:prstDash val="solid"/>
            <a:round/>
            <a:headEnd len="sm" w="sm" type="none"/>
            <a:tailEnd len="sm" w="sm" type="none"/>
          </a:ln>
        </p:spPr>
      </p:pic>
      <p:pic>
        <p:nvPicPr>
          <p:cNvPr id="1345" name="Google Shape;1345;g24f438abdd3_0_5"/>
          <p:cNvPicPr preferRelativeResize="0"/>
          <p:nvPr/>
        </p:nvPicPr>
        <p:blipFill>
          <a:blip r:embed="rId5">
            <a:alphaModFix/>
          </a:blip>
          <a:stretch>
            <a:fillRect/>
          </a:stretch>
        </p:blipFill>
        <p:spPr>
          <a:xfrm>
            <a:off x="6868050" y="1465500"/>
            <a:ext cx="4844698" cy="35671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g24f438abdd3_0_6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Orthanc - Cenário: AWS(SP1) &gt; AWS(USA)</a:t>
            </a:r>
            <a:endParaRPr b="1" sz="2200">
              <a:solidFill>
                <a:srgbClr val="990000"/>
              </a:solidFill>
            </a:endParaRPr>
          </a:p>
        </p:txBody>
      </p:sp>
      <p:sp>
        <p:nvSpPr>
          <p:cNvPr id="1351" name="Google Shape;1351;g24f438abdd3_0_6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352" name="Google Shape;1352;g24f438abdd3_0_6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53" name="Google Shape;1353;g24f438abdd3_0_6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354" name="Google Shape;1354;g24f438abdd3_0_65"/>
          <p:cNvPicPr preferRelativeResize="0"/>
          <p:nvPr/>
        </p:nvPicPr>
        <p:blipFill>
          <a:blip r:embed="rId3">
            <a:alphaModFix/>
          </a:blip>
          <a:stretch>
            <a:fillRect/>
          </a:stretch>
        </p:blipFill>
        <p:spPr>
          <a:xfrm>
            <a:off x="765313" y="2042779"/>
            <a:ext cx="4627160" cy="3494959"/>
          </a:xfrm>
          <a:prstGeom prst="rect">
            <a:avLst/>
          </a:prstGeom>
          <a:noFill/>
          <a:ln>
            <a:noFill/>
          </a:ln>
        </p:spPr>
      </p:pic>
      <p:pic>
        <p:nvPicPr>
          <p:cNvPr id="1355" name="Google Shape;1355;g24f438abdd3_0_65"/>
          <p:cNvPicPr preferRelativeResize="0"/>
          <p:nvPr/>
        </p:nvPicPr>
        <p:blipFill>
          <a:blip r:embed="rId4">
            <a:alphaModFix/>
          </a:blip>
          <a:stretch>
            <a:fillRect/>
          </a:stretch>
        </p:blipFill>
        <p:spPr>
          <a:xfrm>
            <a:off x="217850" y="1489512"/>
            <a:ext cx="5455024" cy="4131425"/>
          </a:xfrm>
          <a:prstGeom prst="rect">
            <a:avLst/>
          </a:prstGeom>
          <a:noFill/>
          <a:ln cap="flat" cmpd="sng" w="9525">
            <a:solidFill>
              <a:schemeClr val="dk2"/>
            </a:solidFill>
            <a:prstDash val="solid"/>
            <a:round/>
            <a:headEnd len="sm" w="sm" type="none"/>
            <a:tailEnd len="sm" w="sm" type="none"/>
          </a:ln>
        </p:spPr>
      </p:pic>
      <p:pic>
        <p:nvPicPr>
          <p:cNvPr id="1356" name="Google Shape;1356;g24f438abdd3_0_65"/>
          <p:cNvPicPr preferRelativeResize="0"/>
          <p:nvPr/>
        </p:nvPicPr>
        <p:blipFill>
          <a:blip r:embed="rId3">
            <a:alphaModFix/>
          </a:blip>
          <a:stretch>
            <a:fillRect/>
          </a:stretch>
        </p:blipFill>
        <p:spPr>
          <a:xfrm>
            <a:off x="6032400" y="1445925"/>
            <a:ext cx="5455026" cy="4131451"/>
          </a:xfrm>
          <a:prstGeom prst="rect">
            <a:avLst/>
          </a:prstGeom>
          <a:noFill/>
          <a:ln cap="flat" cmpd="sng" w="9525">
            <a:solidFill>
              <a:schemeClr val="dk2"/>
            </a:solidFill>
            <a:prstDash val="solid"/>
            <a:round/>
            <a:headEnd len="sm" w="sm" type="none"/>
            <a:tailEnd len="sm" w="sm" type="none"/>
          </a:ln>
        </p:spPr>
      </p:pic>
      <p:sp>
        <p:nvSpPr>
          <p:cNvPr id="1357" name="Google Shape;1357;g24f438abdd3_0_65"/>
          <p:cNvSpPr/>
          <p:nvPr/>
        </p:nvSpPr>
        <p:spPr>
          <a:xfrm>
            <a:off x="975975" y="2021675"/>
            <a:ext cx="4696800" cy="65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g24f438abdd3_0_65"/>
          <p:cNvSpPr/>
          <p:nvPr/>
        </p:nvSpPr>
        <p:spPr>
          <a:xfrm>
            <a:off x="6767175" y="1945475"/>
            <a:ext cx="4696800" cy="65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g24f438abdd3_0_65"/>
          <p:cNvSpPr/>
          <p:nvPr/>
        </p:nvSpPr>
        <p:spPr>
          <a:xfrm>
            <a:off x="431650" y="1795100"/>
            <a:ext cx="378900" cy="16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g24f438abdd3_0_65"/>
          <p:cNvSpPr/>
          <p:nvPr/>
        </p:nvSpPr>
        <p:spPr>
          <a:xfrm>
            <a:off x="6222850" y="1795100"/>
            <a:ext cx="378900" cy="16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g24f438abdd3_1_7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Cenários de Teste para o Orthanc</a:t>
            </a:r>
            <a:endParaRPr sz="1800">
              <a:solidFill>
                <a:srgbClr val="990000"/>
              </a:solidFill>
            </a:endParaRPr>
          </a:p>
        </p:txBody>
      </p:sp>
      <p:sp>
        <p:nvSpPr>
          <p:cNvPr id="1366" name="Google Shape;1366;g24f438abdd3_1_7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367" name="Google Shape;1367;g24f438abdd3_1_7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68" name="Google Shape;1368;g24f438abdd3_1_7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69" name="Google Shape;1369;g24f438abdd3_1_79"/>
          <p:cNvSpPr txBox="1"/>
          <p:nvPr/>
        </p:nvSpPr>
        <p:spPr>
          <a:xfrm>
            <a:off x="620400" y="1899825"/>
            <a:ext cx="11027400" cy="26475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Cenário: +Local &gt; AWS(USA)</a:t>
            </a:r>
            <a:endParaRPr b="1" sz="2600">
              <a:latin typeface="Calibri"/>
              <a:ea typeface="Calibri"/>
              <a:cs typeface="Calibri"/>
              <a:sym typeface="Calibri"/>
            </a:endParaRPr>
          </a:p>
          <a:p>
            <a:pPr indent="-393700" lvl="1" marL="914400" rtl="0" algn="l">
              <a:spcBef>
                <a:spcPts val="0"/>
              </a:spcBef>
              <a:spcAft>
                <a:spcPts val="0"/>
              </a:spcAft>
              <a:buSzPts val="2600"/>
              <a:buFont typeface="Calibri"/>
              <a:buChar char="○"/>
            </a:pPr>
            <a:r>
              <a:rPr b="1" lang="en-US" sz="2600">
                <a:latin typeface="Calibri"/>
                <a:ea typeface="Calibri"/>
                <a:cs typeface="Calibri"/>
                <a:sym typeface="Calibri"/>
              </a:rPr>
              <a:t>1+ Máquina local </a:t>
            </a:r>
            <a:r>
              <a:rPr lang="en-US" sz="2600">
                <a:latin typeface="Calibri"/>
                <a:ea typeface="Calibri"/>
                <a:cs typeface="Calibri"/>
                <a:sym typeface="Calibri"/>
              </a:rPr>
              <a:t>para máquina da </a:t>
            </a:r>
            <a:r>
              <a:rPr b="1" lang="en-US" sz="2600">
                <a:latin typeface="Calibri"/>
                <a:ea typeface="Calibri"/>
                <a:cs typeface="Calibri"/>
                <a:sym typeface="Calibri"/>
              </a:rPr>
              <a:t>AWS</a:t>
            </a:r>
            <a:r>
              <a:rPr b="1" lang="en-US" sz="2600">
                <a:latin typeface="Calibri"/>
                <a:ea typeface="Calibri"/>
                <a:cs typeface="Calibri"/>
                <a:sym typeface="Calibri"/>
              </a:rPr>
              <a:t> (USA) - </a:t>
            </a:r>
            <a:r>
              <a:rPr b="1" lang="en-US" sz="2800">
                <a:highlight>
                  <a:srgbClr val="FFFF00"/>
                </a:highlight>
                <a:latin typeface="Calibri"/>
                <a:ea typeface="Calibri"/>
                <a:cs typeface="Calibri"/>
                <a:sym typeface="Calibri"/>
              </a:rPr>
              <a:t>13 min</a:t>
            </a:r>
            <a:endParaRPr b="1" sz="2800">
              <a:highlight>
                <a:srgbClr val="FFFF00"/>
              </a:highlight>
              <a:latin typeface="Calibri"/>
              <a:ea typeface="Calibri"/>
              <a:cs typeface="Calibri"/>
              <a:sym typeface="Calibri"/>
            </a:endParaRPr>
          </a:p>
          <a:p>
            <a:pPr indent="0" lvl="0" marL="0" rtl="0" algn="l">
              <a:spcBef>
                <a:spcPts val="0"/>
              </a:spcBef>
              <a:spcAft>
                <a:spcPts val="0"/>
              </a:spcAft>
              <a:buNone/>
            </a:pPr>
            <a:r>
              <a:t/>
            </a:r>
            <a:endParaRPr sz="2600">
              <a:latin typeface="Calibri"/>
              <a:ea typeface="Calibri"/>
              <a:cs typeface="Calibri"/>
              <a:sym typeface="Calibri"/>
            </a:endParaRPr>
          </a:p>
          <a:p>
            <a:pPr indent="0" lvl="0" marL="457200" rtl="0" algn="l">
              <a:spcBef>
                <a:spcPts val="0"/>
              </a:spcBef>
              <a:spcAft>
                <a:spcPts val="0"/>
              </a:spcAft>
              <a:buNone/>
            </a:pPr>
            <a:r>
              <a:t/>
            </a:r>
            <a:endParaRPr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Cenário: AWS(SP1) &gt; AWS(USA)</a:t>
            </a:r>
            <a:endParaRPr b="1" sz="2600">
              <a:latin typeface="Calibri"/>
              <a:ea typeface="Calibri"/>
              <a:cs typeface="Calibri"/>
              <a:sym typeface="Calibri"/>
            </a:endParaRPr>
          </a:p>
          <a:p>
            <a:pPr indent="-393700" lvl="1" marL="914400" rtl="0" algn="l">
              <a:spcBef>
                <a:spcPts val="0"/>
              </a:spcBef>
              <a:spcAft>
                <a:spcPts val="0"/>
              </a:spcAft>
              <a:buSzPts val="2600"/>
              <a:buFont typeface="Calibri"/>
              <a:buChar char="○"/>
            </a:pPr>
            <a:r>
              <a:rPr b="1" lang="en-US" sz="2600">
                <a:latin typeface="Calibri"/>
                <a:ea typeface="Calibri"/>
                <a:cs typeface="Calibri"/>
                <a:sym typeface="Calibri"/>
              </a:rPr>
              <a:t>AWS</a:t>
            </a:r>
            <a:r>
              <a:rPr b="1" lang="en-US" sz="2600">
                <a:latin typeface="Calibri"/>
                <a:ea typeface="Calibri"/>
                <a:cs typeface="Calibri"/>
                <a:sym typeface="Calibri"/>
              </a:rPr>
              <a:t> (SP1)</a:t>
            </a:r>
            <a:r>
              <a:rPr lang="en-US" sz="2600">
                <a:latin typeface="Calibri"/>
                <a:ea typeface="Calibri"/>
                <a:cs typeface="Calibri"/>
                <a:sym typeface="Calibri"/>
              </a:rPr>
              <a:t> para máquina da </a:t>
            </a:r>
            <a:r>
              <a:rPr b="1" lang="en-US" sz="2600">
                <a:latin typeface="Calibri"/>
                <a:ea typeface="Calibri"/>
                <a:cs typeface="Calibri"/>
                <a:sym typeface="Calibri"/>
              </a:rPr>
              <a:t>AWS</a:t>
            </a:r>
            <a:r>
              <a:rPr b="1" lang="en-US" sz="2600">
                <a:latin typeface="Calibri"/>
                <a:ea typeface="Calibri"/>
                <a:cs typeface="Calibri"/>
                <a:sym typeface="Calibri"/>
              </a:rPr>
              <a:t> (USA) sem a VPN - </a:t>
            </a:r>
            <a:r>
              <a:rPr b="1" lang="en-US" sz="2800">
                <a:solidFill>
                  <a:schemeClr val="dk1"/>
                </a:solidFill>
                <a:highlight>
                  <a:srgbClr val="FFFF00"/>
                </a:highlight>
                <a:latin typeface="Calibri"/>
                <a:ea typeface="Calibri"/>
                <a:cs typeface="Calibri"/>
                <a:sym typeface="Calibri"/>
              </a:rPr>
              <a:t>9 min 30 seg</a:t>
            </a:r>
            <a:endParaRPr b="1" sz="2800">
              <a:highlight>
                <a:srgbClr val="FFFF00"/>
              </a:highlight>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g24e4a8f7d6c_1_5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Testes Funcionais</a:t>
            </a:r>
            <a:endParaRPr sz="1800">
              <a:solidFill>
                <a:srgbClr val="990000"/>
              </a:solidFill>
            </a:endParaRPr>
          </a:p>
        </p:txBody>
      </p:sp>
      <p:sp>
        <p:nvSpPr>
          <p:cNvPr id="1375" name="Google Shape;1375;g24e4a8f7d6c_1_5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376" name="Google Shape;1376;g24e4a8f7d6c_1_5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77" name="Google Shape;1377;g24e4a8f7d6c_1_5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78" name="Google Shape;1378;g24e4a8f7d6c_1_57"/>
          <p:cNvSpPr txBox="1"/>
          <p:nvPr/>
        </p:nvSpPr>
        <p:spPr>
          <a:xfrm>
            <a:off x="620400" y="1061625"/>
            <a:ext cx="5266500" cy="4987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Direto</a:t>
            </a:r>
            <a:endParaRPr b="1" sz="2600">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localhost</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 -&gt; </a:t>
            </a:r>
            <a:r>
              <a:rPr lang="en-US" sz="2600">
                <a:solidFill>
                  <a:srgbClr val="0000FF"/>
                </a:solidFill>
                <a:latin typeface="Calibri"/>
                <a:ea typeface="Calibri"/>
                <a:cs typeface="Calibri"/>
                <a:sym typeface="Calibri"/>
              </a:rPr>
              <a:t>aws (sp1, sp2 e usa)</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aws -&gt; local</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aws -&gt; aws</a:t>
            </a:r>
            <a:r>
              <a:rPr lang="en-US" sz="2600">
                <a:solidFill>
                  <a:srgbClr val="0000FF"/>
                </a:solidFill>
                <a:latin typeface="Calibri"/>
                <a:ea typeface="Calibri"/>
                <a:cs typeface="Calibri"/>
                <a:sym typeface="Calibri"/>
              </a:rPr>
              <a:t> (sp1 -&gt; usa)</a:t>
            </a:r>
            <a:endParaRPr sz="2600">
              <a:solidFill>
                <a:srgbClr val="0000FF"/>
              </a:solidFill>
              <a:latin typeface="Calibri"/>
              <a:ea typeface="Calibri"/>
              <a:cs typeface="Calibri"/>
              <a:sym typeface="Calibri"/>
            </a:endParaRPr>
          </a:p>
          <a:p>
            <a:pPr indent="0" lvl="0" marL="0" rtl="0" algn="l">
              <a:spcBef>
                <a:spcPts val="0"/>
              </a:spcBef>
              <a:spcAft>
                <a:spcPts val="0"/>
              </a:spcAft>
              <a:buNone/>
            </a:pPr>
            <a:r>
              <a:t/>
            </a:r>
            <a:endParaRPr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Mirror</a:t>
            </a:r>
            <a:endParaRPr b="1" sz="2600">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localhost</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 -&gt; local</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 -&gt; aws</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aws -&gt; local</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aws -&gt; aws (sp1 -&gt; usa)</a:t>
            </a:r>
            <a:endParaRPr sz="2600">
              <a:solidFill>
                <a:srgbClr val="0000FF"/>
              </a:solidFill>
              <a:latin typeface="Calibri"/>
              <a:ea typeface="Calibri"/>
              <a:cs typeface="Calibri"/>
              <a:sym typeface="Calibri"/>
            </a:endParaRPr>
          </a:p>
        </p:txBody>
      </p:sp>
      <p:sp>
        <p:nvSpPr>
          <p:cNvPr id="1379" name="Google Shape;1379;g24e4a8f7d6c_1_57"/>
          <p:cNvSpPr txBox="1"/>
          <p:nvPr/>
        </p:nvSpPr>
        <p:spPr>
          <a:xfrm>
            <a:off x="6716400" y="985425"/>
            <a:ext cx="5266500" cy="21858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Font typeface="Calibri"/>
              <a:buChar char="●"/>
            </a:pPr>
            <a:r>
              <a:rPr b="1" lang="en-US" sz="2600">
                <a:latin typeface="Calibri"/>
                <a:ea typeface="Calibri"/>
                <a:cs typeface="Calibri"/>
                <a:sym typeface="Calibri"/>
              </a:rPr>
              <a:t>VPN</a:t>
            </a:r>
            <a:endParaRPr b="1" sz="2600">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localhost</a:t>
            </a:r>
            <a:endParaRPr sz="2600">
              <a:solidFill>
                <a:srgbClr val="0000FF"/>
              </a:solidFill>
              <a:latin typeface="Calibri"/>
              <a:ea typeface="Calibri"/>
              <a:cs typeface="Calibri"/>
              <a:sym typeface="Calibri"/>
            </a:endParaRPr>
          </a:p>
          <a:p>
            <a:pPr indent="-393700" lvl="1" marL="914400" rtl="0" algn="l">
              <a:spcBef>
                <a:spcPts val="0"/>
              </a:spcBef>
              <a:spcAft>
                <a:spcPts val="0"/>
              </a:spcAft>
              <a:buClr>
                <a:srgbClr val="0000FF"/>
              </a:buClr>
              <a:buSzPts val="2600"/>
              <a:buFont typeface="Calibri"/>
              <a:buChar char="○"/>
            </a:pPr>
            <a:r>
              <a:rPr lang="en-US" sz="2600">
                <a:solidFill>
                  <a:srgbClr val="0000FF"/>
                </a:solidFill>
                <a:latin typeface="Calibri"/>
                <a:ea typeface="Calibri"/>
                <a:cs typeface="Calibri"/>
                <a:sym typeface="Calibri"/>
              </a:rPr>
              <a:t>local -&gt; local</a:t>
            </a:r>
            <a:endParaRPr sz="2600">
              <a:solidFill>
                <a:srgbClr val="0000FF"/>
              </a:solidFill>
              <a:latin typeface="Calibri"/>
              <a:ea typeface="Calibri"/>
              <a:cs typeface="Calibri"/>
              <a:sym typeface="Calibri"/>
            </a:endParaRPr>
          </a:p>
          <a:p>
            <a:pPr indent="-393700" lvl="1" marL="914400" rtl="0" algn="l">
              <a:spcBef>
                <a:spcPts val="0"/>
              </a:spcBef>
              <a:spcAft>
                <a:spcPts val="0"/>
              </a:spcAft>
              <a:buSzPts val="2600"/>
              <a:buFont typeface="Calibri"/>
              <a:buChar char="○"/>
            </a:pPr>
            <a:r>
              <a:rPr lang="en-US" sz="2600">
                <a:latin typeface="Calibri"/>
                <a:ea typeface="Calibri"/>
                <a:cs typeface="Calibri"/>
                <a:sym typeface="Calibri"/>
              </a:rPr>
              <a:t>local -&gt; aws</a:t>
            </a:r>
            <a:endParaRPr sz="2600">
              <a:latin typeface="Calibri"/>
              <a:ea typeface="Calibri"/>
              <a:cs typeface="Calibri"/>
              <a:sym typeface="Calibri"/>
            </a:endParaRPr>
          </a:p>
          <a:p>
            <a:pPr indent="-393700" lvl="1" marL="914400" rtl="0" algn="l">
              <a:spcBef>
                <a:spcPts val="0"/>
              </a:spcBef>
              <a:spcAft>
                <a:spcPts val="0"/>
              </a:spcAft>
              <a:buSzPts val="2600"/>
              <a:buFont typeface="Calibri"/>
              <a:buChar char="○"/>
            </a:pPr>
            <a:r>
              <a:rPr lang="en-US" sz="2600">
                <a:latin typeface="Calibri"/>
                <a:ea typeface="Calibri"/>
                <a:cs typeface="Calibri"/>
                <a:sym typeface="Calibri"/>
              </a:rPr>
              <a:t>aws -&gt; aws</a:t>
            </a:r>
            <a:r>
              <a:rPr lang="en-US" sz="2600">
                <a:solidFill>
                  <a:schemeClr val="dk1"/>
                </a:solidFill>
                <a:latin typeface="Calibri"/>
                <a:ea typeface="Calibri"/>
                <a:cs typeface="Calibri"/>
                <a:sym typeface="Calibri"/>
              </a:rPr>
              <a:t> (sp1 -&gt; usa)</a:t>
            </a:r>
            <a:endParaRPr sz="2600">
              <a:latin typeface="Calibri"/>
              <a:ea typeface="Calibri"/>
              <a:cs typeface="Calibri"/>
              <a:sym typeface="Calibri"/>
            </a:endParaRPr>
          </a:p>
        </p:txBody>
      </p:sp>
      <p:sp>
        <p:nvSpPr>
          <p:cNvPr id="1380" name="Google Shape;1380;g24e4a8f7d6c_1_57"/>
          <p:cNvSpPr/>
          <p:nvPr/>
        </p:nvSpPr>
        <p:spPr>
          <a:xfrm>
            <a:off x="10781700" y="2661925"/>
            <a:ext cx="500700" cy="431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381" name="Google Shape;1381;g24e4a8f7d6c_1_57"/>
          <p:cNvSpPr/>
          <p:nvPr/>
        </p:nvSpPr>
        <p:spPr>
          <a:xfrm>
            <a:off x="9368850" y="2307025"/>
            <a:ext cx="500700" cy="431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382" name="Google Shape;1382;g24e4a8f7d6c_1_57"/>
          <p:cNvSpPr txBox="1"/>
          <p:nvPr/>
        </p:nvSpPr>
        <p:spPr>
          <a:xfrm>
            <a:off x="9784975" y="2308875"/>
            <a:ext cx="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Calibri"/>
                <a:ea typeface="Calibri"/>
                <a:cs typeface="Calibri"/>
                <a:sym typeface="Calibri"/>
              </a:rPr>
              <a:t>FALTA</a:t>
            </a:r>
            <a:endParaRPr b="1">
              <a:solidFill>
                <a:srgbClr val="FF0000"/>
              </a:solidFill>
              <a:latin typeface="Calibri"/>
              <a:ea typeface="Calibri"/>
              <a:cs typeface="Calibri"/>
              <a:sym typeface="Calibri"/>
            </a:endParaRPr>
          </a:p>
        </p:txBody>
      </p:sp>
      <p:sp>
        <p:nvSpPr>
          <p:cNvPr id="1383" name="Google Shape;1383;g24e4a8f7d6c_1_57"/>
          <p:cNvSpPr txBox="1"/>
          <p:nvPr/>
        </p:nvSpPr>
        <p:spPr>
          <a:xfrm>
            <a:off x="11156575" y="2689875"/>
            <a:ext cx="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Calibri"/>
                <a:ea typeface="Calibri"/>
                <a:cs typeface="Calibri"/>
                <a:sym typeface="Calibri"/>
              </a:rPr>
              <a:t>FALTA</a:t>
            </a:r>
            <a:endParaRPr b="1">
              <a:solidFill>
                <a:srgbClr val="FF0000"/>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g24f438abdd3_4_8"/>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a:t>
            </a:r>
            <a:r>
              <a:rPr b="1" lang="en-US" sz="2200" u="sng">
                <a:solidFill>
                  <a:srgbClr val="990000"/>
                </a:solidFill>
              </a:rPr>
              <a:t>SEM</a:t>
            </a:r>
            <a:r>
              <a:rPr b="1" lang="en-US" sz="2200">
                <a:solidFill>
                  <a:srgbClr val="990000"/>
                </a:solidFill>
              </a:rPr>
              <a:t> Criptografia</a:t>
            </a:r>
            <a:endParaRPr sz="1800">
              <a:solidFill>
                <a:srgbClr val="990000"/>
              </a:solidFill>
            </a:endParaRPr>
          </a:p>
        </p:txBody>
      </p:sp>
      <p:sp>
        <p:nvSpPr>
          <p:cNvPr id="1389" name="Google Shape;1389;g24f438abdd3_4_8"/>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390" name="Google Shape;1390;g24f438abdd3_4_8"/>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91" name="Google Shape;1391;g24f438abdd3_4_8"/>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392" name="Google Shape;1392;g24f438abdd3_4_8"/>
          <p:cNvPicPr preferRelativeResize="0"/>
          <p:nvPr/>
        </p:nvPicPr>
        <p:blipFill>
          <a:blip r:embed="rId3">
            <a:alphaModFix/>
          </a:blip>
          <a:stretch>
            <a:fillRect/>
          </a:stretch>
        </p:blipFill>
        <p:spPr>
          <a:xfrm>
            <a:off x="457200" y="838200"/>
            <a:ext cx="10913420" cy="544988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g24f438abdd3_4_22"/>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a:t>
            </a:r>
            <a:r>
              <a:rPr b="1" lang="en-US" sz="2200" u="sng">
                <a:solidFill>
                  <a:srgbClr val="990000"/>
                </a:solidFill>
              </a:rPr>
              <a:t>COM</a:t>
            </a:r>
            <a:r>
              <a:rPr b="1" lang="en-US" sz="2200">
                <a:solidFill>
                  <a:srgbClr val="990000"/>
                </a:solidFill>
              </a:rPr>
              <a:t> Criptografia</a:t>
            </a:r>
            <a:endParaRPr sz="1800">
              <a:solidFill>
                <a:srgbClr val="990000"/>
              </a:solidFill>
            </a:endParaRPr>
          </a:p>
        </p:txBody>
      </p:sp>
      <p:sp>
        <p:nvSpPr>
          <p:cNvPr id="1398" name="Google Shape;1398;g24f438abdd3_4_22"/>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399" name="Google Shape;1399;g24f438abdd3_4_22"/>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00" name="Google Shape;1400;g24f438abdd3_4_22"/>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401" name="Google Shape;1401;g24f438abdd3_4_22"/>
          <p:cNvPicPr preferRelativeResize="0"/>
          <p:nvPr/>
        </p:nvPicPr>
        <p:blipFill>
          <a:blip r:embed="rId3">
            <a:alphaModFix/>
          </a:blip>
          <a:stretch>
            <a:fillRect/>
          </a:stretch>
        </p:blipFill>
        <p:spPr>
          <a:xfrm>
            <a:off x="304800" y="838200"/>
            <a:ext cx="11552024" cy="52922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g24f438abdd3_4_3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Testes de Performance</a:t>
            </a:r>
            <a:endParaRPr sz="1800">
              <a:solidFill>
                <a:srgbClr val="990000"/>
              </a:solidFill>
            </a:endParaRPr>
          </a:p>
        </p:txBody>
      </p:sp>
      <p:sp>
        <p:nvSpPr>
          <p:cNvPr id="1407" name="Google Shape;1407;g24f438abdd3_4_3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408" name="Google Shape;1408;g24f438abdd3_4_3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09" name="Google Shape;1409;g24f438abdd3_4_3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410" name="Google Shape;1410;g24f438abdd3_4_31"/>
          <p:cNvPicPr preferRelativeResize="0"/>
          <p:nvPr/>
        </p:nvPicPr>
        <p:blipFill>
          <a:blip r:embed="rId3">
            <a:alphaModFix/>
          </a:blip>
          <a:stretch>
            <a:fillRect/>
          </a:stretch>
        </p:blipFill>
        <p:spPr>
          <a:xfrm>
            <a:off x="304800" y="838200"/>
            <a:ext cx="8839200" cy="4186025"/>
          </a:xfrm>
          <a:prstGeom prst="rect">
            <a:avLst/>
          </a:prstGeom>
          <a:noFill/>
          <a:ln>
            <a:noFill/>
          </a:ln>
        </p:spPr>
      </p:pic>
      <p:sp>
        <p:nvSpPr>
          <p:cNvPr id="1411" name="Google Shape;1411;g24f438abdd3_4_31"/>
          <p:cNvSpPr txBox="1"/>
          <p:nvPr/>
        </p:nvSpPr>
        <p:spPr>
          <a:xfrm>
            <a:off x="9559475" y="909775"/>
            <a:ext cx="26541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latin typeface="Calibri"/>
                <a:ea typeface="Calibri"/>
                <a:cs typeface="Calibri"/>
                <a:sym typeface="Calibri"/>
              </a:rPr>
              <a:t>local -&gt; local:</a:t>
            </a:r>
            <a:br>
              <a:rPr lang="en-US" sz="2200">
                <a:latin typeface="Calibri"/>
                <a:ea typeface="Calibri"/>
                <a:cs typeface="Calibri"/>
                <a:sym typeface="Calibri"/>
              </a:rPr>
            </a:b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Estudo: fatty liver</a:t>
            </a:r>
            <a:endParaRPr sz="2200">
              <a:latin typeface="Calibri"/>
              <a:ea typeface="Calibri"/>
              <a:cs typeface="Calibri"/>
              <a:sym typeface="Calibri"/>
            </a:endParaRPr>
          </a:p>
          <a:p>
            <a:pPr indent="0" lvl="0" marL="0" rtl="0" algn="l">
              <a:spcBef>
                <a:spcPts val="0"/>
              </a:spcBef>
              <a:spcAft>
                <a:spcPts val="0"/>
              </a:spcAft>
              <a:buNone/>
            </a:pPr>
            <a:br>
              <a:rPr lang="en-US" sz="2200">
                <a:latin typeface="Calibri"/>
                <a:ea typeface="Calibri"/>
                <a:cs typeface="Calibri"/>
                <a:sym typeface="Calibri"/>
              </a:rPr>
            </a:br>
            <a:r>
              <a:rPr lang="en-US" sz="2200">
                <a:latin typeface="Calibri"/>
                <a:ea typeface="Calibri"/>
                <a:cs typeface="Calibri"/>
                <a:sym typeface="Calibri"/>
              </a:rPr>
              <a:t>Mirror: </a:t>
            </a:r>
            <a:r>
              <a:rPr b="1" lang="en-US" sz="2200">
                <a:latin typeface="Calibri"/>
                <a:ea typeface="Calibri"/>
                <a:cs typeface="Calibri"/>
                <a:sym typeface="Calibri"/>
              </a:rPr>
              <a:t>33</a:t>
            </a:r>
            <a:r>
              <a:rPr lang="en-US" sz="2200">
                <a:latin typeface="Calibri"/>
                <a:ea typeface="Calibri"/>
                <a:cs typeface="Calibri"/>
                <a:sym typeface="Calibri"/>
              </a:rPr>
              <a:t>s</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VPN: </a:t>
            </a:r>
            <a:r>
              <a:rPr b="1" lang="en-US" sz="2200">
                <a:latin typeface="Calibri"/>
                <a:ea typeface="Calibri"/>
                <a:cs typeface="Calibri"/>
                <a:sym typeface="Calibri"/>
              </a:rPr>
              <a:t>8</a:t>
            </a:r>
            <a:r>
              <a:rPr lang="en-US" sz="2200">
                <a:latin typeface="Calibri"/>
                <a:ea typeface="Calibri"/>
                <a:cs typeface="Calibri"/>
                <a:sym typeface="Calibri"/>
              </a:rPr>
              <a:t>s</a:t>
            </a:r>
            <a:endParaRPr sz="22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efe1cf6dee_0_3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209" name="Google Shape;209;g1efe1cf6dee_0_3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10" name="Google Shape;210;g1efe1cf6dee_0_3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1" name="Google Shape;211;g1efe1cf6dee_0_3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2" name="Google Shape;212;g1efe1cf6dee_0_39"/>
          <p:cNvSpPr txBox="1"/>
          <p:nvPr/>
        </p:nvSpPr>
        <p:spPr>
          <a:xfrm>
            <a:off x="508200" y="533550"/>
            <a:ext cx="11251800" cy="5790900"/>
          </a:xfrm>
          <a:prstGeom prst="rect">
            <a:avLst/>
          </a:prstGeom>
          <a:noFill/>
          <a:ln>
            <a:noFill/>
          </a:ln>
        </p:spPr>
        <p:txBody>
          <a:bodyPr anchorCtr="0" anchor="t" bIns="91425" lIns="91425" spcFirstLastPara="1" rIns="91425" wrap="square" tIns="91425">
            <a:noAutofit/>
          </a:bodyPr>
          <a:lstStyle/>
          <a:p>
            <a:pPr indent="-361950" lvl="0" marL="457200" rtl="0" algn="just">
              <a:spcBef>
                <a:spcPts val="0"/>
              </a:spcBef>
              <a:spcAft>
                <a:spcPts val="0"/>
              </a:spcAft>
              <a:buClr>
                <a:schemeClr val="dk1"/>
              </a:buClr>
              <a:buSzPts val="2100"/>
              <a:buChar char="●"/>
            </a:pPr>
            <a:r>
              <a:rPr lang="en-US" sz="2100">
                <a:solidFill>
                  <a:schemeClr val="dk1"/>
                </a:solidFill>
              </a:rPr>
              <a:t>Filtros: datas, usuário e rede.</a:t>
            </a:r>
            <a:endParaRPr sz="2100">
              <a:solidFill>
                <a:schemeClr val="dk1"/>
              </a:solidFill>
            </a:endParaRPr>
          </a:p>
          <a:p>
            <a:pPr indent="-361950" lvl="0" marL="457200" rtl="0" algn="just">
              <a:spcBef>
                <a:spcPts val="0"/>
              </a:spcBef>
              <a:spcAft>
                <a:spcPts val="0"/>
              </a:spcAft>
              <a:buClr>
                <a:schemeClr val="dk1"/>
              </a:buClr>
              <a:buSzPts val="2100"/>
              <a:buChar char="●"/>
            </a:pPr>
            <a:r>
              <a:rPr lang="en-US" sz="2100">
                <a:solidFill>
                  <a:schemeClr val="dk1"/>
                </a:solidFill>
              </a:rPr>
              <a:t>É possível criar uma rede para um usuário (selecionar um usuário -&gt; New)</a:t>
            </a:r>
            <a:endParaRPr sz="2100">
              <a:solidFill>
                <a:schemeClr val="dk1"/>
              </a:solidFill>
            </a:endParaRPr>
          </a:p>
          <a:p>
            <a:pPr indent="-361950" lvl="0" marL="457200" rtl="0" algn="just">
              <a:spcBef>
                <a:spcPts val="0"/>
              </a:spcBef>
              <a:spcAft>
                <a:spcPts val="0"/>
              </a:spcAft>
              <a:buClr>
                <a:schemeClr val="dk1"/>
              </a:buClr>
              <a:buSzPts val="2100"/>
              <a:buChar char="●"/>
            </a:pPr>
            <a:r>
              <a:rPr lang="en-US" sz="2100">
                <a:solidFill>
                  <a:schemeClr val="dk1"/>
                </a:solidFill>
              </a:rPr>
              <a:t>E também acessá-la e configurá-la (selecionar uma rede -&gt; Access). O log de atividades indica quem realizou a respectiva alteração e a data/hora.</a:t>
            </a:r>
            <a:endParaRPr sz="2100">
              <a:solidFill>
                <a:schemeClr val="dk1"/>
              </a:solidFill>
            </a:endParaRPr>
          </a:p>
        </p:txBody>
      </p:sp>
      <p:pic>
        <p:nvPicPr>
          <p:cNvPr id="213" name="Google Shape;213;g1efe1cf6dee_0_39"/>
          <p:cNvPicPr preferRelativeResize="0"/>
          <p:nvPr/>
        </p:nvPicPr>
        <p:blipFill>
          <a:blip r:embed="rId3">
            <a:alphaModFix/>
          </a:blip>
          <a:stretch>
            <a:fillRect/>
          </a:stretch>
        </p:blipFill>
        <p:spPr>
          <a:xfrm>
            <a:off x="83625" y="2102625"/>
            <a:ext cx="7558551" cy="2905188"/>
          </a:xfrm>
          <a:prstGeom prst="rect">
            <a:avLst/>
          </a:prstGeom>
          <a:noFill/>
          <a:ln>
            <a:noFill/>
          </a:ln>
        </p:spPr>
      </p:pic>
      <p:pic>
        <p:nvPicPr>
          <p:cNvPr id="214" name="Google Shape;214;g1efe1cf6dee_0_39"/>
          <p:cNvPicPr preferRelativeResize="0"/>
          <p:nvPr/>
        </p:nvPicPr>
        <p:blipFill>
          <a:blip r:embed="rId4">
            <a:alphaModFix/>
          </a:blip>
          <a:stretch>
            <a:fillRect/>
          </a:stretch>
        </p:blipFill>
        <p:spPr>
          <a:xfrm>
            <a:off x="7642185" y="3338344"/>
            <a:ext cx="4414416" cy="3074326"/>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g24f438abdd3_4_4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DCM4chee - Testes de Performance</a:t>
            </a:r>
            <a:endParaRPr sz="1800">
              <a:solidFill>
                <a:srgbClr val="990000"/>
              </a:solidFill>
            </a:endParaRPr>
          </a:p>
        </p:txBody>
      </p:sp>
      <p:sp>
        <p:nvSpPr>
          <p:cNvPr id="1417" name="Google Shape;1417;g24f438abdd3_4_4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418" name="Google Shape;1418;g24f438abdd3_4_4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19" name="Google Shape;1419;g24f438abdd3_4_4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20" name="Google Shape;1420;g24f438abdd3_4_41"/>
          <p:cNvSpPr txBox="1"/>
          <p:nvPr/>
        </p:nvSpPr>
        <p:spPr>
          <a:xfrm>
            <a:off x="546550" y="4160725"/>
            <a:ext cx="51018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600">
                <a:latin typeface="Calibri"/>
                <a:ea typeface="Calibri"/>
                <a:cs typeface="Calibri"/>
                <a:sym typeface="Calibri"/>
              </a:rPr>
              <a:t>aws (sp1) </a:t>
            </a:r>
            <a:r>
              <a:rPr b="1" lang="en-US" sz="2600">
                <a:latin typeface="Calibri"/>
                <a:ea typeface="Calibri"/>
                <a:cs typeface="Calibri"/>
                <a:sym typeface="Calibri"/>
              </a:rPr>
              <a:t>-&gt; aws (usa):</a:t>
            </a:r>
            <a:br>
              <a:rPr lang="en-US" sz="2200">
                <a:latin typeface="Calibri"/>
                <a:ea typeface="Calibri"/>
                <a:cs typeface="Calibri"/>
                <a:sym typeface="Calibri"/>
              </a:rPr>
            </a:b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Estudo: todos</a:t>
            </a:r>
            <a:endParaRPr sz="2200">
              <a:latin typeface="Calibri"/>
              <a:ea typeface="Calibri"/>
              <a:cs typeface="Calibri"/>
              <a:sym typeface="Calibri"/>
            </a:endParaRPr>
          </a:p>
          <a:p>
            <a:pPr indent="0" lvl="0" marL="0" rtl="0" algn="l">
              <a:spcBef>
                <a:spcPts val="0"/>
              </a:spcBef>
              <a:spcAft>
                <a:spcPts val="0"/>
              </a:spcAft>
              <a:buNone/>
            </a:pPr>
            <a:br>
              <a:rPr lang="en-US" sz="2200">
                <a:latin typeface="Calibri"/>
                <a:ea typeface="Calibri"/>
                <a:cs typeface="Calibri"/>
                <a:sym typeface="Calibri"/>
              </a:rPr>
            </a:br>
            <a:endParaRPr b="1" sz="2200">
              <a:latin typeface="Calibri"/>
              <a:ea typeface="Calibri"/>
              <a:cs typeface="Calibri"/>
              <a:sym typeface="Calibri"/>
            </a:endParaRPr>
          </a:p>
        </p:txBody>
      </p:sp>
      <p:sp>
        <p:nvSpPr>
          <p:cNvPr id="1421" name="Google Shape;1421;g24f438abdd3_4_41"/>
          <p:cNvSpPr/>
          <p:nvPr/>
        </p:nvSpPr>
        <p:spPr>
          <a:xfrm>
            <a:off x="5813488" y="5576875"/>
            <a:ext cx="500700" cy="431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422" name="Google Shape;1422;g24f438abdd3_4_41"/>
          <p:cNvSpPr txBox="1"/>
          <p:nvPr/>
        </p:nvSpPr>
        <p:spPr>
          <a:xfrm>
            <a:off x="6229613" y="5578725"/>
            <a:ext cx="8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Calibri"/>
                <a:ea typeface="Calibri"/>
                <a:cs typeface="Calibri"/>
                <a:sym typeface="Calibri"/>
              </a:rPr>
              <a:t>FALTA</a:t>
            </a:r>
            <a:endParaRPr b="1">
              <a:solidFill>
                <a:srgbClr val="FF0000"/>
              </a:solidFill>
              <a:latin typeface="Calibri"/>
              <a:ea typeface="Calibri"/>
              <a:cs typeface="Calibri"/>
              <a:sym typeface="Calibri"/>
            </a:endParaRPr>
          </a:p>
        </p:txBody>
      </p:sp>
      <p:pic>
        <p:nvPicPr>
          <p:cNvPr id="1423" name="Google Shape;1423;g24f438abdd3_4_41"/>
          <p:cNvPicPr preferRelativeResize="0"/>
          <p:nvPr/>
        </p:nvPicPr>
        <p:blipFill>
          <a:blip r:embed="rId3">
            <a:alphaModFix/>
          </a:blip>
          <a:stretch>
            <a:fillRect/>
          </a:stretch>
        </p:blipFill>
        <p:spPr>
          <a:xfrm>
            <a:off x="457200" y="685800"/>
            <a:ext cx="10688099" cy="776421"/>
          </a:xfrm>
          <a:prstGeom prst="rect">
            <a:avLst/>
          </a:prstGeom>
          <a:noFill/>
          <a:ln>
            <a:noFill/>
          </a:ln>
        </p:spPr>
      </p:pic>
      <p:pic>
        <p:nvPicPr>
          <p:cNvPr id="1424" name="Google Shape;1424;g24f438abdd3_4_41"/>
          <p:cNvPicPr preferRelativeResize="0"/>
          <p:nvPr/>
        </p:nvPicPr>
        <p:blipFill>
          <a:blip r:embed="rId4">
            <a:alphaModFix/>
          </a:blip>
          <a:stretch>
            <a:fillRect/>
          </a:stretch>
        </p:blipFill>
        <p:spPr>
          <a:xfrm>
            <a:off x="457200" y="1523038"/>
            <a:ext cx="10688099" cy="2454361"/>
          </a:xfrm>
          <a:prstGeom prst="rect">
            <a:avLst/>
          </a:prstGeom>
          <a:noFill/>
          <a:ln>
            <a:noFill/>
          </a:ln>
        </p:spPr>
      </p:pic>
      <p:sp>
        <p:nvSpPr>
          <p:cNvPr id="1425" name="Google Shape;1425;g24f438abdd3_4_41"/>
          <p:cNvSpPr txBox="1"/>
          <p:nvPr/>
        </p:nvSpPr>
        <p:spPr>
          <a:xfrm>
            <a:off x="5119150" y="4206475"/>
            <a:ext cx="30000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Calibri"/>
                <a:ea typeface="Calibri"/>
                <a:cs typeface="Calibri"/>
                <a:sym typeface="Calibri"/>
              </a:rPr>
              <a:t>Direto: </a:t>
            </a:r>
            <a:r>
              <a:rPr b="1" lang="en-US" sz="2200">
                <a:solidFill>
                  <a:schemeClr val="dk1"/>
                </a:solidFill>
                <a:latin typeface="Calibri"/>
                <a:ea typeface="Calibri"/>
                <a:cs typeface="Calibri"/>
                <a:sym typeface="Calibri"/>
              </a:rPr>
              <a:t>8 min</a:t>
            </a:r>
            <a:endParaRPr b="1" sz="2200">
              <a:solidFill>
                <a:schemeClr val="dk1"/>
              </a:solidFill>
              <a:latin typeface="Calibri"/>
              <a:ea typeface="Calibri"/>
              <a:cs typeface="Calibri"/>
              <a:sym typeface="Calibri"/>
            </a:endParaRPr>
          </a:p>
          <a:p>
            <a:pPr indent="0" lvl="0" marL="0" rtl="0" algn="l">
              <a:spcBef>
                <a:spcPts val="0"/>
              </a:spcBef>
              <a:spcAft>
                <a:spcPts val="0"/>
              </a:spcAft>
              <a:buNone/>
            </a:pPr>
            <a:r>
              <a:t/>
            </a:r>
            <a:endParaRPr b="1" sz="2200">
              <a:solidFill>
                <a:schemeClr val="dk1"/>
              </a:solidFill>
              <a:latin typeface="Calibri"/>
              <a:ea typeface="Calibri"/>
              <a:cs typeface="Calibri"/>
              <a:sym typeface="Calibri"/>
            </a:endParaRPr>
          </a:p>
          <a:p>
            <a:pPr indent="0" lvl="0" marL="0" rtl="0" algn="l">
              <a:spcBef>
                <a:spcPts val="0"/>
              </a:spcBef>
              <a:spcAft>
                <a:spcPts val="0"/>
              </a:spcAft>
              <a:buNone/>
            </a:pPr>
            <a:r>
              <a:rPr lang="en-US" sz="2200">
                <a:solidFill>
                  <a:schemeClr val="dk1"/>
                </a:solidFill>
                <a:latin typeface="Calibri"/>
                <a:ea typeface="Calibri"/>
                <a:cs typeface="Calibri"/>
                <a:sym typeface="Calibri"/>
              </a:rPr>
              <a:t>Mirror: </a:t>
            </a:r>
            <a:r>
              <a:rPr b="1" lang="en-US" sz="2200">
                <a:solidFill>
                  <a:schemeClr val="dk1"/>
                </a:solidFill>
                <a:latin typeface="Calibri"/>
                <a:ea typeface="Calibri"/>
                <a:cs typeface="Calibri"/>
                <a:sym typeface="Calibri"/>
              </a:rPr>
              <a:t>16 min</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rPr lang="en-US" sz="2200">
                <a:solidFill>
                  <a:schemeClr val="dk1"/>
                </a:solidFill>
                <a:latin typeface="Calibri"/>
                <a:ea typeface="Calibri"/>
                <a:cs typeface="Calibri"/>
                <a:sym typeface="Calibri"/>
              </a:rPr>
              <a:t>VPN: </a:t>
            </a:r>
            <a:endParaRPr sz="2200">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g24f438abdd3_1_2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1431" name="Google Shape;1431;g24f438abdd3_1_2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432" name="Google Shape;1432;g24f438abdd3_1_2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33" name="Google Shape;1433;g24f438abdd3_1_2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34" name="Google Shape;1434;g24f438abdd3_1_24"/>
          <p:cNvSpPr txBox="1"/>
          <p:nvPr/>
        </p:nvSpPr>
        <p:spPr>
          <a:xfrm>
            <a:off x="1317400" y="1401500"/>
            <a:ext cx="9249900" cy="2770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Estudo de técnicas de compactação mínima para ambas as soluções, Orthanc e Dcm4chee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Continuação dos testes de desempenho e </a:t>
            </a:r>
            <a:r>
              <a:rPr lang="en-US" sz="2800">
                <a:latin typeface="Calibri"/>
                <a:ea typeface="Calibri"/>
                <a:cs typeface="Calibri"/>
                <a:sym typeface="Calibri"/>
              </a:rPr>
              <a:t>performance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Continuação do desenvolvimento do cenário “zero configuration”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Validação das soluções com CMB</a:t>
            </a:r>
            <a:endParaRPr sz="2800">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pic>
        <p:nvPicPr>
          <p:cNvPr id="1439" name="Google Shape;1439;g23f8e34888f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440" name="Google Shape;1440;g23f8e34888f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441" name="Google Shape;1441;g23f8e34888f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442" name="Google Shape;1442;g23f8e34888f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07</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23/05/2023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6" name="Shape 1446"/>
        <p:cNvGrpSpPr/>
        <p:nvPr/>
      </p:nvGrpSpPr>
      <p:grpSpPr>
        <a:xfrm>
          <a:off x="0" y="0"/>
          <a:ext cx="0" cy="0"/>
          <a:chOff x="0" y="0"/>
          <a:chExt cx="0" cy="0"/>
        </a:xfrm>
      </p:grpSpPr>
      <p:sp>
        <p:nvSpPr>
          <p:cNvPr id="1447" name="Google Shape;1447;g1e32f8bc9f1_3_8"/>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7</a:t>
            </a:r>
            <a:endParaRPr b="1" sz="2200">
              <a:solidFill>
                <a:srgbClr val="990000"/>
              </a:solidFill>
            </a:endParaRPr>
          </a:p>
        </p:txBody>
      </p:sp>
      <p:sp>
        <p:nvSpPr>
          <p:cNvPr id="1448" name="Google Shape;1448;g1e32f8bc9f1_3_8"/>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449" name="Google Shape;1449;g1e32f8bc9f1_3_8"/>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50" name="Google Shape;1450;g1e32f8bc9f1_3_8"/>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51" name="Google Shape;1451;g1e32f8bc9f1_3_8"/>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None/>
            </a:pPr>
            <a:r>
              <a:rPr lang="en-US">
                <a:highlight>
                  <a:srgbClr val="FFFF00"/>
                </a:highlight>
              </a:rPr>
              <a:t>estudo e implementação de estratégias de tunelamento para realização de comunicação site-to-site. Elaboração de novos cenários de teste.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g24f438abdd3_3_0"/>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lnSpcReduction="20000"/>
          </a:bodyPr>
          <a:lstStyle/>
          <a:p>
            <a:pPr indent="-406400" lvl="0" marL="457200" rtl="0" algn="l">
              <a:spcBef>
                <a:spcPts val="1000"/>
              </a:spcBef>
              <a:spcAft>
                <a:spcPts val="0"/>
              </a:spcAft>
              <a:buSzPts val="2800"/>
              <a:buChar char="●"/>
            </a:pPr>
            <a:r>
              <a:rPr lang="en-US"/>
              <a:t>E</a:t>
            </a:r>
            <a:r>
              <a:rPr lang="en-US"/>
              <a:t>xecução de testes de desempenho utilizando as estratégias de tunelamento implementadas para o iLIKA Uploader baseado em dcm4chee e Orthanc.</a:t>
            </a:r>
            <a:endParaRPr/>
          </a:p>
          <a:p>
            <a:pPr indent="-381000" lvl="1" marL="914400" rtl="0" algn="l">
              <a:spcBef>
                <a:spcPts val="0"/>
              </a:spcBef>
              <a:spcAft>
                <a:spcPts val="0"/>
              </a:spcAft>
              <a:buSzPts val="2400"/>
              <a:buChar char="○"/>
            </a:pPr>
            <a:r>
              <a:rPr lang="en-US"/>
              <a:t>Duas categorias de teste:</a:t>
            </a:r>
            <a:endParaRPr/>
          </a:p>
          <a:p>
            <a:pPr indent="-355600" lvl="2" marL="1371600" rtl="0" algn="l">
              <a:spcBef>
                <a:spcPts val="0"/>
              </a:spcBef>
              <a:spcAft>
                <a:spcPts val="0"/>
              </a:spcAft>
              <a:buSzPts val="2000"/>
              <a:buChar char="■"/>
            </a:pPr>
            <a:r>
              <a:rPr lang="en-US"/>
              <a:t>Testes de funcionalidade</a:t>
            </a:r>
            <a:endParaRPr/>
          </a:p>
          <a:p>
            <a:pPr indent="-342900" lvl="3" marL="1828800" rtl="0" algn="l">
              <a:spcBef>
                <a:spcPts val="0"/>
              </a:spcBef>
              <a:spcAft>
                <a:spcPts val="0"/>
              </a:spcAft>
              <a:buSzPts val="1800"/>
              <a:buChar char="●"/>
            </a:pPr>
            <a:r>
              <a:rPr lang="en-US"/>
              <a:t>…</a:t>
            </a:r>
            <a:endParaRPr/>
          </a:p>
          <a:p>
            <a:pPr indent="-355600" lvl="2" marL="1371600" rtl="0" algn="l">
              <a:spcBef>
                <a:spcPts val="0"/>
              </a:spcBef>
              <a:spcAft>
                <a:spcPts val="0"/>
              </a:spcAft>
              <a:buSzPts val="2000"/>
              <a:buChar char="■"/>
            </a:pPr>
            <a:r>
              <a:rPr lang="en-US"/>
              <a:t>Testes de desempenho da VPN</a:t>
            </a:r>
            <a:endParaRPr/>
          </a:p>
          <a:p>
            <a:pPr indent="-342900" lvl="3" marL="1828800" rtl="0" algn="l">
              <a:spcBef>
                <a:spcPts val="0"/>
              </a:spcBef>
              <a:spcAft>
                <a:spcPts val="0"/>
              </a:spcAft>
              <a:buSzPts val="1800"/>
              <a:buChar char="●"/>
            </a:pPr>
            <a:r>
              <a:rPr lang="en-US"/>
              <a:t>Estes testes foram realizados utilizando 3 instâncias da AWS.</a:t>
            </a:r>
            <a:endParaRPr/>
          </a:p>
          <a:p>
            <a:pPr indent="-342900" lvl="4" marL="2286000" rtl="0" algn="l">
              <a:spcBef>
                <a:spcPts val="0"/>
              </a:spcBef>
              <a:spcAft>
                <a:spcPts val="0"/>
              </a:spcAft>
              <a:buSzPts val="1800"/>
              <a:buChar char="○"/>
            </a:pPr>
            <a:r>
              <a:rPr lang="en-US"/>
              <a:t>Justificativa: Ambiente com menor número de variáveis que impactam no desempenho permitindo uma uma comparação mais justa.</a:t>
            </a:r>
            <a:endParaRPr/>
          </a:p>
          <a:p>
            <a:pPr indent="-342900" lvl="3" marL="1828800" rtl="0" algn="l">
              <a:spcBef>
                <a:spcPts val="0"/>
              </a:spcBef>
              <a:spcAft>
                <a:spcPts val="0"/>
              </a:spcAft>
              <a:buSzPts val="1800"/>
              <a:buChar char="●"/>
            </a:pPr>
            <a:r>
              <a:rPr lang="en-US"/>
              <a:t>São considerados os seguintes cenários:</a:t>
            </a:r>
            <a:endParaRPr/>
          </a:p>
          <a:p>
            <a:pPr indent="-342900" lvl="4" marL="2286000" rtl="0" algn="l">
              <a:spcBef>
                <a:spcPts val="0"/>
              </a:spcBef>
              <a:spcAft>
                <a:spcPts val="0"/>
              </a:spcAft>
              <a:buSzPts val="1800"/>
              <a:buChar char="○"/>
            </a:pPr>
            <a:r>
              <a:rPr lang="en-US"/>
              <a:t>Uma figura ajudaria a ilustrar os 5 cenários que discutimos ontem</a:t>
            </a:r>
            <a:endParaRPr/>
          </a:p>
          <a:p>
            <a:pPr indent="-406400" lvl="0" marL="457200" rtl="0" algn="l">
              <a:spcBef>
                <a:spcPts val="0"/>
              </a:spcBef>
              <a:spcAft>
                <a:spcPts val="0"/>
              </a:spcAft>
              <a:buSzPts val="2800"/>
              <a:buChar char="●"/>
            </a:pPr>
            <a:r>
              <a:rPr lang="en-US"/>
              <a:t>Criação de um ambiente de configuração mínima para validação com a equipe CMB.</a:t>
            </a:r>
            <a:endParaRPr/>
          </a:p>
          <a:p>
            <a:pPr indent="-381000" lvl="1" marL="914400" rtl="0" algn="l">
              <a:spcBef>
                <a:spcPts val="0"/>
              </a:spcBef>
              <a:spcAft>
                <a:spcPts val="0"/>
              </a:spcAft>
              <a:buSzPts val="2400"/>
              <a:buChar char="○"/>
            </a:pPr>
            <a:r>
              <a:rPr lang="en-US"/>
              <a:t>Listar a evolução da atividade mas citar que não está concluida</a:t>
            </a:r>
            <a:endParaRPr/>
          </a:p>
          <a:p>
            <a:pPr indent="-355600" lvl="2" marL="1371600" rtl="0" algn="l">
              <a:spcBef>
                <a:spcPts val="0"/>
              </a:spcBef>
              <a:spcAft>
                <a:spcPts val="0"/>
              </a:spcAft>
              <a:buSzPts val="2000"/>
              <a:buChar char="■"/>
            </a:pPr>
            <a:r>
              <a:rPr lang="en-US"/>
              <a:t>embarcou o wireguard client no docker</a:t>
            </a:r>
            <a:endParaRPr/>
          </a:p>
          <a:p>
            <a:pPr indent="-355600" lvl="2" marL="1371600" rtl="0" algn="l">
              <a:spcBef>
                <a:spcPts val="0"/>
              </a:spcBef>
              <a:spcAft>
                <a:spcPts val="0"/>
              </a:spcAft>
              <a:buSzPts val="2000"/>
              <a:buChar char="■"/>
            </a:pPr>
            <a:r>
              <a:rPr lang="en-US"/>
              <a:t>integrou os scripts do gateway</a:t>
            </a:r>
            <a:endParaRPr/>
          </a:p>
          <a:p>
            <a:pPr indent="-355600" lvl="2" marL="1371600" rtl="0" algn="l">
              <a:spcBef>
                <a:spcPts val="0"/>
              </a:spcBef>
              <a:spcAft>
                <a:spcPts val="0"/>
              </a:spcAft>
              <a:buSzPts val="2000"/>
              <a:buChar char="■"/>
            </a:pPr>
            <a:r>
              <a:rPr lang="en-US"/>
              <a:t>dockerizou o dcm4chee que não estava dockerizado</a:t>
            </a:r>
            <a:endParaRPr/>
          </a:p>
          <a:p>
            <a:pPr indent="-355600" lvl="2" marL="1371600" rtl="0" algn="l">
              <a:spcBef>
                <a:spcPts val="0"/>
              </a:spcBef>
              <a:spcAft>
                <a:spcPts val="0"/>
              </a:spcAft>
              <a:buSzPts val="2000"/>
              <a:buChar char="■"/>
            </a:pPr>
            <a:r>
              <a:rPr lang="en-US"/>
              <a:t>mas ainda está instável, estamos trabalhando nisso…</a:t>
            </a:r>
            <a:endParaRPr/>
          </a:p>
        </p:txBody>
      </p:sp>
      <p:sp>
        <p:nvSpPr>
          <p:cNvPr id="1458" name="Google Shape;1458;g24f438abdd3_3_0"/>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g1e32f8bc9f1_2_5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7</a:t>
            </a:r>
            <a:endParaRPr b="1" sz="2200">
              <a:solidFill>
                <a:srgbClr val="990000"/>
              </a:solidFill>
            </a:endParaRPr>
          </a:p>
        </p:txBody>
      </p:sp>
      <p:sp>
        <p:nvSpPr>
          <p:cNvPr id="1464" name="Google Shape;1464;g1e32f8bc9f1_2_5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465" name="Google Shape;1465;g1e32f8bc9f1_2_5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66" name="Google Shape;1466;g1e32f8bc9f1_2_5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67" name="Google Shape;1467;g1e32f8bc9f1_2_59"/>
          <p:cNvSpPr txBox="1"/>
          <p:nvPr/>
        </p:nvSpPr>
        <p:spPr>
          <a:xfrm>
            <a:off x="992050" y="1440600"/>
            <a:ext cx="10472400" cy="4494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Estudo de estratégias de tunelamento para realização da comunicação site-to-site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Implementação das estratégias/soluções</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Elaboração de novos cenários de testes utilizando o Dcm4chee e Orthanc (considerando as estratégias estudadas e implementadas)</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Otimização dos scripts para execução da solução com o Dcm4chee e Orthanc</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Artigo: Journal of Biomedical Informatics (Link: </a:t>
            </a:r>
            <a:r>
              <a:rPr lang="en-US" sz="2800" u="sng">
                <a:solidFill>
                  <a:schemeClr val="hlink"/>
                </a:solidFill>
                <a:latin typeface="Calibri"/>
                <a:ea typeface="Calibri"/>
                <a:cs typeface="Calibri"/>
                <a:sym typeface="Calibri"/>
                <a:hlinkClick r:id="rId3"/>
              </a:rPr>
              <a:t>https://www.sciencedirect.com/journal/journal-of-biomedical-informatics</a:t>
            </a:r>
            <a:r>
              <a:rPr lang="en-US" sz="2800">
                <a:latin typeface="Calibri"/>
                <a:ea typeface="Calibri"/>
                <a:cs typeface="Calibri"/>
                <a:sym typeface="Calibri"/>
              </a:rPr>
              <a:t> )</a:t>
            </a:r>
            <a:endParaRPr sz="2800">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g1e32f8bc9f1_2_6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lang="en-US" sz="1800">
                <a:solidFill>
                  <a:srgbClr val="990000"/>
                </a:solidFill>
              </a:rPr>
              <a:t>Estudo de estratégias de tunelamento para realização da comunicação site-to-site </a:t>
            </a:r>
            <a:endParaRPr sz="1800">
              <a:solidFill>
                <a:srgbClr val="990000"/>
              </a:solidFill>
            </a:endParaRPr>
          </a:p>
        </p:txBody>
      </p:sp>
      <p:sp>
        <p:nvSpPr>
          <p:cNvPr id="1473" name="Google Shape;1473;g1e32f8bc9f1_2_6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474" name="Google Shape;1474;g1e32f8bc9f1_2_6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75" name="Google Shape;1475;g1e32f8bc9f1_2_6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76" name="Google Shape;1476;g1e32f8bc9f1_2_67"/>
          <p:cNvSpPr txBox="1"/>
          <p:nvPr/>
        </p:nvSpPr>
        <p:spPr>
          <a:xfrm>
            <a:off x="906300" y="1625750"/>
            <a:ext cx="101376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Wireguard </a:t>
            </a:r>
            <a:endParaRPr sz="2800">
              <a:latin typeface="Calibri"/>
              <a:ea typeface="Calibri"/>
              <a:cs typeface="Calibri"/>
              <a:sym typeface="Calibri"/>
            </a:endParaRPr>
          </a:p>
        </p:txBody>
      </p:sp>
      <p:pic>
        <p:nvPicPr>
          <p:cNvPr id="1477" name="Google Shape;1477;g1e32f8bc9f1_2_67"/>
          <p:cNvPicPr preferRelativeResize="0"/>
          <p:nvPr/>
        </p:nvPicPr>
        <p:blipFill>
          <a:blip r:embed="rId3">
            <a:alphaModFix/>
          </a:blip>
          <a:stretch>
            <a:fillRect/>
          </a:stretch>
        </p:blipFill>
        <p:spPr>
          <a:xfrm>
            <a:off x="6211750" y="2527837"/>
            <a:ext cx="5561124" cy="3085824"/>
          </a:xfrm>
          <a:prstGeom prst="rect">
            <a:avLst/>
          </a:prstGeom>
          <a:noFill/>
          <a:ln cap="flat" cmpd="sng" w="9525">
            <a:solidFill>
              <a:schemeClr val="dk2"/>
            </a:solidFill>
            <a:prstDash val="solid"/>
            <a:round/>
            <a:headEnd len="sm" w="sm" type="none"/>
            <a:tailEnd len="sm" w="sm" type="none"/>
          </a:ln>
        </p:spPr>
      </p:pic>
      <p:pic>
        <p:nvPicPr>
          <p:cNvPr id="1478" name="Google Shape;1478;g1e32f8bc9f1_2_67"/>
          <p:cNvPicPr preferRelativeResize="0"/>
          <p:nvPr/>
        </p:nvPicPr>
        <p:blipFill>
          <a:blip r:embed="rId4">
            <a:alphaModFix/>
          </a:blip>
          <a:stretch>
            <a:fillRect/>
          </a:stretch>
        </p:blipFill>
        <p:spPr>
          <a:xfrm>
            <a:off x="250900" y="2527831"/>
            <a:ext cx="5561124" cy="308581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g2494c225d73_0_1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lang="en-US" sz="1800">
                <a:solidFill>
                  <a:srgbClr val="990000"/>
                </a:solidFill>
              </a:rPr>
              <a:t>Estudo de estratégias de tunelamento para realização da comunicação site-to-site </a:t>
            </a:r>
            <a:endParaRPr sz="1800">
              <a:solidFill>
                <a:srgbClr val="990000"/>
              </a:solidFill>
            </a:endParaRPr>
          </a:p>
        </p:txBody>
      </p:sp>
      <p:sp>
        <p:nvSpPr>
          <p:cNvPr id="1484" name="Google Shape;1484;g2494c225d73_0_1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485" name="Google Shape;1485;g2494c225d73_0_1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86" name="Google Shape;1486;g2494c225d73_0_1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87" name="Google Shape;1487;g2494c225d73_0_16"/>
          <p:cNvSpPr txBox="1"/>
          <p:nvPr/>
        </p:nvSpPr>
        <p:spPr>
          <a:xfrm>
            <a:off x="906300" y="1625750"/>
            <a:ext cx="101376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Wireguard </a:t>
            </a:r>
            <a:endParaRPr sz="2800">
              <a:latin typeface="Calibri"/>
              <a:ea typeface="Calibri"/>
              <a:cs typeface="Calibri"/>
              <a:sym typeface="Calibri"/>
            </a:endParaRPr>
          </a:p>
        </p:txBody>
      </p:sp>
      <p:sp>
        <p:nvSpPr>
          <p:cNvPr id="1488" name="Google Shape;1488;g2494c225d73_0_16"/>
          <p:cNvSpPr txBox="1"/>
          <p:nvPr/>
        </p:nvSpPr>
        <p:spPr>
          <a:xfrm>
            <a:off x="1574600" y="2513650"/>
            <a:ext cx="4259100" cy="223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Calibri"/>
              <a:buChar char="●"/>
            </a:pPr>
            <a:r>
              <a:rPr lang="en-US" sz="1900">
                <a:latin typeface="Calibri"/>
                <a:ea typeface="Calibri"/>
                <a:cs typeface="Calibri"/>
                <a:sym typeface="Calibri"/>
              </a:rPr>
              <a:t>Opensource</a:t>
            </a:r>
            <a:endParaRPr sz="1900">
              <a:latin typeface="Calibri"/>
              <a:ea typeface="Calibri"/>
              <a:cs typeface="Calibri"/>
              <a:sym typeface="Calibri"/>
            </a:endParaRPr>
          </a:p>
          <a:p>
            <a:pPr indent="0" lvl="0" marL="45720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US" sz="1900">
                <a:latin typeface="Calibri"/>
                <a:ea typeface="Calibri"/>
                <a:cs typeface="Calibri"/>
                <a:sym typeface="Calibri"/>
              </a:rPr>
              <a:t>Docker</a:t>
            </a:r>
            <a:endParaRPr sz="1900">
              <a:latin typeface="Calibri"/>
              <a:ea typeface="Calibri"/>
              <a:cs typeface="Calibri"/>
              <a:sym typeface="Calibri"/>
            </a:endParaRPr>
          </a:p>
          <a:p>
            <a:pPr indent="0" lvl="0" marL="45720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US" sz="1900">
                <a:latin typeface="Calibri"/>
                <a:ea typeface="Calibri"/>
                <a:cs typeface="Calibri"/>
                <a:sym typeface="Calibri"/>
              </a:rPr>
              <a:t>Criptografia de ponta a ponta</a:t>
            </a:r>
            <a:endParaRPr sz="1900">
              <a:latin typeface="Calibri"/>
              <a:ea typeface="Calibri"/>
              <a:cs typeface="Calibri"/>
              <a:sym typeface="Calibri"/>
            </a:endParaRPr>
          </a:p>
          <a:p>
            <a:pPr indent="0" lvl="0" marL="45720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en-US" sz="1900">
                <a:latin typeface="Calibri"/>
                <a:ea typeface="Calibri"/>
                <a:cs typeface="Calibri"/>
                <a:sym typeface="Calibri"/>
              </a:rPr>
              <a:t>Zero Configuration</a:t>
            </a:r>
            <a:endParaRPr sz="1900">
              <a:latin typeface="Calibri"/>
              <a:ea typeface="Calibri"/>
              <a:cs typeface="Calibri"/>
              <a:sym typeface="Calibri"/>
            </a:endParaRPr>
          </a:p>
        </p:txBody>
      </p:sp>
      <p:pic>
        <p:nvPicPr>
          <p:cNvPr id="1489" name="Google Shape;1489;g2494c225d73_0_16"/>
          <p:cNvPicPr preferRelativeResize="0"/>
          <p:nvPr/>
        </p:nvPicPr>
        <p:blipFill>
          <a:blip r:embed="rId3">
            <a:alphaModFix/>
          </a:blip>
          <a:stretch>
            <a:fillRect/>
          </a:stretch>
        </p:blipFill>
        <p:spPr>
          <a:xfrm>
            <a:off x="8272100" y="2193500"/>
            <a:ext cx="2723451" cy="272345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g2494c21acf0_0_2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lang="en-US" sz="1800">
                <a:solidFill>
                  <a:srgbClr val="990000"/>
                </a:solidFill>
              </a:rPr>
              <a:t>Implementação das estratégias/soluções</a:t>
            </a:r>
            <a:r>
              <a:rPr lang="en-US" sz="1800">
                <a:solidFill>
                  <a:srgbClr val="990000"/>
                </a:solidFill>
              </a:rPr>
              <a:t> </a:t>
            </a:r>
            <a:endParaRPr sz="1800">
              <a:solidFill>
                <a:srgbClr val="990000"/>
              </a:solidFill>
            </a:endParaRPr>
          </a:p>
        </p:txBody>
      </p:sp>
      <p:sp>
        <p:nvSpPr>
          <p:cNvPr id="1495" name="Google Shape;1495;g2494c21acf0_0_2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496" name="Google Shape;1496;g2494c21acf0_0_2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97" name="Google Shape;1497;g2494c21acf0_0_2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498" name="Google Shape;1498;g2494c21acf0_0_23"/>
          <p:cNvSpPr txBox="1"/>
          <p:nvPr/>
        </p:nvSpPr>
        <p:spPr>
          <a:xfrm>
            <a:off x="906300" y="1625750"/>
            <a:ext cx="10137600" cy="1477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Dcm4chee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Orthanc</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g23f8e34888f_0_3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r>
              <a:rPr b="1" lang="en-US" sz="2200">
                <a:solidFill>
                  <a:srgbClr val="990000"/>
                </a:solidFill>
              </a:rPr>
              <a:t> Sprint 7 - dcm4chee</a:t>
            </a:r>
            <a:endParaRPr b="1" sz="2200">
              <a:solidFill>
                <a:srgbClr val="990000"/>
              </a:solidFill>
            </a:endParaRPr>
          </a:p>
        </p:txBody>
      </p:sp>
      <p:sp>
        <p:nvSpPr>
          <p:cNvPr id="1504" name="Google Shape;1504;g23f8e34888f_0_3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505" name="Google Shape;1505;g23f8e34888f_0_3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06" name="Google Shape;1506;g23f8e34888f_0_3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507" name="Google Shape;1507;g23f8e34888f_0_37"/>
          <p:cNvPicPr preferRelativeResize="0"/>
          <p:nvPr/>
        </p:nvPicPr>
        <p:blipFill>
          <a:blip r:embed="rId3">
            <a:alphaModFix/>
          </a:blip>
          <a:stretch>
            <a:fillRect/>
          </a:stretch>
        </p:blipFill>
        <p:spPr>
          <a:xfrm>
            <a:off x="293250" y="1369225"/>
            <a:ext cx="2381250" cy="3914775"/>
          </a:xfrm>
          <a:prstGeom prst="rect">
            <a:avLst/>
          </a:prstGeom>
          <a:noFill/>
          <a:ln>
            <a:noFill/>
          </a:ln>
        </p:spPr>
      </p:pic>
      <p:grpSp>
        <p:nvGrpSpPr>
          <p:cNvPr id="1508" name="Google Shape;1508;g23f8e34888f_0_37"/>
          <p:cNvGrpSpPr/>
          <p:nvPr/>
        </p:nvGrpSpPr>
        <p:grpSpPr>
          <a:xfrm>
            <a:off x="3019663" y="1590975"/>
            <a:ext cx="8944788" cy="3471300"/>
            <a:chOff x="4780813" y="9409775"/>
            <a:chExt cx="8944788" cy="3471300"/>
          </a:xfrm>
        </p:grpSpPr>
        <p:sp>
          <p:nvSpPr>
            <p:cNvPr id="1509" name="Google Shape;1509;g23f8e34888f_0_37"/>
            <p:cNvSpPr/>
            <p:nvPr/>
          </p:nvSpPr>
          <p:spPr>
            <a:xfrm>
              <a:off x="4780813" y="9409775"/>
              <a:ext cx="4210500" cy="3459900"/>
            </a:xfrm>
            <a:prstGeom prst="roundRect">
              <a:avLst>
                <a:gd fmla="val 5092" name="adj"/>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Lexend"/>
                  <a:ea typeface="Lexend"/>
                  <a:cs typeface="Lexend"/>
                  <a:sym typeface="Lexend"/>
                </a:rPr>
                <a:t>Hospital</a:t>
              </a:r>
              <a:endParaRPr>
                <a:latin typeface="Lexend"/>
                <a:ea typeface="Lexend"/>
                <a:cs typeface="Lexend"/>
                <a:sym typeface="Lexend"/>
              </a:endParaRPr>
            </a:p>
          </p:txBody>
        </p:sp>
        <p:sp>
          <p:nvSpPr>
            <p:cNvPr id="1510" name="Google Shape;1510;g23f8e34888f_0_37"/>
            <p:cNvSpPr/>
            <p:nvPr/>
          </p:nvSpPr>
          <p:spPr>
            <a:xfrm>
              <a:off x="9659613" y="9417700"/>
              <a:ext cx="1999080" cy="1537704"/>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iLIKA Uploader Manager</a:t>
              </a:r>
              <a:endParaRPr sz="1100">
                <a:latin typeface="Lexend"/>
                <a:ea typeface="Lexend"/>
                <a:cs typeface="Lexend"/>
                <a:sym typeface="Lexend"/>
              </a:endParaRPr>
            </a:p>
            <a:p>
              <a:pPr indent="0" lvl="0" marL="0" rtl="0" algn="ctr">
                <a:spcBef>
                  <a:spcPts val="0"/>
                </a:spcBef>
                <a:spcAft>
                  <a:spcPts val="0"/>
                </a:spcAft>
                <a:buNone/>
              </a:pPr>
              <a:r>
                <a:rPr lang="en-US" sz="1100">
                  <a:latin typeface="Lexend"/>
                  <a:ea typeface="Lexend"/>
                  <a:cs typeface="Lexend"/>
                  <a:sym typeface="Lexend"/>
                </a:rPr>
                <a:t>(Opcional)</a:t>
              </a:r>
              <a:endParaRPr sz="1100">
                <a:latin typeface="Lexend"/>
                <a:ea typeface="Lexend"/>
                <a:cs typeface="Lexend"/>
                <a:sym typeface="Lexend"/>
              </a:endParaRPr>
            </a:p>
          </p:txBody>
        </p:sp>
        <p:sp>
          <p:nvSpPr>
            <p:cNvPr id="1511" name="Google Shape;1511;g23f8e34888f_0_37"/>
            <p:cNvSpPr/>
            <p:nvPr/>
          </p:nvSpPr>
          <p:spPr>
            <a:xfrm>
              <a:off x="7088088" y="9766925"/>
              <a:ext cx="1654800" cy="2937000"/>
            </a:xfrm>
            <a:prstGeom prst="roundRect">
              <a:avLst>
                <a:gd fmla="val 10751" name="adj"/>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iLIKA Uploader (dcm4chee)</a:t>
              </a:r>
              <a:endParaRPr sz="1000">
                <a:latin typeface="Lexend"/>
                <a:ea typeface="Lexend"/>
                <a:cs typeface="Lexend"/>
                <a:sym typeface="Lexend"/>
              </a:endParaRPr>
            </a:p>
          </p:txBody>
        </p:sp>
        <p:sp>
          <p:nvSpPr>
            <p:cNvPr id="1512" name="Google Shape;1512;g23f8e34888f_0_37"/>
            <p:cNvSpPr/>
            <p:nvPr/>
          </p:nvSpPr>
          <p:spPr>
            <a:xfrm>
              <a:off x="7557327" y="11473325"/>
              <a:ext cx="946425" cy="956500"/>
            </a:xfrm>
            <a:prstGeom prst="flowChartMagneticDisk">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Lexend"/>
                <a:ea typeface="Lexend"/>
                <a:cs typeface="Lexend"/>
                <a:sym typeface="Lexend"/>
              </a:endParaRPr>
            </a:p>
            <a:p>
              <a:pPr indent="0" lvl="0" marL="0" rtl="0" algn="ctr">
                <a:spcBef>
                  <a:spcPts val="0"/>
                </a:spcBef>
                <a:spcAft>
                  <a:spcPts val="0"/>
                </a:spcAft>
                <a:buNone/>
              </a:pPr>
              <a:r>
                <a:rPr lang="en-US" sz="1100">
                  <a:latin typeface="Lexend"/>
                  <a:ea typeface="Lexend"/>
                  <a:cs typeface="Lexend"/>
                  <a:sym typeface="Lexend"/>
                </a:rPr>
                <a:t>SCP</a:t>
              </a:r>
              <a:endParaRPr sz="1100">
                <a:latin typeface="Lexend"/>
                <a:ea typeface="Lexend"/>
                <a:cs typeface="Lexend"/>
                <a:sym typeface="Lexend"/>
              </a:endParaRPr>
            </a:p>
            <a:p>
              <a:pPr indent="0" lvl="0" marL="0" rtl="0" algn="ctr">
                <a:spcBef>
                  <a:spcPts val="0"/>
                </a:spcBef>
                <a:spcAft>
                  <a:spcPts val="0"/>
                </a:spcAft>
                <a:buNone/>
              </a:pPr>
              <a:r>
                <a:rPr lang="en-US" sz="1100">
                  <a:latin typeface="Lexend"/>
                  <a:ea typeface="Lexend"/>
                  <a:cs typeface="Lexend"/>
                  <a:sym typeface="Lexend"/>
                </a:rPr>
                <a:t>dcm4chee</a:t>
              </a:r>
              <a:br>
                <a:rPr lang="en-US" sz="1100">
                  <a:latin typeface="Lexend"/>
                  <a:ea typeface="Lexend"/>
                  <a:cs typeface="Lexend"/>
                  <a:sym typeface="Lexend"/>
                </a:rPr>
              </a:br>
              <a:endParaRPr sz="1100">
                <a:latin typeface="Lexend"/>
                <a:ea typeface="Lexend"/>
                <a:cs typeface="Lexend"/>
                <a:sym typeface="Lexend"/>
              </a:endParaRPr>
            </a:p>
          </p:txBody>
        </p:sp>
        <p:cxnSp>
          <p:nvCxnSpPr>
            <p:cNvPr id="1513" name="Google Shape;1513;g23f8e34888f_0_37"/>
            <p:cNvCxnSpPr>
              <a:stCxn id="1514" idx="0"/>
              <a:endCxn id="1510" idx="1"/>
            </p:cNvCxnSpPr>
            <p:nvPr/>
          </p:nvCxnSpPr>
          <p:spPr>
            <a:xfrm rot="10800000">
              <a:off x="10659150" y="10953625"/>
              <a:ext cx="0" cy="606600"/>
            </a:xfrm>
            <a:prstGeom prst="straightConnector1">
              <a:avLst/>
            </a:prstGeom>
            <a:noFill/>
            <a:ln cap="flat" cmpd="sng" w="28575">
              <a:solidFill>
                <a:srgbClr val="000000"/>
              </a:solidFill>
              <a:prstDash val="dash"/>
              <a:round/>
              <a:headEnd len="med" w="med" type="triangle"/>
              <a:tailEnd len="med" w="med" type="triangle"/>
            </a:ln>
          </p:spPr>
        </p:cxnSp>
        <p:sp>
          <p:nvSpPr>
            <p:cNvPr id="1515" name="Google Shape;1515;g23f8e34888f_0_37"/>
            <p:cNvSpPr/>
            <p:nvPr/>
          </p:nvSpPr>
          <p:spPr>
            <a:xfrm>
              <a:off x="5326600" y="11687100"/>
              <a:ext cx="985175" cy="10169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PACS</a:t>
              </a:r>
              <a:br>
                <a:rPr lang="en-US" sz="1100">
                  <a:latin typeface="Lexend"/>
                  <a:ea typeface="Lexend"/>
                  <a:cs typeface="Lexend"/>
                  <a:sym typeface="Lexend"/>
                </a:rPr>
              </a:br>
              <a:r>
                <a:rPr lang="en-US" sz="1100">
                  <a:latin typeface="Lexend"/>
                  <a:ea typeface="Lexend"/>
                  <a:cs typeface="Lexend"/>
                  <a:sym typeface="Lexend"/>
                </a:rPr>
                <a:t>local</a:t>
              </a:r>
              <a:endParaRPr sz="1100">
                <a:latin typeface="Lexend"/>
                <a:ea typeface="Lexend"/>
                <a:cs typeface="Lexend"/>
                <a:sym typeface="Lexend"/>
              </a:endParaRPr>
            </a:p>
          </p:txBody>
        </p:sp>
        <p:cxnSp>
          <p:nvCxnSpPr>
            <p:cNvPr id="1516" name="Google Shape;1516;g23f8e34888f_0_37"/>
            <p:cNvCxnSpPr>
              <a:stCxn id="1517" idx="3"/>
              <a:endCxn id="1511" idx="1"/>
            </p:cNvCxnSpPr>
            <p:nvPr/>
          </p:nvCxnSpPr>
          <p:spPr>
            <a:xfrm>
              <a:off x="6458188" y="10519750"/>
              <a:ext cx="630000" cy="715800"/>
            </a:xfrm>
            <a:prstGeom prst="straightConnector1">
              <a:avLst/>
            </a:prstGeom>
            <a:noFill/>
            <a:ln cap="flat" cmpd="sng" w="28575">
              <a:solidFill>
                <a:srgbClr val="000000"/>
              </a:solidFill>
              <a:prstDash val="solid"/>
              <a:round/>
              <a:headEnd len="med" w="med" type="none"/>
              <a:tailEnd len="med" w="med" type="triangle"/>
            </a:ln>
          </p:spPr>
        </p:cxnSp>
        <p:cxnSp>
          <p:nvCxnSpPr>
            <p:cNvPr id="1518" name="Google Shape;1518;g23f8e34888f_0_37"/>
            <p:cNvCxnSpPr>
              <a:stCxn id="1515" idx="4"/>
              <a:endCxn id="1511" idx="1"/>
            </p:cNvCxnSpPr>
            <p:nvPr/>
          </p:nvCxnSpPr>
          <p:spPr>
            <a:xfrm flipH="1" rot="10800000">
              <a:off x="6311775" y="11235550"/>
              <a:ext cx="776400" cy="960000"/>
            </a:xfrm>
            <a:prstGeom prst="straightConnector1">
              <a:avLst/>
            </a:prstGeom>
            <a:noFill/>
            <a:ln cap="flat" cmpd="sng" w="28575">
              <a:solidFill>
                <a:srgbClr val="000000"/>
              </a:solidFill>
              <a:prstDash val="solid"/>
              <a:round/>
              <a:headEnd len="med" w="med" type="none"/>
              <a:tailEnd len="med" w="med" type="triangle"/>
            </a:ln>
          </p:spPr>
        </p:cxnSp>
        <p:sp>
          <p:nvSpPr>
            <p:cNvPr id="1519" name="Google Shape;1519;g23f8e34888f_0_37"/>
            <p:cNvSpPr/>
            <p:nvPr/>
          </p:nvSpPr>
          <p:spPr>
            <a:xfrm>
              <a:off x="7614425" y="10744613"/>
              <a:ext cx="832200" cy="4434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REST API</a:t>
              </a:r>
              <a:endParaRPr sz="1000">
                <a:latin typeface="Lexend"/>
                <a:ea typeface="Lexend"/>
                <a:cs typeface="Lexend"/>
                <a:sym typeface="Lexend"/>
              </a:endParaRPr>
            </a:p>
          </p:txBody>
        </p:sp>
        <p:cxnSp>
          <p:nvCxnSpPr>
            <p:cNvPr id="1520" name="Google Shape;1520;g23f8e34888f_0_37"/>
            <p:cNvCxnSpPr>
              <a:stCxn id="1519" idx="2"/>
              <a:endCxn id="1512" idx="1"/>
            </p:cNvCxnSpPr>
            <p:nvPr/>
          </p:nvCxnSpPr>
          <p:spPr>
            <a:xfrm>
              <a:off x="8030525" y="11188013"/>
              <a:ext cx="0" cy="285300"/>
            </a:xfrm>
            <a:prstGeom prst="straightConnector1">
              <a:avLst/>
            </a:prstGeom>
            <a:noFill/>
            <a:ln cap="flat" cmpd="sng" w="9525">
              <a:solidFill>
                <a:srgbClr val="000000"/>
              </a:solidFill>
              <a:prstDash val="solid"/>
              <a:round/>
              <a:headEnd len="med" w="med" type="triangle"/>
              <a:tailEnd len="med" w="med" type="triangle"/>
            </a:ln>
          </p:spPr>
        </p:cxnSp>
        <p:sp>
          <p:nvSpPr>
            <p:cNvPr id="1517" name="Google Shape;1517;g23f8e34888f_0_37"/>
            <p:cNvSpPr/>
            <p:nvPr/>
          </p:nvSpPr>
          <p:spPr>
            <a:xfrm>
              <a:off x="5180188" y="10255750"/>
              <a:ext cx="1278000" cy="528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Modalidade</a:t>
              </a:r>
              <a:br>
                <a:rPr lang="en-US" sz="1100">
                  <a:latin typeface="Lexend"/>
                  <a:ea typeface="Lexend"/>
                  <a:cs typeface="Lexend"/>
                  <a:sym typeface="Lexend"/>
                </a:rPr>
              </a:br>
              <a:r>
                <a:rPr lang="en-US" sz="1100">
                  <a:latin typeface="Lexend"/>
                  <a:ea typeface="Lexend"/>
                  <a:cs typeface="Lexend"/>
                  <a:sym typeface="Lexend"/>
                </a:rPr>
                <a:t>e.g. RX, TC, MR</a:t>
              </a:r>
              <a:endParaRPr sz="1100">
                <a:latin typeface="Lexend"/>
                <a:ea typeface="Lexend"/>
                <a:cs typeface="Lexend"/>
                <a:sym typeface="Lexend"/>
              </a:endParaRPr>
            </a:p>
          </p:txBody>
        </p:sp>
        <p:sp>
          <p:nvSpPr>
            <p:cNvPr id="1521" name="Google Shape;1521;g23f8e34888f_0_37"/>
            <p:cNvSpPr/>
            <p:nvPr/>
          </p:nvSpPr>
          <p:spPr>
            <a:xfrm>
              <a:off x="5018788" y="10971425"/>
              <a:ext cx="1600800" cy="528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DICOM Viewer</a:t>
              </a:r>
              <a:br>
                <a:rPr lang="en-US" sz="1100">
                  <a:latin typeface="Lexend"/>
                  <a:ea typeface="Lexend"/>
                  <a:cs typeface="Lexend"/>
                  <a:sym typeface="Lexend"/>
                </a:rPr>
              </a:br>
              <a:r>
                <a:rPr lang="en-US" sz="1100">
                  <a:latin typeface="Lexend"/>
                  <a:ea typeface="Lexend"/>
                  <a:cs typeface="Lexend"/>
                  <a:sym typeface="Lexend"/>
                </a:rPr>
                <a:t>e.g. Weasis / Horos</a:t>
              </a:r>
              <a:endParaRPr sz="1100">
                <a:latin typeface="Lexend"/>
                <a:ea typeface="Lexend"/>
                <a:cs typeface="Lexend"/>
                <a:sym typeface="Lexend"/>
              </a:endParaRPr>
            </a:p>
          </p:txBody>
        </p:sp>
        <p:cxnSp>
          <p:nvCxnSpPr>
            <p:cNvPr id="1522" name="Google Shape;1522;g23f8e34888f_0_37"/>
            <p:cNvCxnSpPr>
              <a:stCxn id="1521" idx="3"/>
              <a:endCxn id="1511" idx="1"/>
            </p:cNvCxnSpPr>
            <p:nvPr/>
          </p:nvCxnSpPr>
          <p:spPr>
            <a:xfrm>
              <a:off x="6619588" y="11235425"/>
              <a:ext cx="468600" cy="0"/>
            </a:xfrm>
            <a:prstGeom prst="straightConnector1">
              <a:avLst/>
            </a:prstGeom>
            <a:noFill/>
            <a:ln cap="flat" cmpd="sng" w="28575">
              <a:solidFill>
                <a:srgbClr val="000000"/>
              </a:solidFill>
              <a:prstDash val="solid"/>
              <a:round/>
              <a:headEnd len="med" w="med" type="none"/>
              <a:tailEnd len="med" w="med" type="triangle"/>
            </a:ln>
          </p:spPr>
        </p:cxnSp>
        <p:cxnSp>
          <p:nvCxnSpPr>
            <p:cNvPr id="1523" name="Google Shape;1523;g23f8e34888f_0_37"/>
            <p:cNvCxnSpPr>
              <a:stCxn id="1510" idx="0"/>
              <a:endCxn id="1524" idx="0"/>
            </p:cNvCxnSpPr>
            <p:nvPr/>
          </p:nvCxnSpPr>
          <p:spPr>
            <a:xfrm>
              <a:off x="11657027" y="10186552"/>
              <a:ext cx="1241100" cy="837900"/>
            </a:xfrm>
            <a:prstGeom prst="straightConnector1">
              <a:avLst/>
            </a:prstGeom>
            <a:noFill/>
            <a:ln cap="flat" cmpd="sng" w="28575">
              <a:solidFill>
                <a:srgbClr val="000000"/>
              </a:solidFill>
              <a:prstDash val="dash"/>
              <a:round/>
              <a:headEnd len="med" w="med" type="triangle"/>
              <a:tailEnd len="med" w="med" type="triangle"/>
            </a:ln>
          </p:spPr>
        </p:cxnSp>
        <p:sp>
          <p:nvSpPr>
            <p:cNvPr id="1525" name="Google Shape;1525;g23f8e34888f_0_37"/>
            <p:cNvSpPr/>
            <p:nvPr/>
          </p:nvSpPr>
          <p:spPr>
            <a:xfrm>
              <a:off x="12070800" y="12290675"/>
              <a:ext cx="1654800" cy="590400"/>
            </a:xfrm>
            <a:prstGeom prst="roundRect">
              <a:avLst>
                <a:gd fmla="val 10751"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iLIKA Uploader (dcm4chee)</a:t>
              </a:r>
              <a:endParaRPr sz="1000">
                <a:latin typeface="Lexend"/>
                <a:ea typeface="Lexend"/>
                <a:cs typeface="Lexend"/>
                <a:sym typeface="Lexend"/>
              </a:endParaRPr>
            </a:p>
          </p:txBody>
        </p:sp>
        <p:cxnSp>
          <p:nvCxnSpPr>
            <p:cNvPr id="1526" name="Google Shape;1526;g23f8e34888f_0_37"/>
            <p:cNvCxnSpPr>
              <a:stCxn id="1511" idx="3"/>
              <a:endCxn id="1514" idx="1"/>
            </p:cNvCxnSpPr>
            <p:nvPr/>
          </p:nvCxnSpPr>
          <p:spPr>
            <a:xfrm>
              <a:off x="8742888" y="11235425"/>
              <a:ext cx="1089000" cy="620100"/>
            </a:xfrm>
            <a:prstGeom prst="straightConnector1">
              <a:avLst/>
            </a:prstGeom>
            <a:noFill/>
            <a:ln cap="flat" cmpd="sng" w="28575">
              <a:solidFill>
                <a:srgbClr val="000000"/>
              </a:solidFill>
              <a:prstDash val="solid"/>
              <a:round/>
              <a:headEnd len="med" w="med" type="triangle"/>
              <a:tailEnd len="med" w="med" type="triangle"/>
            </a:ln>
          </p:spPr>
        </p:cxnSp>
        <p:sp>
          <p:nvSpPr>
            <p:cNvPr id="1524" name="Google Shape;1524;g23f8e34888f_0_37"/>
            <p:cNvSpPr/>
            <p:nvPr/>
          </p:nvSpPr>
          <p:spPr>
            <a:xfrm>
              <a:off x="12070800" y="11024550"/>
              <a:ext cx="1654800" cy="590400"/>
            </a:xfrm>
            <a:prstGeom prst="roundRect">
              <a:avLst>
                <a:gd fmla="val 10751"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iLIKA Uploader (dcm4chee)</a:t>
              </a:r>
              <a:endParaRPr sz="1000">
                <a:latin typeface="Lexend"/>
                <a:ea typeface="Lexend"/>
                <a:cs typeface="Lexend"/>
                <a:sym typeface="Lexend"/>
              </a:endParaRPr>
            </a:p>
          </p:txBody>
        </p:sp>
        <p:sp>
          <p:nvSpPr>
            <p:cNvPr id="1514" name="Google Shape;1514;g23f8e34888f_0_37"/>
            <p:cNvSpPr/>
            <p:nvPr/>
          </p:nvSpPr>
          <p:spPr>
            <a:xfrm>
              <a:off x="9831750" y="11560225"/>
              <a:ext cx="1654800" cy="590400"/>
            </a:xfrm>
            <a:prstGeom prst="roundRect">
              <a:avLst>
                <a:gd fmla="val 10751"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iLIKA Uploader (dcm4chee)</a:t>
              </a:r>
              <a:endParaRPr sz="1000">
                <a:latin typeface="Lexend"/>
                <a:ea typeface="Lexend"/>
                <a:cs typeface="Lexend"/>
                <a:sym typeface="Lexend"/>
              </a:endParaRPr>
            </a:p>
          </p:txBody>
        </p:sp>
        <p:cxnSp>
          <p:nvCxnSpPr>
            <p:cNvPr id="1527" name="Google Shape;1527;g23f8e34888f_0_37"/>
            <p:cNvCxnSpPr>
              <a:stCxn id="1514" idx="3"/>
              <a:endCxn id="1524" idx="1"/>
            </p:cNvCxnSpPr>
            <p:nvPr/>
          </p:nvCxnSpPr>
          <p:spPr>
            <a:xfrm flipH="1" rot="10800000">
              <a:off x="11486550" y="11319625"/>
              <a:ext cx="584400" cy="535800"/>
            </a:xfrm>
            <a:prstGeom prst="straightConnector1">
              <a:avLst/>
            </a:prstGeom>
            <a:noFill/>
            <a:ln cap="flat" cmpd="sng" w="28575">
              <a:solidFill>
                <a:srgbClr val="000000"/>
              </a:solidFill>
              <a:prstDash val="solid"/>
              <a:round/>
              <a:headEnd len="med" w="med" type="triangle"/>
              <a:tailEnd len="med" w="med" type="triangle"/>
            </a:ln>
          </p:spPr>
        </p:cxnSp>
        <p:cxnSp>
          <p:nvCxnSpPr>
            <p:cNvPr id="1528" name="Google Shape;1528;g23f8e34888f_0_37"/>
            <p:cNvCxnSpPr>
              <a:stCxn id="1514" idx="3"/>
              <a:endCxn id="1525" idx="1"/>
            </p:cNvCxnSpPr>
            <p:nvPr/>
          </p:nvCxnSpPr>
          <p:spPr>
            <a:xfrm>
              <a:off x="11486550" y="11855425"/>
              <a:ext cx="584400" cy="730500"/>
            </a:xfrm>
            <a:prstGeom prst="straightConnector1">
              <a:avLst/>
            </a:prstGeom>
            <a:noFill/>
            <a:ln cap="flat" cmpd="sng" w="28575">
              <a:solidFill>
                <a:srgbClr val="000000"/>
              </a:solidFill>
              <a:prstDash val="solid"/>
              <a:round/>
              <a:headEnd len="med" w="med" type="triangle"/>
              <a:tailEnd len="med" w="med" type="triangle"/>
            </a:ln>
          </p:spPr>
        </p:cxnSp>
        <p:cxnSp>
          <p:nvCxnSpPr>
            <p:cNvPr id="1529" name="Google Shape;1529;g23f8e34888f_0_37"/>
            <p:cNvCxnSpPr>
              <a:stCxn id="1524" idx="2"/>
              <a:endCxn id="1525" idx="0"/>
            </p:cNvCxnSpPr>
            <p:nvPr/>
          </p:nvCxnSpPr>
          <p:spPr>
            <a:xfrm>
              <a:off x="12898200" y="11614950"/>
              <a:ext cx="0" cy="675600"/>
            </a:xfrm>
            <a:prstGeom prst="straightConnector1">
              <a:avLst/>
            </a:prstGeom>
            <a:noFill/>
            <a:ln cap="flat" cmpd="sng" w="28575">
              <a:solidFill>
                <a:srgbClr val="000000"/>
              </a:solidFill>
              <a:prstDash val="solid"/>
              <a:round/>
              <a:headEnd len="med" w="med" type="triangle"/>
              <a:tailEnd len="med" w="med" type="triangle"/>
            </a:ln>
          </p:spPr>
        </p:cxn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ef8e73abd5_0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b="1" lang="en-US" sz="2200">
                <a:solidFill>
                  <a:srgbClr val="990000"/>
                </a:solidFill>
              </a:rPr>
              <a:t>Metodologia</a:t>
            </a:r>
            <a:endParaRPr b="1" sz="2200">
              <a:solidFill>
                <a:srgbClr val="990000"/>
              </a:solidFill>
            </a:endParaRPr>
          </a:p>
        </p:txBody>
      </p:sp>
      <p:sp>
        <p:nvSpPr>
          <p:cNvPr id="220" name="Google Shape;220;g1ef8e73abd5_0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21" name="Google Shape;221;g1ef8e73abd5_0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22" name="Google Shape;222;g1ef8e73abd5_0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23" name="Google Shape;223;g1ef8e73abd5_0_0"/>
          <p:cNvSpPr txBox="1"/>
          <p:nvPr/>
        </p:nvSpPr>
        <p:spPr>
          <a:xfrm>
            <a:off x="508200" y="533550"/>
            <a:ext cx="11251800" cy="579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US" sz="1800">
                <a:solidFill>
                  <a:schemeClr val="dk1"/>
                </a:solidFill>
              </a:rPr>
              <a:t>A metodologia empregada para analisar as regulamentações LGPD, GDPR, HITECH e ISO 27000 na elaboração do checklist de conformidade para a implementação Uploader Manager foi delineada da seguinte maneira:</a:t>
            </a:r>
            <a:endParaRPr b="1" sz="1800">
              <a:solidFill>
                <a:schemeClr val="dk1"/>
              </a:solidFill>
            </a:endParaRPr>
          </a:p>
          <a:p>
            <a:pPr indent="0" lvl="0" marL="0" rtl="0" algn="just">
              <a:spcBef>
                <a:spcPts val="0"/>
              </a:spcBef>
              <a:spcAft>
                <a:spcPts val="0"/>
              </a:spcAft>
              <a:buNone/>
            </a:pPr>
            <a:r>
              <a:t/>
            </a:r>
            <a:endParaRPr b="1" sz="1800">
              <a:solidFill>
                <a:schemeClr val="dk1"/>
              </a:solidFill>
            </a:endParaRPr>
          </a:p>
          <a:p>
            <a:pPr indent="0" lvl="0" marL="0" rtl="0" algn="just">
              <a:spcBef>
                <a:spcPts val="0"/>
              </a:spcBef>
              <a:spcAft>
                <a:spcPts val="0"/>
              </a:spcAft>
              <a:buNone/>
            </a:pPr>
            <a:r>
              <a:t/>
            </a:r>
            <a:endParaRPr b="1" sz="1800">
              <a:solidFill>
                <a:schemeClr val="dk1"/>
              </a:solidFill>
            </a:endParaRPr>
          </a:p>
          <a:p>
            <a:pPr indent="-342900" lvl="0" marL="457200" rtl="0" algn="just">
              <a:spcBef>
                <a:spcPts val="0"/>
              </a:spcBef>
              <a:spcAft>
                <a:spcPts val="0"/>
              </a:spcAft>
              <a:buClr>
                <a:schemeClr val="dk1"/>
              </a:buClr>
              <a:buSzPts val="1800"/>
              <a:buAutoNum type="arabicPeriod"/>
            </a:pPr>
            <a:r>
              <a:rPr b="1" lang="en-US" sz="1800">
                <a:solidFill>
                  <a:schemeClr val="dk1"/>
                </a:solidFill>
              </a:rPr>
              <a:t>Revisão Detalhada das Regulamentações</a:t>
            </a:r>
            <a:endParaRPr b="1" sz="1800">
              <a:solidFill>
                <a:schemeClr val="dk1"/>
              </a:solidFill>
            </a:endParaRPr>
          </a:p>
          <a:p>
            <a:pPr indent="0" lvl="0" marL="457200" rtl="0" algn="just">
              <a:spcBef>
                <a:spcPts val="0"/>
              </a:spcBef>
              <a:spcAft>
                <a:spcPts val="0"/>
              </a:spcAft>
              <a:buNone/>
            </a:pPr>
            <a:r>
              <a:rPr lang="en-US" sz="1800">
                <a:solidFill>
                  <a:schemeClr val="dk1"/>
                </a:solidFill>
              </a:rPr>
              <a:t>Revisão minuciosa de cada regulamentação (LGPD, GDPR, HITECH e ISO 27000), com análise dos textos legais e técnicos, visando compreender os requisitos pertinentes à transferência de dados de saúde.</a:t>
            </a:r>
            <a:endParaRPr sz="1800">
              <a:solidFill>
                <a:schemeClr val="dk1"/>
              </a:solidFill>
            </a:endParaRPr>
          </a:p>
          <a:p>
            <a:pPr indent="0" lvl="0" marL="0" rtl="0" algn="just">
              <a:spcBef>
                <a:spcPts val="0"/>
              </a:spcBef>
              <a:spcAft>
                <a:spcPts val="0"/>
              </a:spcAft>
              <a:buNone/>
            </a:pPr>
            <a:r>
              <a:t/>
            </a:r>
            <a:endParaRPr sz="1800">
              <a:solidFill>
                <a:schemeClr val="dk1"/>
              </a:solidFill>
            </a:endParaRPr>
          </a:p>
          <a:p>
            <a:pPr indent="-342900" lvl="0" marL="457200" rtl="0" algn="just">
              <a:spcBef>
                <a:spcPts val="0"/>
              </a:spcBef>
              <a:spcAft>
                <a:spcPts val="0"/>
              </a:spcAft>
              <a:buClr>
                <a:schemeClr val="dk1"/>
              </a:buClr>
              <a:buSzPts val="1800"/>
              <a:buAutoNum type="arabicPeriod"/>
            </a:pPr>
            <a:r>
              <a:rPr b="1" lang="en-US" sz="1800">
                <a:solidFill>
                  <a:schemeClr val="dk1"/>
                </a:solidFill>
              </a:rPr>
              <a:t>Identificação de Requisitos</a:t>
            </a:r>
            <a:endParaRPr b="1" sz="1800">
              <a:solidFill>
                <a:schemeClr val="dk1"/>
              </a:solidFill>
            </a:endParaRPr>
          </a:p>
          <a:p>
            <a:pPr indent="0" lvl="0" marL="457200" rtl="0" algn="just">
              <a:spcBef>
                <a:spcPts val="0"/>
              </a:spcBef>
              <a:spcAft>
                <a:spcPts val="0"/>
              </a:spcAft>
              <a:buNone/>
            </a:pPr>
            <a:r>
              <a:rPr lang="en-US" sz="1800">
                <a:solidFill>
                  <a:schemeClr val="dk1"/>
                </a:solidFill>
              </a:rPr>
              <a:t>Identificar os requisitos comuns presentes nas diversas regulamentações.</a:t>
            </a:r>
            <a:endParaRPr sz="1800">
              <a:solidFill>
                <a:schemeClr val="dk1"/>
              </a:solidFill>
            </a:endParaRPr>
          </a:p>
          <a:p>
            <a:pPr indent="0" lvl="0" marL="457200" rtl="0" algn="just">
              <a:spcBef>
                <a:spcPts val="0"/>
              </a:spcBef>
              <a:spcAft>
                <a:spcPts val="0"/>
              </a:spcAft>
              <a:buNone/>
            </a:pPr>
            <a:r>
              <a:t/>
            </a:r>
            <a:endParaRPr sz="1800">
              <a:solidFill>
                <a:schemeClr val="dk1"/>
              </a:solidFill>
            </a:endParaRPr>
          </a:p>
          <a:p>
            <a:pPr indent="-342900" lvl="0" marL="457200" rtl="0" algn="just">
              <a:spcBef>
                <a:spcPts val="0"/>
              </a:spcBef>
              <a:spcAft>
                <a:spcPts val="0"/>
              </a:spcAft>
              <a:buClr>
                <a:schemeClr val="dk1"/>
              </a:buClr>
              <a:buSzPts val="1800"/>
              <a:buAutoNum type="arabicPeriod"/>
            </a:pPr>
            <a:r>
              <a:rPr b="1" lang="en-US" sz="1800">
                <a:solidFill>
                  <a:schemeClr val="dk1"/>
                </a:solidFill>
              </a:rPr>
              <a:t>Elaboração do Checklist de Conformidade</a:t>
            </a:r>
            <a:endParaRPr b="1" sz="1800">
              <a:solidFill>
                <a:schemeClr val="dk1"/>
              </a:solidFill>
            </a:endParaRPr>
          </a:p>
          <a:p>
            <a:pPr indent="0" lvl="0" marL="457200" rtl="0" algn="just">
              <a:spcBef>
                <a:spcPts val="0"/>
              </a:spcBef>
              <a:spcAft>
                <a:spcPts val="0"/>
              </a:spcAft>
              <a:buNone/>
            </a:pPr>
            <a:r>
              <a:rPr lang="en-US" sz="1800">
                <a:solidFill>
                  <a:schemeClr val="dk1"/>
                </a:solidFill>
              </a:rPr>
              <a:t>Com base nos requisitos discernidos, desenvolvi um checklist de conformidade. Cada item do checklist corresponde a um requisito específico extraído das regulamentações submetidas à análise.</a:t>
            </a:r>
            <a:endParaRPr sz="1800">
              <a:solidFill>
                <a:schemeClr val="dk1"/>
              </a:solidFill>
            </a:endParaRPr>
          </a:p>
          <a:p>
            <a:pPr indent="0" lvl="0" marL="0" rtl="0" algn="just">
              <a:spcBef>
                <a:spcPts val="0"/>
              </a:spcBef>
              <a:spcAft>
                <a:spcPts val="0"/>
              </a:spcAft>
              <a:buNone/>
            </a:pPr>
            <a:r>
              <a:t/>
            </a:r>
            <a:endParaRPr b="1" sz="1800">
              <a:solidFill>
                <a:schemeClr val="dk1"/>
              </a:solidFill>
            </a:endParaRPr>
          </a:p>
          <a:p>
            <a:pPr indent="-342900" lvl="0" marL="457200" rtl="0" algn="just">
              <a:spcBef>
                <a:spcPts val="0"/>
              </a:spcBef>
              <a:spcAft>
                <a:spcPts val="0"/>
              </a:spcAft>
              <a:buClr>
                <a:schemeClr val="dk1"/>
              </a:buClr>
              <a:buSzPts val="1800"/>
              <a:buAutoNum type="arabicPeriod"/>
            </a:pPr>
            <a:r>
              <a:rPr b="1" lang="en-US" sz="1800">
                <a:solidFill>
                  <a:schemeClr val="dk1"/>
                </a:solidFill>
              </a:rPr>
              <a:t>Validação do Checklist:</a:t>
            </a:r>
            <a:endParaRPr b="1" sz="1800">
              <a:solidFill>
                <a:schemeClr val="dk1"/>
              </a:solidFill>
            </a:endParaRPr>
          </a:p>
          <a:p>
            <a:pPr indent="0" lvl="0" marL="457200" rtl="0" algn="just">
              <a:spcBef>
                <a:spcPts val="0"/>
              </a:spcBef>
              <a:spcAft>
                <a:spcPts val="0"/>
              </a:spcAft>
              <a:buNone/>
            </a:pPr>
            <a:r>
              <a:rPr lang="en-US" sz="1800">
                <a:solidFill>
                  <a:schemeClr val="dk1"/>
                </a:solidFill>
              </a:rPr>
              <a:t>Validação do checklist, assegurando de que todos os requisitos relevantes foram contemplados e de que o checklist é aplicável ao contexto específico do software.</a:t>
            </a:r>
            <a:endParaRPr sz="32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g1e32f8bc9f1_0_3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a:t>
            </a:r>
            <a:r>
              <a:rPr b="1" lang="en-US" sz="2200">
                <a:solidFill>
                  <a:srgbClr val="990000"/>
                </a:solidFill>
              </a:rPr>
              <a:t>Sprint 7 - dcm4chee</a:t>
            </a:r>
            <a:endParaRPr b="1" sz="2200">
              <a:solidFill>
                <a:srgbClr val="990000"/>
              </a:solidFill>
            </a:endParaRPr>
          </a:p>
        </p:txBody>
      </p:sp>
      <p:sp>
        <p:nvSpPr>
          <p:cNvPr id="1535" name="Google Shape;1535;g1e32f8bc9f1_0_3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536" name="Google Shape;1536;g1e32f8bc9f1_0_3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37" name="Google Shape;1537;g1e32f8bc9f1_0_3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538" name="Google Shape;1538;g1e32f8bc9f1_0_30"/>
          <p:cNvPicPr preferRelativeResize="0"/>
          <p:nvPr/>
        </p:nvPicPr>
        <p:blipFill>
          <a:blip r:embed="rId3">
            <a:alphaModFix/>
          </a:blip>
          <a:stretch>
            <a:fillRect/>
          </a:stretch>
        </p:blipFill>
        <p:spPr>
          <a:xfrm>
            <a:off x="500400" y="2117100"/>
            <a:ext cx="3600450" cy="2371725"/>
          </a:xfrm>
          <a:prstGeom prst="rect">
            <a:avLst/>
          </a:prstGeom>
          <a:noFill/>
          <a:ln>
            <a:noFill/>
          </a:ln>
        </p:spPr>
      </p:pic>
      <p:pic>
        <p:nvPicPr>
          <p:cNvPr id="1539" name="Google Shape;1539;g1e32f8bc9f1_0_30"/>
          <p:cNvPicPr preferRelativeResize="0"/>
          <p:nvPr/>
        </p:nvPicPr>
        <p:blipFill>
          <a:blip r:embed="rId4">
            <a:alphaModFix/>
          </a:blip>
          <a:stretch>
            <a:fillRect/>
          </a:stretch>
        </p:blipFill>
        <p:spPr>
          <a:xfrm>
            <a:off x="4481850" y="865050"/>
            <a:ext cx="7557749" cy="538371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g1e32f8bc9f1_0_62"/>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Sprint 7 - dcm4chee</a:t>
            </a:r>
            <a:endParaRPr b="1" sz="2200">
              <a:solidFill>
                <a:srgbClr val="990000"/>
              </a:solidFill>
            </a:endParaRPr>
          </a:p>
        </p:txBody>
      </p:sp>
      <p:sp>
        <p:nvSpPr>
          <p:cNvPr id="1545" name="Google Shape;1545;g1e32f8bc9f1_0_62"/>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546" name="Google Shape;1546;g1e32f8bc9f1_0_62"/>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47" name="Google Shape;1547;g1e32f8bc9f1_0_62"/>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548" name="Google Shape;1548;g1e32f8bc9f1_0_62"/>
          <p:cNvPicPr preferRelativeResize="0"/>
          <p:nvPr/>
        </p:nvPicPr>
        <p:blipFill>
          <a:blip r:embed="rId3">
            <a:alphaModFix/>
          </a:blip>
          <a:stretch>
            <a:fillRect/>
          </a:stretch>
        </p:blipFill>
        <p:spPr>
          <a:xfrm>
            <a:off x="576600" y="3564900"/>
            <a:ext cx="3600450" cy="2371725"/>
          </a:xfrm>
          <a:prstGeom prst="rect">
            <a:avLst/>
          </a:prstGeom>
          <a:noFill/>
          <a:ln>
            <a:noFill/>
          </a:ln>
        </p:spPr>
      </p:pic>
      <p:pic>
        <p:nvPicPr>
          <p:cNvPr id="1549" name="Google Shape;1549;g1e32f8bc9f1_0_62"/>
          <p:cNvPicPr preferRelativeResize="0"/>
          <p:nvPr/>
        </p:nvPicPr>
        <p:blipFill>
          <a:blip r:embed="rId4">
            <a:alphaModFix/>
          </a:blip>
          <a:stretch>
            <a:fillRect/>
          </a:stretch>
        </p:blipFill>
        <p:spPr>
          <a:xfrm>
            <a:off x="3323600" y="817525"/>
            <a:ext cx="8646807" cy="2213775"/>
          </a:xfrm>
          <a:prstGeom prst="rect">
            <a:avLst/>
          </a:prstGeom>
          <a:noFill/>
          <a:ln>
            <a:noFill/>
          </a:ln>
        </p:spPr>
      </p:pic>
      <p:pic>
        <p:nvPicPr>
          <p:cNvPr id="1550" name="Google Shape;1550;g1e32f8bc9f1_0_62"/>
          <p:cNvPicPr preferRelativeResize="0"/>
          <p:nvPr/>
        </p:nvPicPr>
        <p:blipFill>
          <a:blip r:embed="rId5">
            <a:alphaModFix/>
          </a:blip>
          <a:stretch>
            <a:fillRect/>
          </a:stretch>
        </p:blipFill>
        <p:spPr>
          <a:xfrm>
            <a:off x="5777250" y="3336100"/>
            <a:ext cx="3711379" cy="306170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g1e32f8bc9f1_0_7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Sprint 7 </a:t>
            </a:r>
            <a:endParaRPr b="1" sz="2200">
              <a:solidFill>
                <a:srgbClr val="990000"/>
              </a:solidFill>
            </a:endParaRPr>
          </a:p>
        </p:txBody>
      </p:sp>
      <p:sp>
        <p:nvSpPr>
          <p:cNvPr id="1556" name="Google Shape;1556;g1e32f8bc9f1_0_7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557" name="Google Shape;1557;g1e32f8bc9f1_0_7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58" name="Google Shape;1558;g1e32f8bc9f1_0_7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559" name="Google Shape;1559;g1e32f8bc9f1_0_73"/>
          <p:cNvPicPr preferRelativeResize="0"/>
          <p:nvPr/>
        </p:nvPicPr>
        <p:blipFill>
          <a:blip r:embed="rId3">
            <a:alphaModFix/>
          </a:blip>
          <a:stretch>
            <a:fillRect/>
          </a:stretch>
        </p:blipFill>
        <p:spPr>
          <a:xfrm>
            <a:off x="6829100" y="631875"/>
            <a:ext cx="3600450" cy="2371725"/>
          </a:xfrm>
          <a:prstGeom prst="rect">
            <a:avLst/>
          </a:prstGeom>
          <a:noFill/>
          <a:ln>
            <a:noFill/>
          </a:ln>
        </p:spPr>
      </p:pic>
      <p:pic>
        <p:nvPicPr>
          <p:cNvPr id="1560" name="Google Shape;1560;g1e32f8bc9f1_0_73"/>
          <p:cNvPicPr preferRelativeResize="0"/>
          <p:nvPr/>
        </p:nvPicPr>
        <p:blipFill>
          <a:blip r:embed="rId4">
            <a:alphaModFix/>
          </a:blip>
          <a:stretch>
            <a:fillRect/>
          </a:stretch>
        </p:blipFill>
        <p:spPr>
          <a:xfrm>
            <a:off x="762000" y="712650"/>
            <a:ext cx="3771900" cy="2124075"/>
          </a:xfrm>
          <a:prstGeom prst="rect">
            <a:avLst/>
          </a:prstGeom>
          <a:noFill/>
          <a:ln>
            <a:noFill/>
          </a:ln>
        </p:spPr>
      </p:pic>
      <p:sp>
        <p:nvSpPr>
          <p:cNvPr id="1561" name="Google Shape;1561;g1e32f8bc9f1_0_73"/>
          <p:cNvSpPr txBox="1"/>
          <p:nvPr/>
        </p:nvSpPr>
        <p:spPr>
          <a:xfrm>
            <a:off x="746025" y="3429900"/>
            <a:ext cx="47088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PRÓS</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solução pronta e testada</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fácil configuração</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camada extra de segurança</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n-US" sz="1800">
                <a:latin typeface="Calibri"/>
                <a:ea typeface="Calibri"/>
                <a:cs typeface="Calibri"/>
                <a:sym typeface="Calibri"/>
              </a:rPr>
              <a:t>CONTRAS</a:t>
            </a:r>
            <a:endParaRPr b="1" sz="1800">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dúvidas quanto a escalabilidade</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obriga todos os nós a participarem da VPN</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ponto único de falha</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performance: possível gargalo</a:t>
            </a:r>
            <a:endParaRPr sz="1800">
              <a:solidFill>
                <a:schemeClr val="dk1"/>
              </a:solidFill>
              <a:latin typeface="Calibri"/>
              <a:ea typeface="Calibri"/>
              <a:cs typeface="Calibri"/>
              <a:sym typeface="Calibri"/>
            </a:endParaRPr>
          </a:p>
        </p:txBody>
      </p:sp>
      <p:sp>
        <p:nvSpPr>
          <p:cNvPr id="1562" name="Google Shape;1562;g1e32f8bc9f1_0_73"/>
          <p:cNvSpPr txBox="1"/>
          <p:nvPr/>
        </p:nvSpPr>
        <p:spPr>
          <a:xfrm>
            <a:off x="6765825" y="3429900"/>
            <a:ext cx="4708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alibri"/>
                <a:ea typeface="Calibri"/>
                <a:cs typeface="Calibri"/>
                <a:sym typeface="Calibri"/>
              </a:rPr>
              <a:t>PRÓS</a:t>
            </a:r>
            <a:endParaRPr b="1"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apenas tráfego local</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sem ponto único de falha</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não exigido para o funcionamento da rede</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b="1" lang="en-US" sz="1800">
                <a:latin typeface="Calibri"/>
                <a:ea typeface="Calibri"/>
                <a:cs typeface="Calibri"/>
                <a:sym typeface="Calibri"/>
              </a:rPr>
              <a:t>CONTRAS</a:t>
            </a:r>
            <a:endParaRPr b="1" sz="1800">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esforço de implementação e testes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sem suporte da comunidade</a:t>
            </a:r>
            <a:endParaRPr sz="1800">
              <a:solidFill>
                <a:schemeClr val="dk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g2494c21acf0_0_7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lang="en-US" sz="1800">
                <a:solidFill>
                  <a:srgbClr val="990000"/>
                </a:solidFill>
              </a:rPr>
              <a:t>Implementação das estratégias/soluções </a:t>
            </a:r>
            <a:endParaRPr sz="1800">
              <a:solidFill>
                <a:srgbClr val="990000"/>
              </a:solidFill>
            </a:endParaRPr>
          </a:p>
        </p:txBody>
      </p:sp>
      <p:sp>
        <p:nvSpPr>
          <p:cNvPr id="1568" name="Google Shape;1568;g2494c21acf0_0_7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569" name="Google Shape;1569;g2494c21acf0_0_7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70" name="Google Shape;1570;g2494c21acf0_0_7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71" name="Google Shape;1571;g2494c21acf0_0_73"/>
          <p:cNvSpPr txBox="1"/>
          <p:nvPr/>
        </p:nvSpPr>
        <p:spPr>
          <a:xfrm>
            <a:off x="1020475" y="1056400"/>
            <a:ext cx="10137600" cy="46794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Orthanc</a:t>
            </a:r>
            <a:endParaRPr sz="2400">
              <a:latin typeface="Calibri"/>
              <a:ea typeface="Calibri"/>
              <a:cs typeface="Calibri"/>
              <a:sym typeface="Calibri"/>
            </a:endParaRPr>
          </a:p>
          <a:p>
            <a:pPr indent="-381000" lvl="1" marL="914400" rtl="0" algn="l">
              <a:spcBef>
                <a:spcPts val="0"/>
              </a:spcBef>
              <a:spcAft>
                <a:spcPts val="0"/>
              </a:spcAft>
              <a:buSzPts val="2400"/>
              <a:buFont typeface="Calibri"/>
              <a:buChar char="○"/>
            </a:pPr>
            <a:r>
              <a:rPr lang="en-US" sz="2400">
                <a:latin typeface="Calibri"/>
                <a:ea typeface="Calibri"/>
                <a:cs typeface="Calibri"/>
                <a:sym typeface="Calibri"/>
              </a:rPr>
              <a:t>Recebendo</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381000" lvl="1" marL="914400" rtl="0" algn="l">
              <a:spcBef>
                <a:spcPts val="0"/>
              </a:spcBef>
              <a:spcAft>
                <a:spcPts val="0"/>
              </a:spcAft>
              <a:buSzPts val="2400"/>
              <a:buFont typeface="Calibri"/>
              <a:buChar char="○"/>
            </a:pPr>
            <a:r>
              <a:rPr lang="en-US" sz="2400">
                <a:latin typeface="Calibri"/>
                <a:ea typeface="Calibri"/>
                <a:cs typeface="Calibri"/>
                <a:sym typeface="Calibri"/>
              </a:rPr>
              <a:t>Enviando</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pic>
        <p:nvPicPr>
          <p:cNvPr id="1572" name="Google Shape;1572;g2494c21acf0_0_73"/>
          <p:cNvPicPr preferRelativeResize="0"/>
          <p:nvPr/>
        </p:nvPicPr>
        <p:blipFill>
          <a:blip r:embed="rId3">
            <a:alphaModFix/>
          </a:blip>
          <a:stretch>
            <a:fillRect/>
          </a:stretch>
        </p:blipFill>
        <p:spPr>
          <a:xfrm>
            <a:off x="1972550" y="2207162"/>
            <a:ext cx="2798873" cy="1548025"/>
          </a:xfrm>
          <a:prstGeom prst="rect">
            <a:avLst/>
          </a:prstGeom>
          <a:noFill/>
          <a:ln cap="flat" cmpd="sng" w="9525">
            <a:solidFill>
              <a:schemeClr val="dk2"/>
            </a:solidFill>
            <a:prstDash val="solid"/>
            <a:round/>
            <a:headEnd len="sm" w="sm" type="none"/>
            <a:tailEnd len="sm" w="sm" type="none"/>
          </a:ln>
        </p:spPr>
      </p:pic>
      <p:pic>
        <p:nvPicPr>
          <p:cNvPr id="1573" name="Google Shape;1573;g2494c21acf0_0_73"/>
          <p:cNvPicPr preferRelativeResize="0"/>
          <p:nvPr/>
        </p:nvPicPr>
        <p:blipFill>
          <a:blip r:embed="rId4">
            <a:alphaModFix/>
          </a:blip>
          <a:stretch>
            <a:fillRect/>
          </a:stretch>
        </p:blipFill>
        <p:spPr>
          <a:xfrm>
            <a:off x="5526625" y="2186600"/>
            <a:ext cx="2763351" cy="1589125"/>
          </a:xfrm>
          <a:prstGeom prst="rect">
            <a:avLst/>
          </a:prstGeom>
          <a:noFill/>
          <a:ln cap="flat" cmpd="sng" w="9525">
            <a:solidFill>
              <a:schemeClr val="dk2"/>
            </a:solidFill>
            <a:prstDash val="solid"/>
            <a:round/>
            <a:headEnd len="sm" w="sm" type="none"/>
            <a:tailEnd len="sm" w="sm" type="none"/>
          </a:ln>
        </p:spPr>
      </p:pic>
      <p:pic>
        <p:nvPicPr>
          <p:cNvPr id="1574" name="Google Shape;1574;g2494c21acf0_0_73"/>
          <p:cNvPicPr preferRelativeResize="0"/>
          <p:nvPr/>
        </p:nvPicPr>
        <p:blipFill>
          <a:blip r:embed="rId4">
            <a:alphaModFix/>
          </a:blip>
          <a:stretch>
            <a:fillRect/>
          </a:stretch>
        </p:blipFill>
        <p:spPr>
          <a:xfrm>
            <a:off x="2008075" y="4605300"/>
            <a:ext cx="2763351" cy="1528376"/>
          </a:xfrm>
          <a:prstGeom prst="rect">
            <a:avLst/>
          </a:prstGeom>
          <a:noFill/>
          <a:ln cap="flat" cmpd="sng" w="9525">
            <a:solidFill>
              <a:schemeClr val="dk2"/>
            </a:solidFill>
            <a:prstDash val="solid"/>
            <a:round/>
            <a:headEnd len="sm" w="sm" type="none"/>
            <a:tailEnd len="sm" w="sm" type="none"/>
          </a:ln>
        </p:spPr>
      </p:pic>
      <p:pic>
        <p:nvPicPr>
          <p:cNvPr id="1575" name="Google Shape;1575;g2494c21acf0_0_73"/>
          <p:cNvPicPr preferRelativeResize="0"/>
          <p:nvPr/>
        </p:nvPicPr>
        <p:blipFill>
          <a:blip r:embed="rId5">
            <a:alphaModFix/>
          </a:blip>
          <a:stretch>
            <a:fillRect/>
          </a:stretch>
        </p:blipFill>
        <p:spPr>
          <a:xfrm>
            <a:off x="5526625" y="4605300"/>
            <a:ext cx="2763351" cy="15283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g2494c21acf0_0_32"/>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lang="en-US" sz="1800">
                <a:solidFill>
                  <a:srgbClr val="990000"/>
                </a:solidFill>
              </a:rPr>
              <a:t>Elaboração de novos cenários de testes utilizando o Dcm4chee e Orthanc</a:t>
            </a:r>
            <a:endParaRPr sz="1800">
              <a:solidFill>
                <a:srgbClr val="990000"/>
              </a:solidFill>
            </a:endParaRPr>
          </a:p>
        </p:txBody>
      </p:sp>
      <p:sp>
        <p:nvSpPr>
          <p:cNvPr id="1581" name="Google Shape;1581;g2494c21acf0_0_32"/>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582" name="Google Shape;1582;g2494c21acf0_0_32"/>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83" name="Google Shape;1583;g2494c21acf0_0_32"/>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84" name="Google Shape;1584;g2494c21acf0_0_32"/>
          <p:cNvSpPr txBox="1"/>
          <p:nvPr/>
        </p:nvSpPr>
        <p:spPr>
          <a:xfrm>
            <a:off x="863150" y="1599875"/>
            <a:ext cx="10137600" cy="40020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Dcm4chee</a:t>
            </a:r>
            <a:endParaRPr sz="2800">
              <a:latin typeface="Calibri"/>
              <a:ea typeface="Calibri"/>
              <a:cs typeface="Calibri"/>
              <a:sym typeface="Calibri"/>
            </a:endParaRPr>
          </a:p>
          <a:p>
            <a:pPr indent="-381000" lvl="1" marL="914400" rtl="0" algn="l">
              <a:spcBef>
                <a:spcPts val="0"/>
              </a:spcBef>
              <a:spcAft>
                <a:spcPts val="0"/>
              </a:spcAft>
              <a:buSzPts val="2400"/>
              <a:buFont typeface="Calibri"/>
              <a:buChar char="○"/>
            </a:pPr>
            <a:r>
              <a:rPr lang="en-US" sz="2400">
                <a:solidFill>
                  <a:schemeClr val="dk1"/>
                </a:solidFill>
                <a:latin typeface="Calibri"/>
                <a:ea typeface="Calibri"/>
                <a:cs typeface="Calibri"/>
                <a:sym typeface="Calibri"/>
              </a:rPr>
              <a:t>Maquina local &gt; Maquina Local</a:t>
            </a:r>
            <a:endParaRPr sz="2400">
              <a:solidFill>
                <a:schemeClr val="dk1"/>
              </a:solidFill>
              <a:latin typeface="Calibri"/>
              <a:ea typeface="Calibri"/>
              <a:cs typeface="Calibri"/>
              <a:sym typeface="Calibri"/>
            </a:endParaRPr>
          </a:p>
          <a:p>
            <a:pPr indent="-381000" lvl="1" marL="91440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Maquina local &lt; Maquina local</a:t>
            </a:r>
            <a:endParaRPr sz="2400">
              <a:solidFill>
                <a:schemeClr val="dk1"/>
              </a:solidFill>
              <a:latin typeface="Calibri"/>
              <a:ea typeface="Calibri"/>
              <a:cs typeface="Calibri"/>
              <a:sym typeface="Calibri"/>
            </a:endParaRPr>
          </a:p>
          <a:p>
            <a:pPr indent="-381000" lvl="1" marL="914400" rtl="0" algn="l">
              <a:spcBef>
                <a:spcPts val="0"/>
              </a:spcBef>
              <a:spcAft>
                <a:spcPts val="0"/>
              </a:spcAft>
              <a:buClr>
                <a:srgbClr val="9E9E9E"/>
              </a:buClr>
              <a:buSzPts val="2400"/>
              <a:buFont typeface="Calibri"/>
              <a:buChar char="○"/>
            </a:pPr>
            <a:r>
              <a:rPr lang="en-US" sz="2400">
                <a:solidFill>
                  <a:srgbClr val="9E9E9E"/>
                </a:solidFill>
                <a:latin typeface="Calibri"/>
                <a:ea typeface="Calibri"/>
                <a:cs typeface="Calibri"/>
                <a:sym typeface="Calibri"/>
              </a:rPr>
              <a:t>Maquina local &gt; DICOM-DEV-1</a:t>
            </a:r>
            <a:endParaRPr sz="2400">
              <a:solidFill>
                <a:srgbClr val="9E9E9E"/>
              </a:solidFill>
              <a:latin typeface="Calibri"/>
              <a:ea typeface="Calibri"/>
              <a:cs typeface="Calibri"/>
              <a:sym typeface="Calibri"/>
            </a:endParaRPr>
          </a:p>
          <a:p>
            <a:pPr indent="-381000" lvl="1" marL="914400" rtl="0" algn="l">
              <a:spcBef>
                <a:spcPts val="0"/>
              </a:spcBef>
              <a:spcAft>
                <a:spcPts val="0"/>
              </a:spcAft>
              <a:buClr>
                <a:srgbClr val="9E9E9E"/>
              </a:buClr>
              <a:buSzPts val="2400"/>
              <a:buFont typeface="Calibri"/>
              <a:buChar char="○"/>
            </a:pPr>
            <a:r>
              <a:rPr lang="en-US" sz="2400">
                <a:solidFill>
                  <a:srgbClr val="9E9E9E"/>
                </a:solidFill>
                <a:latin typeface="Calibri"/>
                <a:ea typeface="Calibri"/>
                <a:cs typeface="Calibri"/>
                <a:sym typeface="Calibri"/>
              </a:rPr>
              <a:t>DICOM-DEV-1 &gt; Maquina Local</a:t>
            </a:r>
            <a:endParaRPr sz="2400">
              <a:solidFill>
                <a:srgbClr val="9E9E9E"/>
              </a:solidFill>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Orthanc</a:t>
            </a:r>
            <a:endParaRPr sz="2800">
              <a:latin typeface="Calibri"/>
              <a:ea typeface="Calibri"/>
              <a:cs typeface="Calibri"/>
              <a:sym typeface="Calibri"/>
            </a:endParaRPr>
          </a:p>
          <a:p>
            <a:pPr indent="-381000" lvl="1" marL="91440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Maquina local &gt; Maquina Local</a:t>
            </a:r>
            <a:endParaRPr sz="2400">
              <a:solidFill>
                <a:schemeClr val="dk1"/>
              </a:solidFill>
              <a:latin typeface="Calibri"/>
              <a:ea typeface="Calibri"/>
              <a:cs typeface="Calibri"/>
              <a:sym typeface="Calibri"/>
            </a:endParaRPr>
          </a:p>
          <a:p>
            <a:pPr indent="-381000" lvl="1" marL="91440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Maquina local &lt; Maquina local</a:t>
            </a:r>
            <a:endParaRPr sz="2400">
              <a:latin typeface="Calibri"/>
              <a:ea typeface="Calibri"/>
              <a:cs typeface="Calibri"/>
              <a:sym typeface="Calibri"/>
            </a:endParaRPr>
          </a:p>
          <a:p>
            <a:pPr indent="-381000" lvl="1" marL="914400" rtl="0" algn="l">
              <a:spcBef>
                <a:spcPts val="0"/>
              </a:spcBef>
              <a:spcAft>
                <a:spcPts val="0"/>
              </a:spcAft>
              <a:buClr>
                <a:srgbClr val="9E9E9E"/>
              </a:buClr>
              <a:buSzPts val="2400"/>
              <a:buFont typeface="Calibri"/>
              <a:buChar char="○"/>
            </a:pPr>
            <a:r>
              <a:rPr lang="en-US" sz="2400">
                <a:solidFill>
                  <a:srgbClr val="9E9E9E"/>
                </a:solidFill>
                <a:latin typeface="Calibri"/>
                <a:ea typeface="Calibri"/>
                <a:cs typeface="Calibri"/>
                <a:sym typeface="Calibri"/>
              </a:rPr>
              <a:t>Maquina local &gt; DICOM-DEV-1</a:t>
            </a:r>
            <a:endParaRPr sz="2400">
              <a:solidFill>
                <a:srgbClr val="9E9E9E"/>
              </a:solidFill>
              <a:latin typeface="Calibri"/>
              <a:ea typeface="Calibri"/>
              <a:cs typeface="Calibri"/>
              <a:sym typeface="Calibri"/>
            </a:endParaRPr>
          </a:p>
          <a:p>
            <a:pPr indent="-381000" lvl="1" marL="914400" rtl="0" algn="l">
              <a:spcBef>
                <a:spcPts val="0"/>
              </a:spcBef>
              <a:spcAft>
                <a:spcPts val="0"/>
              </a:spcAft>
              <a:buClr>
                <a:srgbClr val="9E9E9E"/>
              </a:buClr>
              <a:buSzPts val="2400"/>
              <a:buFont typeface="Calibri"/>
              <a:buChar char="○"/>
            </a:pPr>
            <a:r>
              <a:rPr lang="en-US" sz="2400">
                <a:solidFill>
                  <a:srgbClr val="9E9E9E"/>
                </a:solidFill>
                <a:latin typeface="Calibri"/>
                <a:ea typeface="Calibri"/>
                <a:cs typeface="Calibri"/>
                <a:sym typeface="Calibri"/>
              </a:rPr>
              <a:t>DICOM-DEV-1 &gt; Maquina Local</a:t>
            </a:r>
            <a:endParaRPr sz="2400">
              <a:solidFill>
                <a:srgbClr val="9E9E9E"/>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g2494c21acf0_0_52"/>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lang="en-US" sz="1800">
                <a:solidFill>
                  <a:srgbClr val="990000"/>
                </a:solidFill>
              </a:rPr>
              <a:t>Otimização dos scripts para execução da solução com o Dcm4chee e Orthanc </a:t>
            </a:r>
            <a:r>
              <a:rPr lang="en-US" sz="1800">
                <a:solidFill>
                  <a:srgbClr val="990000"/>
                </a:solidFill>
              </a:rPr>
              <a:t> </a:t>
            </a:r>
            <a:endParaRPr sz="1800">
              <a:solidFill>
                <a:srgbClr val="990000"/>
              </a:solidFill>
            </a:endParaRPr>
          </a:p>
        </p:txBody>
      </p:sp>
      <p:sp>
        <p:nvSpPr>
          <p:cNvPr id="1590" name="Google Shape;1590;g2494c21acf0_0_52"/>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591" name="Google Shape;1591;g2494c21acf0_0_52"/>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92" name="Google Shape;1592;g2494c21acf0_0_52"/>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93" name="Google Shape;1593;g2494c21acf0_0_52"/>
          <p:cNvSpPr txBox="1"/>
          <p:nvPr/>
        </p:nvSpPr>
        <p:spPr>
          <a:xfrm>
            <a:off x="906300" y="1625750"/>
            <a:ext cx="10137600" cy="2339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Criação de um ambiente de configuração mínima para validação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Um único script para execução </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Realiza as configurações necessárias</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Sobe o docker</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Configura o ambiente</a:t>
            </a:r>
            <a:endParaRPr sz="2800">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g2494c21acf0_0_6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lang="en-US" sz="1800">
                <a:solidFill>
                  <a:srgbClr val="990000"/>
                </a:solidFill>
              </a:rPr>
              <a:t>Artigo: Journal of Biomedical Informatics</a:t>
            </a:r>
            <a:r>
              <a:rPr lang="en-US" sz="1800">
                <a:solidFill>
                  <a:srgbClr val="990000"/>
                </a:solidFill>
              </a:rPr>
              <a:t>  </a:t>
            </a:r>
            <a:endParaRPr sz="1800">
              <a:solidFill>
                <a:srgbClr val="990000"/>
              </a:solidFill>
            </a:endParaRPr>
          </a:p>
        </p:txBody>
      </p:sp>
      <p:sp>
        <p:nvSpPr>
          <p:cNvPr id="1599" name="Google Shape;1599;g2494c21acf0_0_6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600" name="Google Shape;1600;g2494c21acf0_0_6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01" name="Google Shape;1601;g2494c21acf0_0_6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02" name="Google Shape;1602;g2494c21acf0_0_63"/>
          <p:cNvSpPr txBox="1"/>
          <p:nvPr/>
        </p:nvSpPr>
        <p:spPr>
          <a:xfrm>
            <a:off x="906300" y="1625750"/>
            <a:ext cx="10137600" cy="1046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Performance: Dcm4chee e Orthanc</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Analise comparativa</a:t>
            </a:r>
            <a:endParaRPr sz="2800">
              <a:latin typeface="Calibri"/>
              <a:ea typeface="Calibri"/>
              <a:cs typeface="Calibri"/>
              <a:sym typeface="Calibri"/>
            </a:endParaRPr>
          </a:p>
        </p:txBody>
      </p:sp>
      <p:pic>
        <p:nvPicPr>
          <p:cNvPr id="1603" name="Google Shape;1603;g2494c21acf0_0_63"/>
          <p:cNvPicPr preferRelativeResize="0"/>
          <p:nvPr/>
        </p:nvPicPr>
        <p:blipFill>
          <a:blip r:embed="rId3">
            <a:alphaModFix/>
          </a:blip>
          <a:stretch>
            <a:fillRect/>
          </a:stretch>
        </p:blipFill>
        <p:spPr>
          <a:xfrm>
            <a:off x="258825" y="2868000"/>
            <a:ext cx="5495027" cy="3226401"/>
          </a:xfrm>
          <a:prstGeom prst="rect">
            <a:avLst/>
          </a:prstGeom>
          <a:noFill/>
          <a:ln cap="flat" cmpd="sng" w="9525">
            <a:solidFill>
              <a:schemeClr val="dk2"/>
            </a:solidFill>
            <a:prstDash val="solid"/>
            <a:round/>
            <a:headEnd len="sm" w="sm" type="none"/>
            <a:tailEnd len="sm" w="sm" type="none"/>
          </a:ln>
        </p:spPr>
      </p:pic>
      <p:pic>
        <p:nvPicPr>
          <p:cNvPr id="1604" name="Google Shape;1604;g2494c21acf0_0_63"/>
          <p:cNvPicPr preferRelativeResize="0"/>
          <p:nvPr/>
        </p:nvPicPr>
        <p:blipFill>
          <a:blip r:embed="rId4">
            <a:alphaModFix/>
          </a:blip>
          <a:stretch>
            <a:fillRect/>
          </a:stretch>
        </p:blipFill>
        <p:spPr>
          <a:xfrm>
            <a:off x="6211025" y="2868000"/>
            <a:ext cx="5495027" cy="32264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08" name="Shape 1608"/>
        <p:cNvGrpSpPr/>
        <p:nvPr/>
      </p:nvGrpSpPr>
      <p:grpSpPr>
        <a:xfrm>
          <a:off x="0" y="0"/>
          <a:ext cx="0" cy="0"/>
          <a:chOff x="0" y="0"/>
          <a:chExt cx="0" cy="0"/>
        </a:xfrm>
      </p:grpSpPr>
      <p:sp>
        <p:nvSpPr>
          <p:cNvPr id="1609" name="Google Shape;1609;g1e32f8bc9f1_3_1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a:t>
            </a:r>
            <a:endParaRPr b="1" sz="2200">
              <a:solidFill>
                <a:srgbClr val="990000"/>
              </a:solidFill>
            </a:endParaRPr>
          </a:p>
        </p:txBody>
      </p:sp>
      <p:sp>
        <p:nvSpPr>
          <p:cNvPr id="1610" name="Google Shape;1610;g1e32f8bc9f1_3_1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611" name="Google Shape;1611;g1e32f8bc9f1_3_1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12" name="Google Shape;1612;g1e32f8bc9f1_3_1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13" name="Google Shape;1613;g1e32f8bc9f1_3_16"/>
          <p:cNvSpPr txBox="1"/>
          <p:nvPr/>
        </p:nvSpPr>
        <p:spPr>
          <a:xfrm>
            <a:off x="4177325" y="2443875"/>
            <a:ext cx="54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14" name="Google Shape;1614;g1e32f8bc9f1_3_16"/>
          <p:cNvSpPr txBox="1"/>
          <p:nvPr>
            <p:ph idx="1" type="body"/>
          </p:nvPr>
        </p:nvSpPr>
        <p:spPr>
          <a:xfrm>
            <a:off x="415600" y="886150"/>
            <a:ext cx="11360700" cy="53376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Clr>
                <a:schemeClr val="dk1"/>
              </a:buClr>
              <a:buSzPts val="1100"/>
              <a:buFont typeface="Arial"/>
              <a:buNone/>
            </a:pPr>
            <a:r>
              <a:rPr lang="en-US">
                <a:highlight>
                  <a:srgbClr val="FFFF00"/>
                </a:highlight>
              </a:rPr>
              <a:t>execução de testes de desempenho utilizando as estratégias de tunelamento implementadas para o iLIKA Uploader baseado em dcm4chee e Orthanc. Criação de um ambiente de configuração mínima para validação com a equipe CMB.</a:t>
            </a:r>
            <a:endParaRPr>
              <a:highlight>
                <a:srgbClr val="FFFF00"/>
              </a:highlight>
            </a:endParaRPr>
          </a:p>
          <a:p>
            <a:pPr indent="0" lvl="0" marL="0" rtl="0" algn="l">
              <a:lnSpc>
                <a:spcPct val="115000"/>
              </a:lnSpc>
              <a:spcBef>
                <a:spcPts val="1000"/>
              </a:spcBef>
              <a:spcAft>
                <a:spcPts val="0"/>
              </a:spcAft>
              <a:buClr>
                <a:schemeClr val="dk1"/>
              </a:buClr>
              <a:buSzPts val="1100"/>
              <a:buFont typeface="Arial"/>
              <a:buNone/>
            </a:pPr>
            <a:r>
              <a:t/>
            </a:r>
            <a:endParaRPr>
              <a:highlight>
                <a:srgbClr val="FFFF00"/>
              </a:highlight>
            </a:endParaRPr>
          </a:p>
          <a:p>
            <a:pPr indent="0" lvl="0" marL="0" rtl="0" algn="l">
              <a:lnSpc>
                <a:spcPct val="115000"/>
              </a:lnSpc>
              <a:spcBef>
                <a:spcPts val="1000"/>
              </a:spcBef>
              <a:spcAft>
                <a:spcPts val="0"/>
              </a:spcAft>
              <a:buNone/>
            </a:pPr>
            <a:r>
              <a:t/>
            </a:r>
            <a:endParaRPr>
              <a:highlight>
                <a:srgbClr val="FFFF00"/>
              </a:highlight>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g2494c21acf0_0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a:t>
            </a:r>
            <a:endParaRPr b="1" sz="2200">
              <a:solidFill>
                <a:srgbClr val="990000"/>
              </a:solidFill>
            </a:endParaRPr>
          </a:p>
        </p:txBody>
      </p:sp>
      <p:sp>
        <p:nvSpPr>
          <p:cNvPr id="1620" name="Google Shape;1620;g2494c21acf0_0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621" name="Google Shape;1621;g2494c21acf0_0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22" name="Google Shape;1622;g2494c21acf0_0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23" name="Google Shape;1623;g2494c21acf0_0_0"/>
          <p:cNvSpPr txBox="1"/>
          <p:nvPr/>
        </p:nvSpPr>
        <p:spPr>
          <a:xfrm>
            <a:off x="4177325" y="2443875"/>
            <a:ext cx="54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24" name="Google Shape;1624;g2494c21acf0_0_0"/>
          <p:cNvSpPr txBox="1"/>
          <p:nvPr>
            <p:ph idx="1" type="body"/>
          </p:nvPr>
        </p:nvSpPr>
        <p:spPr>
          <a:xfrm>
            <a:off x="415600" y="886150"/>
            <a:ext cx="11360700" cy="53376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Clr>
                <a:schemeClr val="dk1"/>
              </a:buClr>
              <a:buSzPts val="1100"/>
              <a:buFont typeface="Arial"/>
              <a:buNone/>
            </a:pPr>
            <a:r>
              <a:t/>
            </a:r>
            <a:endParaRPr>
              <a:highlight>
                <a:srgbClr val="FFFF00"/>
              </a:highlight>
            </a:endParaRPr>
          </a:p>
          <a:p>
            <a:pPr indent="0" lvl="0" marL="0" rtl="0" algn="l">
              <a:lnSpc>
                <a:spcPct val="115000"/>
              </a:lnSpc>
              <a:spcBef>
                <a:spcPts val="1000"/>
              </a:spcBef>
              <a:spcAft>
                <a:spcPts val="0"/>
              </a:spcAft>
              <a:buClr>
                <a:schemeClr val="dk1"/>
              </a:buClr>
              <a:buSzPts val="1100"/>
              <a:buFont typeface="Arial"/>
              <a:buNone/>
            </a:pPr>
            <a:r>
              <a:t/>
            </a:r>
            <a:endParaRPr>
              <a:highlight>
                <a:srgbClr val="FFFF00"/>
              </a:highlight>
            </a:endParaRPr>
          </a:p>
          <a:p>
            <a:pPr indent="0" lvl="0" marL="0" rtl="0" algn="l">
              <a:lnSpc>
                <a:spcPct val="115000"/>
              </a:lnSpc>
              <a:spcBef>
                <a:spcPts val="1000"/>
              </a:spcBef>
              <a:spcAft>
                <a:spcPts val="0"/>
              </a:spcAft>
              <a:buNone/>
            </a:pPr>
            <a:r>
              <a:t/>
            </a:r>
            <a:endParaRPr>
              <a:highlight>
                <a:srgbClr val="FFFF00"/>
              </a:highlight>
            </a:endParaRPr>
          </a:p>
        </p:txBody>
      </p:sp>
      <p:sp>
        <p:nvSpPr>
          <p:cNvPr id="1625" name="Google Shape;1625;g2494c21acf0_0_0"/>
          <p:cNvSpPr txBox="1"/>
          <p:nvPr/>
        </p:nvSpPr>
        <p:spPr>
          <a:xfrm>
            <a:off x="1317400" y="1401500"/>
            <a:ext cx="92499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Otimização das soluções (Dcm4chee e Orthanc) para os cenários validados</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Testes de desempenho considerando toda a estratégia estabelecida durante a implementação das soluções</a:t>
            </a:r>
            <a:endParaRPr sz="2800">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pic>
        <p:nvPicPr>
          <p:cNvPr id="1630" name="Google Shape;1630;g1e32f8bc9f1_3_1"/>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631" name="Google Shape;1631;g1e32f8bc9f1_3_1"/>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632" name="Google Shape;1632;g1e32f8bc9f1_3_1"/>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633" name="Google Shape;1633;g1e32f8bc9f1_3_1"/>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06</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09/05/2023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b24d00363e_0_1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HITECH</a:t>
            </a:r>
            <a:endParaRPr b="1" sz="2200">
              <a:solidFill>
                <a:srgbClr val="990000"/>
              </a:solidFill>
            </a:endParaRPr>
          </a:p>
        </p:txBody>
      </p:sp>
      <p:sp>
        <p:nvSpPr>
          <p:cNvPr id="229" name="Google Shape;229;g2b24d00363e_0_1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30" name="Google Shape;230;g2b24d00363e_0_1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31" name="Google Shape;231;g2b24d00363e_0_1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32" name="Google Shape;232;g2b24d00363e_0_15"/>
          <p:cNvSpPr txBox="1"/>
          <p:nvPr/>
        </p:nvSpPr>
        <p:spPr>
          <a:xfrm>
            <a:off x="347575" y="829200"/>
            <a:ext cx="11469900" cy="5513400"/>
          </a:xfrm>
          <a:prstGeom prst="rect">
            <a:avLst/>
          </a:prstGeom>
          <a:noFill/>
          <a:ln>
            <a:noFill/>
          </a:ln>
        </p:spPr>
        <p:txBody>
          <a:bodyPr anchorCtr="0" anchor="t" bIns="68575" lIns="68575" spcFirstLastPara="1" rIns="68575" wrap="square" tIns="68575">
            <a:spAutoFit/>
          </a:bodyPr>
          <a:lstStyle/>
          <a:p>
            <a:pPr indent="-342900" lvl="0" marL="457200" rtl="0" algn="just">
              <a:lnSpc>
                <a:spcPct val="115000"/>
              </a:lnSpc>
              <a:spcBef>
                <a:spcPts val="0"/>
              </a:spcBef>
              <a:spcAft>
                <a:spcPts val="0"/>
              </a:spcAft>
              <a:buSzPts val="1800"/>
              <a:buFont typeface="Calibri"/>
              <a:buChar char="●"/>
            </a:pPr>
            <a:r>
              <a:rPr b="1" lang="en-US" sz="1800"/>
              <a:t>Subtítulo A</a:t>
            </a:r>
            <a:r>
              <a:rPr lang="en-US" sz="1800"/>
              <a:t>: Promoção da Tecnologia da Informação em Saúde</a:t>
            </a:r>
            <a:endParaRPr sz="1800"/>
          </a:p>
          <a:p>
            <a:pPr indent="-342900" lvl="1" marL="914400" rtl="0" algn="just">
              <a:lnSpc>
                <a:spcPct val="115000"/>
              </a:lnSpc>
              <a:spcBef>
                <a:spcPts val="0"/>
              </a:spcBef>
              <a:spcAft>
                <a:spcPts val="0"/>
              </a:spcAft>
              <a:buSzPts val="1800"/>
              <a:buChar char="○"/>
            </a:pPr>
            <a:r>
              <a:rPr lang="en-US" sz="1800"/>
              <a:t>Fornece incentivos financeiros para a adoção de EHRs e outras TI de saúde;</a:t>
            </a:r>
            <a:endParaRPr sz="1800"/>
          </a:p>
          <a:p>
            <a:pPr indent="-342900" lvl="1" marL="914400" rtl="0" algn="just">
              <a:lnSpc>
                <a:spcPct val="115000"/>
              </a:lnSpc>
              <a:spcBef>
                <a:spcPts val="0"/>
              </a:spcBef>
              <a:spcAft>
                <a:spcPts val="0"/>
              </a:spcAft>
              <a:buSzPts val="1800"/>
              <a:buChar char="○"/>
            </a:pPr>
            <a:r>
              <a:rPr lang="en-US" sz="1800"/>
              <a:t>Estabelece padrões para a segurança e a interoperabilidade de TI de saúde;</a:t>
            </a:r>
            <a:endParaRPr sz="1800"/>
          </a:p>
          <a:p>
            <a:pPr indent="-342900" lvl="1" marL="914400" rtl="0" algn="just">
              <a:lnSpc>
                <a:spcPct val="115000"/>
              </a:lnSpc>
              <a:spcBef>
                <a:spcPts val="0"/>
              </a:spcBef>
              <a:spcAft>
                <a:spcPts val="0"/>
              </a:spcAft>
              <a:buSzPts val="1800"/>
              <a:buChar char="○"/>
            </a:pPr>
            <a:r>
              <a:rPr lang="en-US" sz="1800"/>
              <a:t>Fornece educação e treinamento para profissionais de saúde sobre TI de saúde.</a:t>
            </a:r>
            <a:endParaRPr sz="1800"/>
          </a:p>
          <a:p>
            <a:pPr indent="-342900" lvl="0" marL="457200" rtl="0" algn="just">
              <a:lnSpc>
                <a:spcPct val="115000"/>
              </a:lnSpc>
              <a:spcBef>
                <a:spcPts val="0"/>
              </a:spcBef>
              <a:spcAft>
                <a:spcPts val="0"/>
              </a:spcAft>
              <a:buSzPts val="1800"/>
              <a:buFont typeface="Calibri"/>
              <a:buChar char="●"/>
            </a:pPr>
            <a:r>
              <a:rPr b="1" lang="en-US" sz="1800"/>
              <a:t>Subtítulo B</a:t>
            </a:r>
            <a:r>
              <a:rPr lang="en-US" sz="1800"/>
              <a:t>: Melhoria da Qualidade e da Segurança dos Cuidados de Saúde</a:t>
            </a:r>
            <a:endParaRPr sz="1800"/>
          </a:p>
          <a:p>
            <a:pPr indent="-342900" lvl="1" marL="914400" rtl="0" algn="just">
              <a:lnSpc>
                <a:spcPct val="115000"/>
              </a:lnSpc>
              <a:spcBef>
                <a:spcPts val="0"/>
              </a:spcBef>
              <a:spcAft>
                <a:spcPts val="0"/>
              </a:spcAft>
              <a:buSzPts val="1800"/>
              <a:buChar char="○"/>
            </a:pPr>
            <a:r>
              <a:rPr lang="en-US" sz="1800"/>
              <a:t>Apoia a pesquisa e o desenvolvimento de novas tecnologias de TI de saúde;</a:t>
            </a:r>
            <a:endParaRPr sz="1800"/>
          </a:p>
          <a:p>
            <a:pPr indent="-342900" lvl="1" marL="914400" rtl="0" algn="just">
              <a:lnSpc>
                <a:spcPct val="115000"/>
              </a:lnSpc>
              <a:spcBef>
                <a:spcPts val="0"/>
              </a:spcBef>
              <a:spcAft>
                <a:spcPts val="0"/>
              </a:spcAft>
              <a:buSzPts val="1800"/>
              <a:buChar char="○"/>
            </a:pPr>
            <a:r>
              <a:rPr lang="en-US" sz="1800"/>
              <a:t>Fornece financiamento para a implementação de programas de melhoria da qualidade e da segurança dos cuidados de saúde;</a:t>
            </a:r>
            <a:endParaRPr sz="1800"/>
          </a:p>
          <a:p>
            <a:pPr indent="-342900" lvl="0" marL="457200" rtl="0" algn="just">
              <a:lnSpc>
                <a:spcPct val="115000"/>
              </a:lnSpc>
              <a:spcBef>
                <a:spcPts val="0"/>
              </a:spcBef>
              <a:spcAft>
                <a:spcPts val="0"/>
              </a:spcAft>
              <a:buSzPts val="1800"/>
              <a:buFont typeface="Calibri"/>
              <a:buChar char="●"/>
            </a:pPr>
            <a:r>
              <a:rPr b="1" lang="en-US" sz="1800"/>
              <a:t>Subtítulo C</a:t>
            </a:r>
            <a:r>
              <a:rPr lang="en-US" sz="1800"/>
              <a:t>: Proteções de Privacidade e Segurança dos Dados</a:t>
            </a:r>
            <a:endParaRPr sz="1800"/>
          </a:p>
          <a:p>
            <a:pPr indent="-342900" lvl="1" marL="914400" rtl="0" algn="just">
              <a:lnSpc>
                <a:spcPct val="115000"/>
              </a:lnSpc>
              <a:spcBef>
                <a:spcPts val="0"/>
              </a:spcBef>
              <a:spcAft>
                <a:spcPts val="0"/>
              </a:spcAft>
              <a:buSzPts val="1800"/>
              <a:buChar char="○"/>
            </a:pPr>
            <a:r>
              <a:rPr lang="en-US" sz="1800"/>
              <a:t>Amplia os requisitos de segurança e privacidade estabelecidos pela Lei de Portabilidade e Responsabilidade do Seguro de Saúde (HIPAA);</a:t>
            </a:r>
            <a:endParaRPr sz="1800"/>
          </a:p>
          <a:p>
            <a:pPr indent="-342900" lvl="1" marL="914400" rtl="0" algn="just">
              <a:lnSpc>
                <a:spcPct val="115000"/>
              </a:lnSpc>
              <a:spcBef>
                <a:spcPts val="0"/>
              </a:spcBef>
              <a:spcAft>
                <a:spcPts val="0"/>
              </a:spcAft>
              <a:buSzPts val="1800"/>
              <a:buChar char="○"/>
            </a:pPr>
            <a:r>
              <a:rPr lang="en-US" sz="1800"/>
              <a:t>Fornece recursos para ajudar as entidades a cumprir os requisitos de segurança e privacidade.</a:t>
            </a:r>
            <a:endParaRPr sz="1800"/>
          </a:p>
          <a:p>
            <a:pPr indent="-342900" lvl="0" marL="457200" rtl="0" algn="just">
              <a:lnSpc>
                <a:spcPct val="115000"/>
              </a:lnSpc>
              <a:spcBef>
                <a:spcPts val="0"/>
              </a:spcBef>
              <a:spcAft>
                <a:spcPts val="0"/>
              </a:spcAft>
              <a:buSzPts val="1800"/>
              <a:buFont typeface="Calibri"/>
              <a:buChar char="●"/>
            </a:pPr>
            <a:r>
              <a:rPr b="1" lang="en-US" sz="1800"/>
              <a:t>Subtítulo D</a:t>
            </a:r>
            <a:r>
              <a:rPr lang="en-US" sz="1800"/>
              <a:t>: Melhoria da Eficiência dos Cuidados de Saúde</a:t>
            </a:r>
            <a:endParaRPr sz="1800"/>
          </a:p>
          <a:p>
            <a:pPr indent="-342900" lvl="1" marL="914400" rtl="0" algn="just">
              <a:lnSpc>
                <a:spcPct val="115000"/>
              </a:lnSpc>
              <a:spcBef>
                <a:spcPts val="0"/>
              </a:spcBef>
              <a:spcAft>
                <a:spcPts val="0"/>
              </a:spcAft>
              <a:buSzPts val="1800"/>
              <a:buChar char="○"/>
            </a:pPr>
            <a:r>
              <a:rPr lang="en-US" sz="1800"/>
              <a:t>Apoia a pesquisa e o desenvolvimento de novas tecnologias de TI de saúde que possam melhorar a eficiência dos cuidados de saúde;</a:t>
            </a:r>
            <a:endParaRPr sz="1800"/>
          </a:p>
          <a:p>
            <a:pPr indent="-342900" lvl="1" marL="914400" rtl="0" algn="just">
              <a:lnSpc>
                <a:spcPct val="115000"/>
              </a:lnSpc>
              <a:spcBef>
                <a:spcPts val="0"/>
              </a:spcBef>
              <a:spcAft>
                <a:spcPts val="0"/>
              </a:spcAft>
              <a:buSzPts val="1800"/>
              <a:buChar char="○"/>
            </a:pPr>
            <a:r>
              <a:rPr lang="en-US" sz="1800"/>
              <a:t>Fornece financiamento para a implementação de programas de melhoria da eficiência dos cuidados de saúde.</a:t>
            </a:r>
            <a:endParaRPr sz="18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g23f8e34888f_0_6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a:t>
            </a:r>
            <a:r>
              <a:rPr b="1" lang="en-US" sz="2200">
                <a:solidFill>
                  <a:srgbClr val="990000"/>
                </a:solidFill>
              </a:rPr>
              <a:t>Sprint </a:t>
            </a:r>
            <a:r>
              <a:rPr b="1" lang="en-US" sz="2200">
                <a:solidFill>
                  <a:srgbClr val="990000"/>
                </a:solidFill>
              </a:rPr>
              <a:t>6</a:t>
            </a:r>
            <a:endParaRPr b="1" sz="2200">
              <a:solidFill>
                <a:srgbClr val="990000"/>
              </a:solidFill>
            </a:endParaRPr>
          </a:p>
        </p:txBody>
      </p:sp>
      <p:sp>
        <p:nvSpPr>
          <p:cNvPr id="1639" name="Google Shape;1639;g23f8e34888f_0_6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640" name="Google Shape;1640;g23f8e34888f_0_6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41" name="Google Shape;1641;g23f8e34888f_0_6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42" name="Google Shape;1642;g23f8e34888f_0_66"/>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1000"/>
              </a:spcBef>
              <a:spcAft>
                <a:spcPts val="0"/>
              </a:spcAft>
              <a:buSzPts val="2800"/>
              <a:buChar char="•"/>
            </a:pPr>
            <a:r>
              <a:rPr lang="en-US"/>
              <a:t>Focar nos diferentes tipos de testes em ambas as soluções</a:t>
            </a:r>
            <a:endParaRPr/>
          </a:p>
          <a:p>
            <a:pPr indent="-406400" lvl="0" marL="457200" rtl="0" algn="l">
              <a:lnSpc>
                <a:spcPct val="115000"/>
              </a:lnSpc>
              <a:spcBef>
                <a:spcPts val="0"/>
              </a:spcBef>
              <a:spcAft>
                <a:spcPts val="0"/>
              </a:spcAft>
              <a:buSzPts val="2800"/>
              <a:buChar char="•"/>
            </a:pPr>
            <a:r>
              <a:rPr lang="en-US"/>
              <a:t>Comparar os resultados de ambas as soluções</a:t>
            </a:r>
            <a:endParaRPr/>
          </a:p>
          <a:p>
            <a:pPr indent="-406400" lvl="0" marL="457200" rtl="0" algn="l">
              <a:lnSpc>
                <a:spcPct val="115000"/>
              </a:lnSpc>
              <a:spcBef>
                <a:spcPts val="0"/>
              </a:spcBef>
              <a:spcAft>
                <a:spcPts val="0"/>
              </a:spcAft>
              <a:buSzPts val="2800"/>
              <a:buChar char="•"/>
            </a:pPr>
            <a:r>
              <a:rPr lang="en-US"/>
              <a:t>Melhorar robustez da comunicação em situações adversas</a:t>
            </a:r>
            <a:endParaRPr/>
          </a:p>
          <a:p>
            <a:pPr indent="-406400" lvl="0" marL="457200" rtl="0" algn="l">
              <a:lnSpc>
                <a:spcPct val="115000"/>
              </a:lnSpc>
              <a:spcBef>
                <a:spcPts val="0"/>
              </a:spcBef>
              <a:spcAft>
                <a:spcPts val="0"/>
              </a:spcAft>
              <a:buSzPts val="2800"/>
              <a:buChar char="•"/>
            </a:pPr>
            <a:r>
              <a:rPr lang="en-US"/>
              <a:t>Simplificar configuração da solução</a:t>
            </a:r>
            <a:endParaRPr/>
          </a:p>
          <a:p>
            <a:pPr indent="-406400" lvl="0" marL="457200" rtl="0" algn="l">
              <a:lnSpc>
                <a:spcPct val="115000"/>
              </a:lnSpc>
              <a:spcBef>
                <a:spcPts val="0"/>
              </a:spcBef>
              <a:spcAft>
                <a:spcPts val="0"/>
              </a:spcAft>
              <a:buSzPts val="2800"/>
              <a:buChar char="•"/>
            </a:pPr>
            <a:r>
              <a:rPr lang="en-US"/>
              <a:t>Documentação</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g1e26e0a4a55_0_4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b="1" lang="en-US" sz="2200">
                <a:solidFill>
                  <a:srgbClr val="990000"/>
                </a:solidFill>
              </a:rPr>
              <a:t>Documentação</a:t>
            </a:r>
            <a:endParaRPr b="1" sz="2200">
              <a:solidFill>
                <a:srgbClr val="990000"/>
              </a:solidFill>
            </a:endParaRPr>
          </a:p>
        </p:txBody>
      </p:sp>
      <p:sp>
        <p:nvSpPr>
          <p:cNvPr id="1648" name="Google Shape;1648;g1e26e0a4a55_0_4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649" name="Google Shape;1649;g1e26e0a4a55_0_4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50" name="Google Shape;1650;g1e26e0a4a55_0_4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51" name="Google Shape;1651;g1e26e0a4a55_0_45"/>
          <p:cNvSpPr txBox="1"/>
          <p:nvPr/>
        </p:nvSpPr>
        <p:spPr>
          <a:xfrm>
            <a:off x="1009300" y="1231225"/>
            <a:ext cx="10101600" cy="44070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US" sz="2400"/>
              <a:t>Documentos dos testes</a:t>
            </a:r>
            <a:endParaRPr sz="2400"/>
          </a:p>
          <a:p>
            <a:pPr indent="-381000" lvl="1" marL="914400" rtl="0" algn="l">
              <a:lnSpc>
                <a:spcPct val="115000"/>
              </a:lnSpc>
              <a:spcBef>
                <a:spcPts val="0"/>
              </a:spcBef>
              <a:spcAft>
                <a:spcPts val="0"/>
              </a:spcAft>
              <a:buSzPts val="2400"/>
              <a:buChar char="○"/>
            </a:pPr>
            <a:r>
              <a:rPr lang="en-US" sz="2400" u="sng">
                <a:solidFill>
                  <a:schemeClr val="hlink"/>
                </a:solidFill>
                <a:latin typeface="Calibri"/>
                <a:ea typeface="Calibri"/>
                <a:cs typeface="Calibri"/>
                <a:sym typeface="Calibri"/>
                <a:hlinkClick r:id="rId3"/>
              </a:rPr>
              <a:t>Resultados (dcm4chee e Orthanc)</a:t>
            </a:r>
            <a:r>
              <a:rPr lang="en-US"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a:p>
            <a:pPr indent="-381000" lvl="1" marL="914400" rtl="0" algn="l">
              <a:lnSpc>
                <a:spcPct val="115000"/>
              </a:lnSpc>
              <a:spcBef>
                <a:spcPts val="0"/>
              </a:spcBef>
              <a:spcAft>
                <a:spcPts val="0"/>
              </a:spcAft>
              <a:buClr>
                <a:schemeClr val="dk1"/>
              </a:buClr>
              <a:buSzPts val="2400"/>
              <a:buFont typeface="Calibri"/>
              <a:buChar char="○"/>
            </a:pPr>
            <a:r>
              <a:rPr lang="en-US" sz="2400" u="sng">
                <a:solidFill>
                  <a:schemeClr val="hlink"/>
                </a:solidFill>
                <a:latin typeface="Calibri"/>
                <a:ea typeface="Calibri"/>
                <a:cs typeface="Calibri"/>
                <a:sym typeface="Calibri"/>
                <a:hlinkClick r:id="rId4"/>
              </a:rPr>
              <a:t>Documento de teste - iLIKA Uploader </a:t>
            </a:r>
            <a:endParaRPr sz="2400">
              <a:solidFill>
                <a:schemeClr val="dk1"/>
              </a:solidFill>
              <a:latin typeface="Calibri"/>
              <a:ea typeface="Calibri"/>
              <a:cs typeface="Calibri"/>
              <a:sym typeface="Calibri"/>
            </a:endParaRPr>
          </a:p>
          <a:p>
            <a:pPr indent="-381000" lvl="1" marL="914400" rtl="0" algn="l">
              <a:lnSpc>
                <a:spcPct val="115000"/>
              </a:lnSpc>
              <a:spcBef>
                <a:spcPts val="0"/>
              </a:spcBef>
              <a:spcAft>
                <a:spcPts val="0"/>
              </a:spcAft>
              <a:buClr>
                <a:schemeClr val="dk1"/>
              </a:buClr>
              <a:buSzPts val="2400"/>
              <a:buFont typeface="Calibri"/>
              <a:buChar char="○"/>
            </a:pPr>
            <a:r>
              <a:rPr lang="en-US" sz="2400" u="sng">
                <a:solidFill>
                  <a:schemeClr val="hlink"/>
                </a:solidFill>
                <a:latin typeface="Calibri"/>
                <a:ea typeface="Calibri"/>
                <a:cs typeface="Calibri"/>
                <a:sym typeface="Calibri"/>
                <a:hlinkClick r:id="rId5"/>
              </a:rPr>
              <a:t>Documento de Visão do Produto - iLIKA Uploader</a:t>
            </a:r>
            <a:endParaRPr sz="2400">
              <a:solidFill>
                <a:schemeClr val="dk1"/>
              </a:solidFill>
              <a:latin typeface="Calibri"/>
              <a:ea typeface="Calibri"/>
              <a:cs typeface="Calibri"/>
              <a:sym typeface="Calibri"/>
            </a:endParaRPr>
          </a:p>
          <a:p>
            <a:pPr indent="-381000" lvl="1" marL="914400" rtl="0" algn="l">
              <a:lnSpc>
                <a:spcPct val="115000"/>
              </a:lnSpc>
              <a:spcBef>
                <a:spcPts val="0"/>
              </a:spcBef>
              <a:spcAft>
                <a:spcPts val="0"/>
              </a:spcAft>
              <a:buClr>
                <a:schemeClr val="dk1"/>
              </a:buClr>
              <a:buSzPts val="2400"/>
              <a:buFont typeface="Calibri"/>
              <a:buChar char="○"/>
            </a:pPr>
            <a:r>
              <a:rPr lang="en-US" sz="2400" u="sng">
                <a:solidFill>
                  <a:schemeClr val="hlink"/>
                </a:solidFill>
                <a:latin typeface="Calibri"/>
                <a:ea typeface="Calibri"/>
                <a:cs typeface="Calibri"/>
                <a:sym typeface="Calibri"/>
                <a:hlinkClick r:id="rId6"/>
              </a:rPr>
              <a:t>Demo</a:t>
            </a:r>
            <a:r>
              <a:rPr lang="en-US" sz="2400">
                <a:solidFill>
                  <a:schemeClr val="dk1"/>
                </a:solidFill>
                <a:latin typeface="Calibri"/>
                <a:ea typeface="Calibri"/>
                <a:cs typeface="Calibri"/>
                <a:sym typeface="Calibri"/>
              </a:rPr>
              <a:t> </a:t>
            </a:r>
            <a:endParaRPr sz="2400">
              <a:latin typeface="Calibri"/>
              <a:ea typeface="Calibri"/>
              <a:cs typeface="Calibri"/>
              <a:sym typeface="Calibri"/>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g1e32f8bc9f1_0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6 - dcm4chee</a:t>
            </a:r>
            <a:endParaRPr b="1" sz="2200">
              <a:solidFill>
                <a:srgbClr val="990000"/>
              </a:solidFill>
            </a:endParaRPr>
          </a:p>
        </p:txBody>
      </p:sp>
      <p:sp>
        <p:nvSpPr>
          <p:cNvPr id="1657" name="Google Shape;1657;g1e32f8bc9f1_0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658" name="Google Shape;1658;g1e32f8bc9f1_0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59" name="Google Shape;1659;g1e32f8bc9f1_0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660" name="Google Shape;1660;g1e32f8bc9f1_0_0"/>
          <p:cNvPicPr preferRelativeResize="0"/>
          <p:nvPr/>
        </p:nvPicPr>
        <p:blipFill>
          <a:blip r:embed="rId3">
            <a:alphaModFix/>
          </a:blip>
          <a:stretch>
            <a:fillRect/>
          </a:stretch>
        </p:blipFill>
        <p:spPr>
          <a:xfrm>
            <a:off x="293250" y="1369225"/>
            <a:ext cx="2381250" cy="3914775"/>
          </a:xfrm>
          <a:prstGeom prst="rect">
            <a:avLst/>
          </a:prstGeom>
          <a:noFill/>
          <a:ln>
            <a:noFill/>
          </a:ln>
        </p:spPr>
      </p:pic>
      <p:grpSp>
        <p:nvGrpSpPr>
          <p:cNvPr id="1661" name="Google Shape;1661;g1e32f8bc9f1_0_0"/>
          <p:cNvGrpSpPr/>
          <p:nvPr/>
        </p:nvGrpSpPr>
        <p:grpSpPr>
          <a:xfrm>
            <a:off x="3019663" y="1590975"/>
            <a:ext cx="8944788" cy="3471300"/>
            <a:chOff x="4780813" y="9409775"/>
            <a:chExt cx="8944788" cy="3471300"/>
          </a:xfrm>
        </p:grpSpPr>
        <p:sp>
          <p:nvSpPr>
            <p:cNvPr id="1662" name="Google Shape;1662;g1e32f8bc9f1_0_0"/>
            <p:cNvSpPr/>
            <p:nvPr/>
          </p:nvSpPr>
          <p:spPr>
            <a:xfrm>
              <a:off x="4780813" y="9409775"/>
              <a:ext cx="4210500" cy="3459900"/>
            </a:xfrm>
            <a:prstGeom prst="roundRect">
              <a:avLst>
                <a:gd fmla="val 5092" name="adj"/>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Lexend"/>
                  <a:ea typeface="Lexend"/>
                  <a:cs typeface="Lexend"/>
                  <a:sym typeface="Lexend"/>
                </a:rPr>
                <a:t>Hospital</a:t>
              </a:r>
              <a:endParaRPr>
                <a:latin typeface="Lexend"/>
                <a:ea typeface="Lexend"/>
                <a:cs typeface="Lexend"/>
                <a:sym typeface="Lexend"/>
              </a:endParaRPr>
            </a:p>
          </p:txBody>
        </p:sp>
        <p:sp>
          <p:nvSpPr>
            <p:cNvPr id="1663" name="Google Shape;1663;g1e32f8bc9f1_0_0"/>
            <p:cNvSpPr/>
            <p:nvPr/>
          </p:nvSpPr>
          <p:spPr>
            <a:xfrm>
              <a:off x="9659613" y="9417700"/>
              <a:ext cx="1999080" cy="1537704"/>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iLIKA Uploader Manager</a:t>
              </a:r>
              <a:endParaRPr sz="1100">
                <a:latin typeface="Lexend"/>
                <a:ea typeface="Lexend"/>
                <a:cs typeface="Lexend"/>
                <a:sym typeface="Lexend"/>
              </a:endParaRPr>
            </a:p>
            <a:p>
              <a:pPr indent="0" lvl="0" marL="0" rtl="0" algn="ctr">
                <a:spcBef>
                  <a:spcPts val="0"/>
                </a:spcBef>
                <a:spcAft>
                  <a:spcPts val="0"/>
                </a:spcAft>
                <a:buNone/>
              </a:pPr>
              <a:r>
                <a:rPr lang="en-US" sz="1100">
                  <a:latin typeface="Lexend"/>
                  <a:ea typeface="Lexend"/>
                  <a:cs typeface="Lexend"/>
                  <a:sym typeface="Lexend"/>
                </a:rPr>
                <a:t>(Opcional)</a:t>
              </a:r>
              <a:endParaRPr sz="1100">
                <a:latin typeface="Lexend"/>
                <a:ea typeface="Lexend"/>
                <a:cs typeface="Lexend"/>
                <a:sym typeface="Lexend"/>
              </a:endParaRPr>
            </a:p>
          </p:txBody>
        </p:sp>
        <p:sp>
          <p:nvSpPr>
            <p:cNvPr id="1664" name="Google Shape;1664;g1e32f8bc9f1_0_0"/>
            <p:cNvSpPr/>
            <p:nvPr/>
          </p:nvSpPr>
          <p:spPr>
            <a:xfrm>
              <a:off x="7088088" y="9766925"/>
              <a:ext cx="1654800" cy="2937000"/>
            </a:xfrm>
            <a:prstGeom prst="roundRect">
              <a:avLst>
                <a:gd fmla="val 10751" name="adj"/>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iLIKA Uploader (dcm4chee)</a:t>
              </a:r>
              <a:endParaRPr sz="1000">
                <a:latin typeface="Lexend"/>
                <a:ea typeface="Lexend"/>
                <a:cs typeface="Lexend"/>
                <a:sym typeface="Lexend"/>
              </a:endParaRPr>
            </a:p>
          </p:txBody>
        </p:sp>
        <p:sp>
          <p:nvSpPr>
            <p:cNvPr id="1665" name="Google Shape;1665;g1e32f8bc9f1_0_0"/>
            <p:cNvSpPr/>
            <p:nvPr/>
          </p:nvSpPr>
          <p:spPr>
            <a:xfrm>
              <a:off x="7557327" y="11473325"/>
              <a:ext cx="946425" cy="956500"/>
            </a:xfrm>
            <a:prstGeom prst="flowChartMagneticDisk">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Lexend"/>
                <a:ea typeface="Lexend"/>
                <a:cs typeface="Lexend"/>
                <a:sym typeface="Lexend"/>
              </a:endParaRPr>
            </a:p>
            <a:p>
              <a:pPr indent="0" lvl="0" marL="0" rtl="0" algn="ctr">
                <a:spcBef>
                  <a:spcPts val="0"/>
                </a:spcBef>
                <a:spcAft>
                  <a:spcPts val="0"/>
                </a:spcAft>
                <a:buNone/>
              </a:pPr>
              <a:r>
                <a:rPr lang="en-US" sz="1100">
                  <a:latin typeface="Lexend"/>
                  <a:ea typeface="Lexend"/>
                  <a:cs typeface="Lexend"/>
                  <a:sym typeface="Lexend"/>
                </a:rPr>
                <a:t>SCP</a:t>
              </a:r>
              <a:endParaRPr sz="1100">
                <a:latin typeface="Lexend"/>
                <a:ea typeface="Lexend"/>
                <a:cs typeface="Lexend"/>
                <a:sym typeface="Lexend"/>
              </a:endParaRPr>
            </a:p>
            <a:p>
              <a:pPr indent="0" lvl="0" marL="0" rtl="0" algn="ctr">
                <a:spcBef>
                  <a:spcPts val="0"/>
                </a:spcBef>
                <a:spcAft>
                  <a:spcPts val="0"/>
                </a:spcAft>
                <a:buNone/>
              </a:pPr>
              <a:r>
                <a:rPr lang="en-US" sz="1100">
                  <a:latin typeface="Lexend"/>
                  <a:ea typeface="Lexend"/>
                  <a:cs typeface="Lexend"/>
                  <a:sym typeface="Lexend"/>
                </a:rPr>
                <a:t>dcm4chee</a:t>
              </a:r>
              <a:br>
                <a:rPr lang="en-US" sz="1100">
                  <a:latin typeface="Lexend"/>
                  <a:ea typeface="Lexend"/>
                  <a:cs typeface="Lexend"/>
                  <a:sym typeface="Lexend"/>
                </a:rPr>
              </a:br>
              <a:endParaRPr sz="1100">
                <a:latin typeface="Lexend"/>
                <a:ea typeface="Lexend"/>
                <a:cs typeface="Lexend"/>
                <a:sym typeface="Lexend"/>
              </a:endParaRPr>
            </a:p>
          </p:txBody>
        </p:sp>
        <p:cxnSp>
          <p:nvCxnSpPr>
            <p:cNvPr id="1666" name="Google Shape;1666;g1e32f8bc9f1_0_0"/>
            <p:cNvCxnSpPr>
              <a:stCxn id="1667" idx="0"/>
              <a:endCxn id="1663" idx="1"/>
            </p:cNvCxnSpPr>
            <p:nvPr/>
          </p:nvCxnSpPr>
          <p:spPr>
            <a:xfrm rot="10800000">
              <a:off x="10659150" y="10953625"/>
              <a:ext cx="0" cy="606600"/>
            </a:xfrm>
            <a:prstGeom prst="straightConnector1">
              <a:avLst/>
            </a:prstGeom>
            <a:noFill/>
            <a:ln cap="flat" cmpd="sng" w="28575">
              <a:solidFill>
                <a:srgbClr val="000000"/>
              </a:solidFill>
              <a:prstDash val="dash"/>
              <a:round/>
              <a:headEnd len="med" w="med" type="triangle"/>
              <a:tailEnd len="med" w="med" type="triangle"/>
            </a:ln>
          </p:spPr>
        </p:cxnSp>
        <p:sp>
          <p:nvSpPr>
            <p:cNvPr id="1668" name="Google Shape;1668;g1e32f8bc9f1_0_0"/>
            <p:cNvSpPr/>
            <p:nvPr/>
          </p:nvSpPr>
          <p:spPr>
            <a:xfrm>
              <a:off x="5326600" y="11687100"/>
              <a:ext cx="985175" cy="10169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PACS</a:t>
              </a:r>
              <a:br>
                <a:rPr lang="en-US" sz="1100">
                  <a:latin typeface="Lexend"/>
                  <a:ea typeface="Lexend"/>
                  <a:cs typeface="Lexend"/>
                  <a:sym typeface="Lexend"/>
                </a:rPr>
              </a:br>
              <a:r>
                <a:rPr lang="en-US" sz="1100">
                  <a:latin typeface="Lexend"/>
                  <a:ea typeface="Lexend"/>
                  <a:cs typeface="Lexend"/>
                  <a:sym typeface="Lexend"/>
                </a:rPr>
                <a:t>local</a:t>
              </a:r>
              <a:endParaRPr sz="1100">
                <a:latin typeface="Lexend"/>
                <a:ea typeface="Lexend"/>
                <a:cs typeface="Lexend"/>
                <a:sym typeface="Lexend"/>
              </a:endParaRPr>
            </a:p>
          </p:txBody>
        </p:sp>
        <p:cxnSp>
          <p:nvCxnSpPr>
            <p:cNvPr id="1669" name="Google Shape;1669;g1e32f8bc9f1_0_0"/>
            <p:cNvCxnSpPr>
              <a:stCxn id="1670" idx="3"/>
              <a:endCxn id="1664" idx="1"/>
            </p:cNvCxnSpPr>
            <p:nvPr/>
          </p:nvCxnSpPr>
          <p:spPr>
            <a:xfrm>
              <a:off x="6458188" y="10519750"/>
              <a:ext cx="630000" cy="715800"/>
            </a:xfrm>
            <a:prstGeom prst="straightConnector1">
              <a:avLst/>
            </a:prstGeom>
            <a:noFill/>
            <a:ln cap="flat" cmpd="sng" w="28575">
              <a:solidFill>
                <a:srgbClr val="000000"/>
              </a:solidFill>
              <a:prstDash val="solid"/>
              <a:round/>
              <a:headEnd len="med" w="med" type="none"/>
              <a:tailEnd len="med" w="med" type="triangle"/>
            </a:ln>
          </p:spPr>
        </p:cxnSp>
        <p:cxnSp>
          <p:nvCxnSpPr>
            <p:cNvPr id="1671" name="Google Shape;1671;g1e32f8bc9f1_0_0"/>
            <p:cNvCxnSpPr>
              <a:stCxn id="1668" idx="4"/>
              <a:endCxn id="1664" idx="1"/>
            </p:cNvCxnSpPr>
            <p:nvPr/>
          </p:nvCxnSpPr>
          <p:spPr>
            <a:xfrm flipH="1" rot="10800000">
              <a:off x="6311775" y="11235550"/>
              <a:ext cx="776400" cy="960000"/>
            </a:xfrm>
            <a:prstGeom prst="straightConnector1">
              <a:avLst/>
            </a:prstGeom>
            <a:noFill/>
            <a:ln cap="flat" cmpd="sng" w="28575">
              <a:solidFill>
                <a:srgbClr val="000000"/>
              </a:solidFill>
              <a:prstDash val="solid"/>
              <a:round/>
              <a:headEnd len="med" w="med" type="none"/>
              <a:tailEnd len="med" w="med" type="triangle"/>
            </a:ln>
          </p:spPr>
        </p:cxnSp>
        <p:sp>
          <p:nvSpPr>
            <p:cNvPr id="1672" name="Google Shape;1672;g1e32f8bc9f1_0_0"/>
            <p:cNvSpPr/>
            <p:nvPr/>
          </p:nvSpPr>
          <p:spPr>
            <a:xfrm>
              <a:off x="7614425" y="10744613"/>
              <a:ext cx="832200" cy="4434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REST API</a:t>
              </a:r>
              <a:endParaRPr sz="1000">
                <a:latin typeface="Lexend"/>
                <a:ea typeface="Lexend"/>
                <a:cs typeface="Lexend"/>
                <a:sym typeface="Lexend"/>
              </a:endParaRPr>
            </a:p>
          </p:txBody>
        </p:sp>
        <p:cxnSp>
          <p:nvCxnSpPr>
            <p:cNvPr id="1673" name="Google Shape;1673;g1e32f8bc9f1_0_0"/>
            <p:cNvCxnSpPr>
              <a:stCxn id="1672" idx="2"/>
              <a:endCxn id="1665" idx="1"/>
            </p:cNvCxnSpPr>
            <p:nvPr/>
          </p:nvCxnSpPr>
          <p:spPr>
            <a:xfrm>
              <a:off x="8030525" y="11188013"/>
              <a:ext cx="0" cy="285300"/>
            </a:xfrm>
            <a:prstGeom prst="straightConnector1">
              <a:avLst/>
            </a:prstGeom>
            <a:noFill/>
            <a:ln cap="flat" cmpd="sng" w="9525">
              <a:solidFill>
                <a:srgbClr val="000000"/>
              </a:solidFill>
              <a:prstDash val="solid"/>
              <a:round/>
              <a:headEnd len="med" w="med" type="triangle"/>
              <a:tailEnd len="med" w="med" type="triangle"/>
            </a:ln>
          </p:spPr>
        </p:cxnSp>
        <p:sp>
          <p:nvSpPr>
            <p:cNvPr id="1670" name="Google Shape;1670;g1e32f8bc9f1_0_0"/>
            <p:cNvSpPr/>
            <p:nvPr/>
          </p:nvSpPr>
          <p:spPr>
            <a:xfrm>
              <a:off x="5180188" y="10255750"/>
              <a:ext cx="1278000" cy="528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Modalidade</a:t>
              </a:r>
              <a:br>
                <a:rPr lang="en-US" sz="1100">
                  <a:latin typeface="Lexend"/>
                  <a:ea typeface="Lexend"/>
                  <a:cs typeface="Lexend"/>
                  <a:sym typeface="Lexend"/>
                </a:rPr>
              </a:br>
              <a:r>
                <a:rPr lang="en-US" sz="1100">
                  <a:latin typeface="Lexend"/>
                  <a:ea typeface="Lexend"/>
                  <a:cs typeface="Lexend"/>
                  <a:sym typeface="Lexend"/>
                </a:rPr>
                <a:t>e.g. RX, TC, MR</a:t>
              </a:r>
              <a:endParaRPr sz="1100">
                <a:latin typeface="Lexend"/>
                <a:ea typeface="Lexend"/>
                <a:cs typeface="Lexend"/>
                <a:sym typeface="Lexend"/>
              </a:endParaRPr>
            </a:p>
          </p:txBody>
        </p:sp>
        <p:sp>
          <p:nvSpPr>
            <p:cNvPr id="1674" name="Google Shape;1674;g1e32f8bc9f1_0_0"/>
            <p:cNvSpPr/>
            <p:nvPr/>
          </p:nvSpPr>
          <p:spPr>
            <a:xfrm>
              <a:off x="5018788" y="10971425"/>
              <a:ext cx="1600800" cy="528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DICOM Viewer</a:t>
              </a:r>
              <a:br>
                <a:rPr lang="en-US" sz="1100">
                  <a:latin typeface="Lexend"/>
                  <a:ea typeface="Lexend"/>
                  <a:cs typeface="Lexend"/>
                  <a:sym typeface="Lexend"/>
                </a:rPr>
              </a:br>
              <a:r>
                <a:rPr lang="en-US" sz="1100">
                  <a:latin typeface="Lexend"/>
                  <a:ea typeface="Lexend"/>
                  <a:cs typeface="Lexend"/>
                  <a:sym typeface="Lexend"/>
                </a:rPr>
                <a:t>e.g. Weasis / Horos</a:t>
              </a:r>
              <a:endParaRPr sz="1100">
                <a:latin typeface="Lexend"/>
                <a:ea typeface="Lexend"/>
                <a:cs typeface="Lexend"/>
                <a:sym typeface="Lexend"/>
              </a:endParaRPr>
            </a:p>
          </p:txBody>
        </p:sp>
        <p:cxnSp>
          <p:nvCxnSpPr>
            <p:cNvPr id="1675" name="Google Shape;1675;g1e32f8bc9f1_0_0"/>
            <p:cNvCxnSpPr>
              <a:stCxn id="1674" idx="3"/>
              <a:endCxn id="1664" idx="1"/>
            </p:cNvCxnSpPr>
            <p:nvPr/>
          </p:nvCxnSpPr>
          <p:spPr>
            <a:xfrm>
              <a:off x="6619588" y="11235425"/>
              <a:ext cx="468600" cy="0"/>
            </a:xfrm>
            <a:prstGeom prst="straightConnector1">
              <a:avLst/>
            </a:prstGeom>
            <a:noFill/>
            <a:ln cap="flat" cmpd="sng" w="28575">
              <a:solidFill>
                <a:srgbClr val="000000"/>
              </a:solidFill>
              <a:prstDash val="solid"/>
              <a:round/>
              <a:headEnd len="med" w="med" type="none"/>
              <a:tailEnd len="med" w="med" type="triangle"/>
            </a:ln>
          </p:spPr>
        </p:cxnSp>
        <p:cxnSp>
          <p:nvCxnSpPr>
            <p:cNvPr id="1676" name="Google Shape;1676;g1e32f8bc9f1_0_0"/>
            <p:cNvCxnSpPr>
              <a:stCxn id="1663" idx="0"/>
              <a:endCxn id="1677" idx="0"/>
            </p:cNvCxnSpPr>
            <p:nvPr/>
          </p:nvCxnSpPr>
          <p:spPr>
            <a:xfrm>
              <a:off x="11657027" y="10186552"/>
              <a:ext cx="1241100" cy="837900"/>
            </a:xfrm>
            <a:prstGeom prst="straightConnector1">
              <a:avLst/>
            </a:prstGeom>
            <a:noFill/>
            <a:ln cap="flat" cmpd="sng" w="28575">
              <a:solidFill>
                <a:srgbClr val="000000"/>
              </a:solidFill>
              <a:prstDash val="dash"/>
              <a:round/>
              <a:headEnd len="med" w="med" type="triangle"/>
              <a:tailEnd len="med" w="med" type="triangle"/>
            </a:ln>
          </p:spPr>
        </p:cxnSp>
        <p:sp>
          <p:nvSpPr>
            <p:cNvPr id="1678" name="Google Shape;1678;g1e32f8bc9f1_0_0"/>
            <p:cNvSpPr/>
            <p:nvPr/>
          </p:nvSpPr>
          <p:spPr>
            <a:xfrm>
              <a:off x="12070800" y="12290675"/>
              <a:ext cx="1654800" cy="590400"/>
            </a:xfrm>
            <a:prstGeom prst="roundRect">
              <a:avLst>
                <a:gd fmla="val 10751"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iLIKA Uploader (dcm4chee)</a:t>
              </a:r>
              <a:endParaRPr sz="1000">
                <a:latin typeface="Lexend"/>
                <a:ea typeface="Lexend"/>
                <a:cs typeface="Lexend"/>
                <a:sym typeface="Lexend"/>
              </a:endParaRPr>
            </a:p>
          </p:txBody>
        </p:sp>
        <p:cxnSp>
          <p:nvCxnSpPr>
            <p:cNvPr id="1679" name="Google Shape;1679;g1e32f8bc9f1_0_0"/>
            <p:cNvCxnSpPr>
              <a:stCxn id="1664" idx="3"/>
              <a:endCxn id="1667" idx="1"/>
            </p:cNvCxnSpPr>
            <p:nvPr/>
          </p:nvCxnSpPr>
          <p:spPr>
            <a:xfrm>
              <a:off x="8742888" y="11235425"/>
              <a:ext cx="1089000" cy="620100"/>
            </a:xfrm>
            <a:prstGeom prst="straightConnector1">
              <a:avLst/>
            </a:prstGeom>
            <a:noFill/>
            <a:ln cap="flat" cmpd="sng" w="28575">
              <a:solidFill>
                <a:srgbClr val="000000"/>
              </a:solidFill>
              <a:prstDash val="solid"/>
              <a:round/>
              <a:headEnd len="med" w="med" type="triangle"/>
              <a:tailEnd len="med" w="med" type="triangle"/>
            </a:ln>
          </p:spPr>
        </p:cxnSp>
        <p:sp>
          <p:nvSpPr>
            <p:cNvPr id="1677" name="Google Shape;1677;g1e32f8bc9f1_0_0"/>
            <p:cNvSpPr/>
            <p:nvPr/>
          </p:nvSpPr>
          <p:spPr>
            <a:xfrm>
              <a:off x="12070800" y="11024550"/>
              <a:ext cx="1654800" cy="590400"/>
            </a:xfrm>
            <a:prstGeom prst="roundRect">
              <a:avLst>
                <a:gd fmla="val 10751"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iLIKA Uploader (dcm4chee)</a:t>
              </a:r>
              <a:endParaRPr sz="1000">
                <a:latin typeface="Lexend"/>
                <a:ea typeface="Lexend"/>
                <a:cs typeface="Lexend"/>
                <a:sym typeface="Lexend"/>
              </a:endParaRPr>
            </a:p>
          </p:txBody>
        </p:sp>
        <p:sp>
          <p:nvSpPr>
            <p:cNvPr id="1667" name="Google Shape;1667;g1e32f8bc9f1_0_0"/>
            <p:cNvSpPr/>
            <p:nvPr/>
          </p:nvSpPr>
          <p:spPr>
            <a:xfrm>
              <a:off x="9831750" y="11560225"/>
              <a:ext cx="1654800" cy="590400"/>
            </a:xfrm>
            <a:prstGeom prst="roundRect">
              <a:avLst>
                <a:gd fmla="val 10751"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iLIKA Uploader (dcm4chee)</a:t>
              </a:r>
              <a:endParaRPr sz="1000">
                <a:latin typeface="Lexend"/>
                <a:ea typeface="Lexend"/>
                <a:cs typeface="Lexend"/>
                <a:sym typeface="Lexend"/>
              </a:endParaRPr>
            </a:p>
          </p:txBody>
        </p:sp>
        <p:cxnSp>
          <p:nvCxnSpPr>
            <p:cNvPr id="1680" name="Google Shape;1680;g1e32f8bc9f1_0_0"/>
            <p:cNvCxnSpPr>
              <a:stCxn id="1667" idx="3"/>
              <a:endCxn id="1677" idx="1"/>
            </p:cNvCxnSpPr>
            <p:nvPr/>
          </p:nvCxnSpPr>
          <p:spPr>
            <a:xfrm flipH="1" rot="10800000">
              <a:off x="11486550" y="11319625"/>
              <a:ext cx="584400" cy="535800"/>
            </a:xfrm>
            <a:prstGeom prst="straightConnector1">
              <a:avLst/>
            </a:prstGeom>
            <a:noFill/>
            <a:ln cap="flat" cmpd="sng" w="28575">
              <a:solidFill>
                <a:srgbClr val="000000"/>
              </a:solidFill>
              <a:prstDash val="solid"/>
              <a:round/>
              <a:headEnd len="med" w="med" type="triangle"/>
              <a:tailEnd len="med" w="med" type="triangle"/>
            </a:ln>
          </p:spPr>
        </p:cxnSp>
        <p:cxnSp>
          <p:nvCxnSpPr>
            <p:cNvPr id="1681" name="Google Shape;1681;g1e32f8bc9f1_0_0"/>
            <p:cNvCxnSpPr>
              <a:stCxn id="1667" idx="3"/>
              <a:endCxn id="1678" idx="1"/>
            </p:cNvCxnSpPr>
            <p:nvPr/>
          </p:nvCxnSpPr>
          <p:spPr>
            <a:xfrm>
              <a:off x="11486550" y="11855425"/>
              <a:ext cx="584400" cy="730500"/>
            </a:xfrm>
            <a:prstGeom prst="straightConnector1">
              <a:avLst/>
            </a:prstGeom>
            <a:noFill/>
            <a:ln cap="flat" cmpd="sng" w="28575">
              <a:solidFill>
                <a:srgbClr val="000000"/>
              </a:solidFill>
              <a:prstDash val="solid"/>
              <a:round/>
              <a:headEnd len="med" w="med" type="triangle"/>
              <a:tailEnd len="med" w="med" type="triangle"/>
            </a:ln>
          </p:spPr>
        </p:cxnSp>
        <p:cxnSp>
          <p:nvCxnSpPr>
            <p:cNvPr id="1682" name="Google Shape;1682;g1e32f8bc9f1_0_0"/>
            <p:cNvCxnSpPr>
              <a:stCxn id="1677" idx="2"/>
              <a:endCxn id="1678" idx="0"/>
            </p:cNvCxnSpPr>
            <p:nvPr/>
          </p:nvCxnSpPr>
          <p:spPr>
            <a:xfrm>
              <a:off x="12898200" y="11614950"/>
              <a:ext cx="0" cy="675600"/>
            </a:xfrm>
            <a:prstGeom prst="straightConnector1">
              <a:avLst/>
            </a:prstGeom>
            <a:noFill/>
            <a:ln cap="flat" cmpd="sng" w="28575">
              <a:solidFill>
                <a:srgbClr val="000000"/>
              </a:solidFill>
              <a:prstDash val="solid"/>
              <a:round/>
              <a:headEnd len="med" w="med" type="triangle"/>
              <a:tailEnd len="med" w="med" type="triangle"/>
            </a:ln>
          </p:spPr>
        </p:cxnSp>
      </p:gr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g1e26e0a4a55_3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a:t>
            </a:r>
            <a:r>
              <a:rPr b="1" lang="en-US" sz="2200">
                <a:solidFill>
                  <a:srgbClr val="990000"/>
                </a:solidFill>
              </a:rPr>
              <a:t>Sprint 6 - dcm4chee</a:t>
            </a:r>
            <a:endParaRPr b="1" sz="2200">
              <a:solidFill>
                <a:srgbClr val="990000"/>
              </a:solidFill>
            </a:endParaRPr>
          </a:p>
        </p:txBody>
      </p:sp>
      <p:sp>
        <p:nvSpPr>
          <p:cNvPr id="1688" name="Google Shape;1688;g1e26e0a4a55_3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689" name="Google Shape;1689;g1e26e0a4a55_3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90" name="Google Shape;1690;g1e26e0a4a55_3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91" name="Google Shape;1691;g1e26e0a4a55_3_0"/>
          <p:cNvSpPr txBox="1"/>
          <p:nvPr/>
        </p:nvSpPr>
        <p:spPr>
          <a:xfrm>
            <a:off x="609600" y="1238825"/>
            <a:ext cx="7884600" cy="4063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Estratégias de sincronização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Tratamento de erros</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Nó indisponível</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Arquivo corrompido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Estratégias de configuração</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Argumentos CLI</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Variáveis de ambiente</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Endpoint (configurador)</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Cross-platform</a:t>
            </a:r>
            <a:endParaRPr sz="2800">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g1e26e0a4a55_1_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a:t>
            </a:r>
            <a:r>
              <a:rPr b="1" lang="en-US" sz="2200">
                <a:solidFill>
                  <a:srgbClr val="990000"/>
                </a:solidFill>
              </a:rPr>
              <a:t>Sprint 6 - dcm4chee</a:t>
            </a:r>
            <a:endParaRPr b="1" sz="2200">
              <a:solidFill>
                <a:srgbClr val="990000"/>
              </a:solidFill>
            </a:endParaRPr>
          </a:p>
        </p:txBody>
      </p:sp>
      <p:sp>
        <p:nvSpPr>
          <p:cNvPr id="1697" name="Google Shape;1697;g1e26e0a4a55_1_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698" name="Google Shape;1698;g1e26e0a4a55_1_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99" name="Google Shape;1699;g1e26e0a4a55_1_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700" name="Google Shape;1700;g1e26e0a4a55_1_4"/>
          <p:cNvPicPr preferRelativeResize="0"/>
          <p:nvPr/>
        </p:nvPicPr>
        <p:blipFill>
          <a:blip r:embed="rId3">
            <a:alphaModFix/>
          </a:blip>
          <a:stretch>
            <a:fillRect/>
          </a:stretch>
        </p:blipFill>
        <p:spPr>
          <a:xfrm>
            <a:off x="0" y="2493825"/>
            <a:ext cx="8535509" cy="952500"/>
          </a:xfrm>
          <a:prstGeom prst="rect">
            <a:avLst/>
          </a:prstGeom>
          <a:noFill/>
          <a:ln>
            <a:noFill/>
          </a:ln>
        </p:spPr>
      </p:pic>
      <p:pic>
        <p:nvPicPr>
          <p:cNvPr id="1701" name="Google Shape;1701;g1e26e0a4a55_1_4"/>
          <p:cNvPicPr preferRelativeResize="0"/>
          <p:nvPr/>
        </p:nvPicPr>
        <p:blipFill>
          <a:blip r:embed="rId4">
            <a:alphaModFix/>
          </a:blip>
          <a:stretch>
            <a:fillRect/>
          </a:stretch>
        </p:blipFill>
        <p:spPr>
          <a:xfrm>
            <a:off x="8567850" y="2503100"/>
            <a:ext cx="3526748" cy="904300"/>
          </a:xfrm>
          <a:prstGeom prst="rect">
            <a:avLst/>
          </a:prstGeom>
          <a:noFill/>
          <a:ln>
            <a:noFill/>
          </a:ln>
        </p:spPr>
      </p:pic>
      <p:pic>
        <p:nvPicPr>
          <p:cNvPr id="1702" name="Google Shape;1702;g1e26e0a4a55_1_4"/>
          <p:cNvPicPr preferRelativeResize="0"/>
          <p:nvPr/>
        </p:nvPicPr>
        <p:blipFill>
          <a:blip r:embed="rId5">
            <a:alphaModFix/>
          </a:blip>
          <a:stretch>
            <a:fillRect/>
          </a:stretch>
        </p:blipFill>
        <p:spPr>
          <a:xfrm>
            <a:off x="0" y="4085072"/>
            <a:ext cx="8535500" cy="904303"/>
          </a:xfrm>
          <a:prstGeom prst="rect">
            <a:avLst/>
          </a:prstGeom>
          <a:noFill/>
          <a:ln>
            <a:noFill/>
          </a:ln>
        </p:spPr>
      </p:pic>
      <p:pic>
        <p:nvPicPr>
          <p:cNvPr id="1703" name="Google Shape;1703;g1e26e0a4a55_1_4"/>
          <p:cNvPicPr preferRelativeResize="0"/>
          <p:nvPr/>
        </p:nvPicPr>
        <p:blipFill>
          <a:blip r:embed="rId6">
            <a:alphaModFix/>
          </a:blip>
          <a:stretch>
            <a:fillRect/>
          </a:stretch>
        </p:blipFill>
        <p:spPr>
          <a:xfrm>
            <a:off x="2438400" y="712650"/>
            <a:ext cx="6867525" cy="581025"/>
          </a:xfrm>
          <a:prstGeom prst="rect">
            <a:avLst/>
          </a:prstGeom>
          <a:noFill/>
          <a:ln>
            <a:noFill/>
          </a:ln>
        </p:spPr>
      </p:pic>
      <p:sp>
        <p:nvSpPr>
          <p:cNvPr id="1704" name="Google Shape;1704;g1e26e0a4a55_1_4"/>
          <p:cNvSpPr txBox="1"/>
          <p:nvPr/>
        </p:nvSpPr>
        <p:spPr>
          <a:xfrm>
            <a:off x="36050" y="2051000"/>
            <a:ext cx="7884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Local6000</a:t>
            </a:r>
            <a:endParaRPr b="1" sz="1700">
              <a:latin typeface="Calibri"/>
              <a:ea typeface="Calibri"/>
              <a:cs typeface="Calibri"/>
              <a:sym typeface="Calibri"/>
            </a:endParaRPr>
          </a:p>
        </p:txBody>
      </p:sp>
      <p:sp>
        <p:nvSpPr>
          <p:cNvPr id="1705" name="Google Shape;1705;g1e26e0a4a55_1_4"/>
          <p:cNvSpPr txBox="1"/>
          <p:nvPr/>
        </p:nvSpPr>
        <p:spPr>
          <a:xfrm>
            <a:off x="36050" y="3651200"/>
            <a:ext cx="7884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AWS-SP2</a:t>
            </a:r>
            <a:endParaRPr b="1" sz="1700">
              <a:latin typeface="Calibri"/>
              <a:ea typeface="Calibri"/>
              <a:cs typeface="Calibri"/>
              <a:sym typeface="Calibri"/>
            </a:endParaRPr>
          </a:p>
        </p:txBody>
      </p:sp>
      <p:pic>
        <p:nvPicPr>
          <p:cNvPr id="1706" name="Google Shape;1706;g1e26e0a4a55_1_4"/>
          <p:cNvPicPr preferRelativeResize="0"/>
          <p:nvPr/>
        </p:nvPicPr>
        <p:blipFill>
          <a:blip r:embed="rId7">
            <a:alphaModFix/>
          </a:blip>
          <a:stretch>
            <a:fillRect/>
          </a:stretch>
        </p:blipFill>
        <p:spPr>
          <a:xfrm>
            <a:off x="8650161" y="4083587"/>
            <a:ext cx="3084640" cy="2362187"/>
          </a:xfrm>
          <a:prstGeom prst="rect">
            <a:avLst/>
          </a:prstGeom>
          <a:noFill/>
          <a:ln>
            <a:noFill/>
          </a:ln>
        </p:spPr>
      </p:pic>
      <p:sp>
        <p:nvSpPr>
          <p:cNvPr id="1707" name="Google Shape;1707;g1e26e0a4a55_1_4"/>
          <p:cNvSpPr txBox="1"/>
          <p:nvPr/>
        </p:nvSpPr>
        <p:spPr>
          <a:xfrm>
            <a:off x="8494250" y="2051000"/>
            <a:ext cx="2651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Local6001</a:t>
            </a:r>
            <a:endParaRPr b="1" sz="1700">
              <a:latin typeface="Calibri"/>
              <a:ea typeface="Calibri"/>
              <a:cs typeface="Calibri"/>
              <a:sym typeface="Calibri"/>
            </a:endParaRPr>
          </a:p>
        </p:txBody>
      </p:sp>
      <p:sp>
        <p:nvSpPr>
          <p:cNvPr id="1708" name="Google Shape;1708;g1e26e0a4a55_1_4"/>
          <p:cNvSpPr txBox="1"/>
          <p:nvPr/>
        </p:nvSpPr>
        <p:spPr>
          <a:xfrm>
            <a:off x="8570450" y="3651200"/>
            <a:ext cx="2423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AWS-USA</a:t>
            </a:r>
            <a:endParaRPr b="1" sz="1700">
              <a:latin typeface="Calibri"/>
              <a:ea typeface="Calibri"/>
              <a:cs typeface="Calibri"/>
              <a:sym typeface="Calibri"/>
            </a:endParaRPr>
          </a:p>
        </p:txBody>
      </p:sp>
      <p:sp>
        <p:nvSpPr>
          <p:cNvPr id="1709" name="Google Shape;1709;g1e26e0a4a55_1_4"/>
          <p:cNvSpPr txBox="1"/>
          <p:nvPr/>
        </p:nvSpPr>
        <p:spPr>
          <a:xfrm>
            <a:off x="3312650" y="1212800"/>
            <a:ext cx="112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1m24s</a:t>
            </a:r>
            <a:endParaRPr b="1" sz="1700">
              <a:latin typeface="Calibri"/>
              <a:ea typeface="Calibri"/>
              <a:cs typeface="Calibri"/>
              <a:sym typeface="Calibri"/>
            </a:endParaRPr>
          </a:p>
        </p:txBody>
      </p:sp>
      <p:sp>
        <p:nvSpPr>
          <p:cNvPr id="1710" name="Google Shape;1710;g1e26e0a4a55_1_4"/>
          <p:cNvSpPr txBox="1"/>
          <p:nvPr/>
        </p:nvSpPr>
        <p:spPr>
          <a:xfrm>
            <a:off x="7656050" y="1212800"/>
            <a:ext cx="112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7m44s</a:t>
            </a:r>
            <a:endParaRPr b="1" sz="1700">
              <a:latin typeface="Calibri"/>
              <a:ea typeface="Calibri"/>
              <a:cs typeface="Calibri"/>
              <a:sym typeface="Calibri"/>
            </a:endParaRPr>
          </a:p>
        </p:txBody>
      </p:sp>
      <p:sp>
        <p:nvSpPr>
          <p:cNvPr id="1711" name="Google Shape;1711;g1e26e0a4a55_1_4"/>
          <p:cNvSpPr txBox="1"/>
          <p:nvPr/>
        </p:nvSpPr>
        <p:spPr>
          <a:xfrm>
            <a:off x="4760450" y="1212800"/>
            <a:ext cx="112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20</a:t>
            </a:r>
            <a:r>
              <a:rPr b="1" lang="en-US" sz="1700">
                <a:latin typeface="Calibri"/>
                <a:ea typeface="Calibri"/>
                <a:cs typeface="Calibri"/>
                <a:sym typeface="Calibri"/>
              </a:rPr>
              <a:t>m</a:t>
            </a:r>
            <a:endParaRPr b="1" sz="1700">
              <a:latin typeface="Calibri"/>
              <a:ea typeface="Calibri"/>
              <a:cs typeface="Calibri"/>
              <a:sym typeface="Calibri"/>
            </a:endParaRPr>
          </a:p>
        </p:txBody>
      </p:sp>
      <p:sp>
        <p:nvSpPr>
          <p:cNvPr id="1712" name="Google Shape;1712;g1e26e0a4a55_1_4"/>
          <p:cNvSpPr txBox="1"/>
          <p:nvPr/>
        </p:nvSpPr>
        <p:spPr>
          <a:xfrm>
            <a:off x="6208250" y="1212800"/>
            <a:ext cx="112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Calibri"/>
                <a:ea typeface="Calibri"/>
                <a:cs typeface="Calibri"/>
                <a:sym typeface="Calibri"/>
              </a:rPr>
              <a:t>1m50s</a:t>
            </a:r>
            <a:endParaRPr b="1" sz="1700">
              <a:latin typeface="Calibri"/>
              <a:ea typeface="Calibri"/>
              <a:cs typeface="Calibri"/>
              <a:sym typeface="Calibri"/>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g1e280827b20_0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Conjuntos de dados de teste</a:t>
            </a:r>
            <a:endParaRPr b="1" sz="2200">
              <a:solidFill>
                <a:srgbClr val="990000"/>
              </a:solidFill>
            </a:endParaRPr>
          </a:p>
        </p:txBody>
      </p:sp>
      <p:sp>
        <p:nvSpPr>
          <p:cNvPr id="1718" name="Google Shape;1718;g1e280827b20_0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719" name="Google Shape;1719;g1e280827b20_0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20" name="Google Shape;1720;g1e280827b20_0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21" name="Google Shape;1721;g1e280827b20_0_0"/>
          <p:cNvSpPr txBox="1"/>
          <p:nvPr/>
        </p:nvSpPr>
        <p:spPr>
          <a:xfrm>
            <a:off x="1038475" y="805025"/>
            <a:ext cx="10101600" cy="53781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Char char="●"/>
            </a:pPr>
            <a:r>
              <a:rPr lang="en-US" sz="2000"/>
              <a:t>Testes de desempenho (Teste 1, Teste 2, Teste 5)</a:t>
            </a:r>
            <a:endParaRPr sz="2000"/>
          </a:p>
          <a:p>
            <a:pPr indent="-355600" lvl="1" marL="914400" rtl="0" algn="l">
              <a:lnSpc>
                <a:spcPct val="115000"/>
              </a:lnSpc>
              <a:spcBef>
                <a:spcPts val="0"/>
              </a:spcBef>
              <a:spcAft>
                <a:spcPts val="0"/>
              </a:spcAft>
              <a:buSzPts val="2000"/>
              <a:buChar char="○"/>
            </a:pPr>
            <a:r>
              <a:rPr lang="en-US" sz="2000"/>
              <a:t>Envio de todos os estudos do conjunto de dados de 6GB que dispomos</a:t>
            </a:r>
            <a:endParaRPr sz="2000"/>
          </a:p>
          <a:p>
            <a:pPr indent="-355600" lvl="2" marL="1371600" rtl="0" algn="l">
              <a:lnSpc>
                <a:spcPct val="115000"/>
              </a:lnSpc>
              <a:spcBef>
                <a:spcPts val="0"/>
              </a:spcBef>
              <a:spcAft>
                <a:spcPts val="0"/>
              </a:spcAft>
              <a:buSzPts val="2000"/>
              <a:buChar char="■"/>
            </a:pPr>
            <a:r>
              <a:rPr lang="en-US" sz="2000"/>
              <a:t>Pequeno</a:t>
            </a:r>
            <a:endParaRPr sz="2000"/>
          </a:p>
          <a:p>
            <a:pPr indent="-304800" lvl="3" marL="1828800" rtl="0" algn="l">
              <a:lnSpc>
                <a:spcPct val="115000"/>
              </a:lnSpc>
              <a:spcBef>
                <a:spcPts val="0"/>
              </a:spcBef>
              <a:spcAft>
                <a:spcPts val="0"/>
              </a:spcAft>
              <a:buSzPts val="1200"/>
              <a:buChar char="●"/>
            </a:pPr>
            <a:r>
              <a:rPr lang="en-US" sz="1200"/>
              <a:t>001-40M-23_images-2_series-demo_torax_lung_analysis</a:t>
            </a:r>
            <a:endParaRPr sz="1200"/>
          </a:p>
          <a:p>
            <a:pPr indent="-304800" lvl="3" marL="1828800" rtl="0" algn="l">
              <a:lnSpc>
                <a:spcPct val="115000"/>
              </a:lnSpc>
              <a:spcBef>
                <a:spcPts val="0"/>
              </a:spcBef>
              <a:spcAft>
                <a:spcPts val="0"/>
              </a:spcAft>
              <a:buSzPts val="1200"/>
              <a:buChar char="●"/>
            </a:pPr>
            <a:r>
              <a:rPr lang="en-US" sz="1200"/>
              <a:t>002-63M-55_images-3_series-ct_vscore_3</a:t>
            </a:r>
            <a:endParaRPr sz="1200"/>
          </a:p>
          <a:p>
            <a:pPr indent="-304800" lvl="3" marL="1828800" rtl="0" algn="l">
              <a:lnSpc>
                <a:spcPct val="115000"/>
              </a:lnSpc>
              <a:spcBef>
                <a:spcPts val="0"/>
              </a:spcBef>
              <a:spcAft>
                <a:spcPts val="0"/>
              </a:spcAft>
              <a:buSzPts val="1200"/>
              <a:buChar char="●"/>
            </a:pPr>
            <a:r>
              <a:rPr lang="en-US" sz="1200"/>
              <a:t>003-65M-50_images-3_series-cardiac_ca_score_dlp_50</a:t>
            </a:r>
            <a:endParaRPr sz="1200"/>
          </a:p>
          <a:p>
            <a:pPr indent="-304800" lvl="3" marL="1828800" rtl="0" algn="l">
              <a:lnSpc>
                <a:spcPct val="115000"/>
              </a:lnSpc>
              <a:spcBef>
                <a:spcPts val="0"/>
              </a:spcBef>
              <a:spcAft>
                <a:spcPts val="0"/>
              </a:spcAft>
              <a:buSzPts val="1200"/>
              <a:buChar char="●"/>
            </a:pPr>
            <a:r>
              <a:rPr lang="en-US" sz="1200"/>
              <a:t>004-67M-140_images-6_series-vitrea_liver_3t_fattylivermeta</a:t>
            </a:r>
            <a:endParaRPr sz="1200"/>
          </a:p>
          <a:p>
            <a:pPr indent="-304800" lvl="3" marL="1828800" rtl="0" algn="l">
              <a:lnSpc>
                <a:spcPct val="115000"/>
              </a:lnSpc>
              <a:spcBef>
                <a:spcPts val="0"/>
              </a:spcBef>
              <a:spcAft>
                <a:spcPts val="0"/>
              </a:spcAft>
              <a:buSzPts val="1200"/>
              <a:buChar char="●"/>
            </a:pPr>
            <a:r>
              <a:rPr lang="en-US" sz="1200"/>
              <a:t>005-102M-130_images-1_series-cardiac</a:t>
            </a:r>
            <a:endParaRPr sz="1200"/>
          </a:p>
          <a:p>
            <a:pPr indent="-304800" lvl="3" marL="1828800" rtl="0" algn="l">
              <a:lnSpc>
                <a:spcPct val="115000"/>
              </a:lnSpc>
              <a:spcBef>
                <a:spcPts val="0"/>
              </a:spcBef>
              <a:spcAft>
                <a:spcPts val="0"/>
              </a:spcAft>
              <a:buSzPts val="1200"/>
              <a:buChar char="●"/>
            </a:pPr>
            <a:r>
              <a:rPr lang="en-US" sz="1200"/>
              <a:t>006-126M-69_images-12_series-demo_cardio_vscore_cardiac_cacs</a:t>
            </a:r>
            <a:endParaRPr sz="1200"/>
          </a:p>
          <a:p>
            <a:pPr indent="-304800" lvl="3" marL="1828800" rtl="0" algn="l">
              <a:lnSpc>
                <a:spcPct val="115000"/>
              </a:lnSpc>
              <a:spcBef>
                <a:spcPts val="0"/>
              </a:spcBef>
              <a:spcAft>
                <a:spcPts val="0"/>
              </a:spcAft>
              <a:buSzPts val="1200"/>
              <a:buChar char="●"/>
            </a:pPr>
            <a:r>
              <a:rPr lang="en-US" sz="1200"/>
              <a:t>007-222M-422_images-5_series-vitrea_cardiac_1.5t</a:t>
            </a:r>
            <a:endParaRPr sz="1200"/>
          </a:p>
          <a:p>
            <a:pPr indent="-304800" lvl="3" marL="1828800" rtl="0" algn="l">
              <a:lnSpc>
                <a:spcPct val="115000"/>
              </a:lnSpc>
              <a:spcBef>
                <a:spcPts val="0"/>
              </a:spcBef>
              <a:spcAft>
                <a:spcPts val="0"/>
              </a:spcAft>
              <a:buSzPts val="1200"/>
              <a:buChar char="●"/>
            </a:pPr>
            <a:r>
              <a:rPr lang="en-US" sz="1200"/>
              <a:t>008-297M-232_images-12_series-vitrea_knee_3t</a:t>
            </a:r>
            <a:endParaRPr sz="1200"/>
          </a:p>
          <a:p>
            <a:pPr indent="-304800" lvl="3" marL="1828800" rtl="0" algn="l">
              <a:lnSpc>
                <a:spcPct val="115000"/>
              </a:lnSpc>
              <a:spcBef>
                <a:spcPts val="0"/>
              </a:spcBef>
              <a:spcAft>
                <a:spcPts val="0"/>
              </a:spcAft>
              <a:buSzPts val="1200"/>
              <a:buChar char="●"/>
            </a:pPr>
            <a:r>
              <a:rPr lang="en-US" sz="1200"/>
              <a:t>009-370M-676_images-2_series-ct_lung_6</a:t>
            </a:r>
            <a:endParaRPr sz="1200"/>
          </a:p>
          <a:p>
            <a:pPr indent="-304800" lvl="3" marL="1828800" rtl="0" algn="l">
              <a:lnSpc>
                <a:spcPct val="115000"/>
              </a:lnSpc>
              <a:spcBef>
                <a:spcPts val="0"/>
              </a:spcBef>
              <a:spcAft>
                <a:spcPts val="0"/>
              </a:spcAft>
              <a:buSzPts val="1200"/>
              <a:buChar char="●"/>
            </a:pPr>
            <a:r>
              <a:rPr lang="en-US" sz="1200"/>
              <a:t>012-1003M-527_images-9_series-ui</a:t>
            </a:r>
            <a:endParaRPr sz="1200"/>
          </a:p>
          <a:p>
            <a:pPr indent="-355600" lvl="2" marL="1371600" rtl="0" algn="l">
              <a:lnSpc>
                <a:spcPct val="115000"/>
              </a:lnSpc>
              <a:spcBef>
                <a:spcPts val="0"/>
              </a:spcBef>
              <a:spcAft>
                <a:spcPts val="0"/>
              </a:spcAft>
              <a:buSzPts val="2000"/>
              <a:buChar char="■"/>
            </a:pPr>
            <a:r>
              <a:rPr lang="en-US" sz="2000"/>
              <a:t>Médio</a:t>
            </a:r>
            <a:endParaRPr sz="1200"/>
          </a:p>
          <a:p>
            <a:pPr indent="-304800" lvl="3" marL="1828800" rtl="0" algn="l">
              <a:lnSpc>
                <a:spcPct val="115000"/>
              </a:lnSpc>
              <a:spcBef>
                <a:spcPts val="0"/>
              </a:spcBef>
              <a:spcAft>
                <a:spcPts val="0"/>
              </a:spcAft>
              <a:buSzPts val="1200"/>
              <a:buChar char="●"/>
            </a:pPr>
            <a:r>
              <a:rPr lang="en-US" sz="1200"/>
              <a:t>010-558M-1025_images-7_series-stent_planning</a:t>
            </a:r>
            <a:endParaRPr sz="1200"/>
          </a:p>
          <a:p>
            <a:pPr indent="-355600" lvl="2" marL="1371600" rtl="0" algn="l">
              <a:lnSpc>
                <a:spcPct val="115000"/>
              </a:lnSpc>
              <a:spcBef>
                <a:spcPts val="0"/>
              </a:spcBef>
              <a:spcAft>
                <a:spcPts val="0"/>
              </a:spcAft>
              <a:buSzPts val="2000"/>
              <a:buChar char="■"/>
            </a:pPr>
            <a:r>
              <a:rPr lang="en-US" sz="2000"/>
              <a:t>Grande</a:t>
            </a:r>
            <a:endParaRPr sz="1200"/>
          </a:p>
          <a:p>
            <a:pPr indent="-304800" lvl="3" marL="1828800" rtl="0" algn="l">
              <a:lnSpc>
                <a:spcPct val="115000"/>
              </a:lnSpc>
              <a:spcBef>
                <a:spcPts val="0"/>
              </a:spcBef>
              <a:spcAft>
                <a:spcPts val="0"/>
              </a:spcAft>
              <a:buSzPts val="1200"/>
              <a:buChar char="●"/>
            </a:pPr>
            <a:r>
              <a:rPr lang="en-US" sz="1200"/>
              <a:t>011-952M-1891_images-22_series-vitrea_brain_1.5t</a:t>
            </a:r>
            <a:endParaRPr sz="1200"/>
          </a:p>
          <a:p>
            <a:pPr indent="-304800" lvl="3" marL="1828800" rtl="0" algn="l">
              <a:lnSpc>
                <a:spcPct val="115000"/>
              </a:lnSpc>
              <a:spcBef>
                <a:spcPts val="0"/>
              </a:spcBef>
              <a:spcAft>
                <a:spcPts val="0"/>
              </a:spcAft>
              <a:buSzPts val="1200"/>
              <a:buChar char="●"/>
            </a:pPr>
            <a:r>
              <a:rPr lang="en-US" sz="1200"/>
              <a:t>013-1892M-3582_images-3_series-colon_low_dose</a:t>
            </a:r>
            <a:endParaRPr sz="1200"/>
          </a:p>
          <a:p>
            <a:pPr indent="-355600" lvl="0" marL="457200" rtl="0" algn="l">
              <a:lnSpc>
                <a:spcPct val="115000"/>
              </a:lnSpc>
              <a:spcBef>
                <a:spcPts val="0"/>
              </a:spcBef>
              <a:spcAft>
                <a:spcPts val="0"/>
              </a:spcAft>
              <a:buSzPts val="2000"/>
              <a:buChar char="●"/>
            </a:pPr>
            <a:r>
              <a:rPr lang="en-US" sz="2000"/>
              <a:t>Testes de resiliência (Teste 3 e Teste 4)</a:t>
            </a:r>
            <a:endParaRPr sz="2000"/>
          </a:p>
          <a:p>
            <a:pPr indent="-355600" lvl="0" marL="457200" rtl="0" algn="l">
              <a:lnSpc>
                <a:spcPct val="115000"/>
              </a:lnSpc>
              <a:spcBef>
                <a:spcPts val="0"/>
              </a:spcBef>
              <a:spcAft>
                <a:spcPts val="0"/>
              </a:spcAft>
              <a:buSzPts val="2000"/>
              <a:buChar char="●"/>
            </a:pPr>
            <a:r>
              <a:rPr lang="en-US" sz="2000"/>
              <a:t>Bons resultados nos cenários propostos</a:t>
            </a:r>
            <a:endParaRPr sz="1600">
              <a:latin typeface="Calibri"/>
              <a:ea typeface="Calibri"/>
              <a:cs typeface="Calibri"/>
              <a:sym typeface="Calibri"/>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g1e26e0a4a55_0_5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Cenários de Teste</a:t>
            </a:r>
            <a:endParaRPr b="1" sz="2200">
              <a:solidFill>
                <a:srgbClr val="990000"/>
              </a:solidFill>
            </a:endParaRPr>
          </a:p>
        </p:txBody>
      </p:sp>
      <p:sp>
        <p:nvSpPr>
          <p:cNvPr id="1727" name="Google Shape;1727;g1e26e0a4a55_0_5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728" name="Google Shape;1728;g1e26e0a4a55_0_5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29" name="Google Shape;1729;g1e26e0a4a55_0_5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30" name="Google Shape;1730;g1e26e0a4a55_0_56"/>
          <p:cNvSpPr txBox="1"/>
          <p:nvPr/>
        </p:nvSpPr>
        <p:spPr>
          <a:xfrm>
            <a:off x="828125" y="1589550"/>
            <a:ext cx="3200400" cy="3678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100"/>
          </a:p>
          <a:p>
            <a:pPr indent="-361950" lvl="0" marL="457200" rtl="0" algn="l">
              <a:spcBef>
                <a:spcPts val="0"/>
              </a:spcBef>
              <a:spcAft>
                <a:spcPts val="0"/>
              </a:spcAft>
              <a:buSzPts val="2100"/>
              <a:buChar char="●"/>
            </a:pPr>
            <a:r>
              <a:rPr lang="en-US" sz="2100"/>
              <a:t>Cenário 1</a:t>
            </a:r>
            <a:endParaRPr sz="2100"/>
          </a:p>
          <a:p>
            <a:pPr indent="-361950" lvl="1" marL="914400" rtl="0" algn="l">
              <a:spcBef>
                <a:spcPts val="0"/>
              </a:spcBef>
              <a:spcAft>
                <a:spcPts val="0"/>
              </a:spcAft>
              <a:buSzPts val="2100"/>
              <a:buChar char="○"/>
            </a:pPr>
            <a:r>
              <a:rPr i="1" lang="en-US" sz="2100"/>
              <a:t>localhost</a:t>
            </a:r>
            <a:endParaRPr i="1" sz="2100"/>
          </a:p>
          <a:p>
            <a:pPr indent="-361950" lvl="0" marL="457200" rtl="0" algn="l">
              <a:spcBef>
                <a:spcPts val="0"/>
              </a:spcBef>
              <a:spcAft>
                <a:spcPts val="0"/>
              </a:spcAft>
              <a:buClr>
                <a:srgbClr val="B7B7B7"/>
              </a:buClr>
              <a:buSzPts val="2100"/>
              <a:buChar char="●"/>
            </a:pPr>
            <a:r>
              <a:rPr lang="en-US" sz="2100">
                <a:solidFill>
                  <a:srgbClr val="B7B7B7"/>
                </a:solidFill>
              </a:rPr>
              <a:t>Cenário 2</a:t>
            </a:r>
            <a:endParaRPr sz="2100">
              <a:solidFill>
                <a:srgbClr val="B7B7B7"/>
              </a:solidFill>
            </a:endParaRPr>
          </a:p>
          <a:p>
            <a:pPr indent="-361950" lvl="1" marL="914400" rtl="0" algn="l">
              <a:spcBef>
                <a:spcPts val="0"/>
              </a:spcBef>
              <a:spcAft>
                <a:spcPts val="0"/>
              </a:spcAft>
              <a:buClr>
                <a:srgbClr val="B7B7B7"/>
              </a:buClr>
              <a:buSzPts val="2100"/>
              <a:buChar char="○"/>
            </a:pPr>
            <a:r>
              <a:rPr lang="en-US" sz="2100">
                <a:solidFill>
                  <a:srgbClr val="B7B7B7"/>
                </a:solidFill>
              </a:rPr>
              <a:t>Local </a:t>
            </a:r>
            <a:r>
              <a:rPr b="1" lang="en-US">
                <a:solidFill>
                  <a:srgbClr val="B7B7B7"/>
                </a:solidFill>
              </a:rPr>
              <a:t>⇨</a:t>
            </a:r>
            <a:r>
              <a:rPr lang="en-US" sz="2100">
                <a:solidFill>
                  <a:srgbClr val="B7B7B7"/>
                </a:solidFill>
              </a:rPr>
              <a:t> CIn</a:t>
            </a:r>
            <a:endParaRPr sz="2100">
              <a:solidFill>
                <a:srgbClr val="B7B7B7"/>
              </a:solidFill>
            </a:endParaRPr>
          </a:p>
          <a:p>
            <a:pPr indent="-361950" lvl="0" marL="457200" rtl="0" algn="l">
              <a:spcBef>
                <a:spcPts val="0"/>
              </a:spcBef>
              <a:spcAft>
                <a:spcPts val="0"/>
              </a:spcAft>
              <a:buClr>
                <a:srgbClr val="B7B7B7"/>
              </a:buClr>
              <a:buSzPts val="2100"/>
              <a:buChar char="●"/>
            </a:pPr>
            <a:r>
              <a:rPr lang="en-US" sz="2100">
                <a:solidFill>
                  <a:srgbClr val="B7B7B7"/>
                </a:solidFill>
              </a:rPr>
              <a:t>Cenário 3</a:t>
            </a:r>
            <a:endParaRPr sz="2100">
              <a:solidFill>
                <a:srgbClr val="B7B7B7"/>
              </a:solidFill>
            </a:endParaRPr>
          </a:p>
          <a:p>
            <a:pPr indent="-361950" lvl="1" marL="914400" rtl="0" algn="l">
              <a:spcBef>
                <a:spcPts val="0"/>
              </a:spcBef>
              <a:spcAft>
                <a:spcPts val="0"/>
              </a:spcAft>
              <a:buClr>
                <a:srgbClr val="B7B7B7"/>
              </a:buClr>
              <a:buSzPts val="2100"/>
              <a:buChar char="○"/>
            </a:pPr>
            <a:r>
              <a:rPr lang="en-US" sz="2100">
                <a:solidFill>
                  <a:srgbClr val="B7B7B7"/>
                </a:solidFill>
              </a:rPr>
              <a:t>Local </a:t>
            </a:r>
            <a:r>
              <a:rPr b="1" lang="en-US">
                <a:solidFill>
                  <a:srgbClr val="B7B7B7"/>
                </a:solidFill>
              </a:rPr>
              <a:t>⇨</a:t>
            </a:r>
            <a:r>
              <a:rPr lang="en-US" sz="2100">
                <a:solidFill>
                  <a:srgbClr val="B7B7B7"/>
                </a:solidFill>
              </a:rPr>
              <a:t> AWS</a:t>
            </a:r>
            <a:endParaRPr sz="2100">
              <a:solidFill>
                <a:srgbClr val="B7B7B7"/>
              </a:solidFill>
            </a:endParaRPr>
          </a:p>
          <a:p>
            <a:pPr indent="-361950" lvl="0" marL="457200" rtl="0" algn="l">
              <a:spcBef>
                <a:spcPts val="0"/>
              </a:spcBef>
              <a:spcAft>
                <a:spcPts val="0"/>
              </a:spcAft>
              <a:buClr>
                <a:srgbClr val="B7B7B7"/>
              </a:buClr>
              <a:buSzPts val="2100"/>
              <a:buChar char="●"/>
            </a:pPr>
            <a:r>
              <a:rPr lang="en-US" sz="2100">
                <a:solidFill>
                  <a:srgbClr val="B7B7B7"/>
                </a:solidFill>
              </a:rPr>
              <a:t>Cenário 4</a:t>
            </a:r>
            <a:endParaRPr sz="2100">
              <a:solidFill>
                <a:srgbClr val="B7B7B7"/>
              </a:solidFill>
            </a:endParaRPr>
          </a:p>
          <a:p>
            <a:pPr indent="-361950" lvl="1" marL="914400" rtl="0" algn="l">
              <a:spcBef>
                <a:spcPts val="0"/>
              </a:spcBef>
              <a:spcAft>
                <a:spcPts val="0"/>
              </a:spcAft>
              <a:buClr>
                <a:srgbClr val="B7B7B7"/>
              </a:buClr>
              <a:buSzPts val="2100"/>
              <a:buChar char="○"/>
            </a:pPr>
            <a:r>
              <a:rPr lang="en-US" sz="2100">
                <a:solidFill>
                  <a:srgbClr val="B7B7B7"/>
                </a:solidFill>
              </a:rPr>
              <a:t>AWS </a:t>
            </a:r>
            <a:r>
              <a:rPr b="1" lang="en-US">
                <a:solidFill>
                  <a:srgbClr val="B7B7B7"/>
                </a:solidFill>
              </a:rPr>
              <a:t>⇨</a:t>
            </a:r>
            <a:r>
              <a:rPr lang="en-US" sz="2100">
                <a:solidFill>
                  <a:srgbClr val="B7B7B7"/>
                </a:solidFill>
              </a:rPr>
              <a:t> AWS</a:t>
            </a:r>
            <a:endParaRPr sz="2100">
              <a:solidFill>
                <a:srgbClr val="B7B7B7"/>
              </a:solidFill>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pic>
        <p:nvPicPr>
          <p:cNvPr id="1731" name="Google Shape;1731;g1e26e0a4a55_0_56"/>
          <p:cNvPicPr preferRelativeResize="0"/>
          <p:nvPr/>
        </p:nvPicPr>
        <p:blipFill>
          <a:blip r:embed="rId3">
            <a:alphaModFix/>
          </a:blip>
          <a:stretch>
            <a:fillRect/>
          </a:stretch>
        </p:blipFill>
        <p:spPr>
          <a:xfrm>
            <a:off x="4028525" y="2000250"/>
            <a:ext cx="6248400" cy="2857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g1e26e0a4a55_0_7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US" sz="2200">
                <a:solidFill>
                  <a:srgbClr val="990000"/>
                </a:solidFill>
              </a:rPr>
              <a:t>Resultados - Cenários de Teste</a:t>
            </a:r>
            <a:endParaRPr b="1" sz="2200">
              <a:solidFill>
                <a:srgbClr val="990000"/>
              </a:solidFill>
            </a:endParaRPr>
          </a:p>
        </p:txBody>
      </p:sp>
      <p:sp>
        <p:nvSpPr>
          <p:cNvPr id="1737" name="Google Shape;1737;g1e26e0a4a55_0_7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738" name="Google Shape;1738;g1e26e0a4a55_0_7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39" name="Google Shape;1739;g1e26e0a4a55_0_7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740" name="Google Shape;1740;g1e26e0a4a55_0_76"/>
          <p:cNvPicPr preferRelativeResize="0"/>
          <p:nvPr/>
        </p:nvPicPr>
        <p:blipFill>
          <a:blip r:embed="rId3">
            <a:alphaModFix/>
          </a:blip>
          <a:stretch>
            <a:fillRect/>
          </a:stretch>
        </p:blipFill>
        <p:spPr>
          <a:xfrm>
            <a:off x="4028525" y="2098525"/>
            <a:ext cx="7858676" cy="2660951"/>
          </a:xfrm>
          <a:prstGeom prst="rect">
            <a:avLst/>
          </a:prstGeom>
          <a:noFill/>
          <a:ln cap="flat" cmpd="sng" w="9525">
            <a:solidFill>
              <a:schemeClr val="dk2"/>
            </a:solidFill>
            <a:prstDash val="solid"/>
            <a:round/>
            <a:headEnd len="sm" w="sm" type="none"/>
            <a:tailEnd len="sm" w="sm" type="none"/>
          </a:ln>
        </p:spPr>
      </p:pic>
      <p:sp>
        <p:nvSpPr>
          <p:cNvPr id="1741" name="Google Shape;1741;g1e26e0a4a55_0_76"/>
          <p:cNvSpPr txBox="1"/>
          <p:nvPr/>
        </p:nvSpPr>
        <p:spPr>
          <a:xfrm>
            <a:off x="828125" y="1589550"/>
            <a:ext cx="3200400" cy="3678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100"/>
          </a:p>
          <a:p>
            <a:pPr indent="-361950" lvl="0" marL="457200" rtl="0" algn="l">
              <a:spcBef>
                <a:spcPts val="0"/>
              </a:spcBef>
              <a:spcAft>
                <a:spcPts val="0"/>
              </a:spcAft>
              <a:buClr>
                <a:srgbClr val="B7B7B7"/>
              </a:buClr>
              <a:buSzPts val="2100"/>
              <a:buChar char="●"/>
            </a:pPr>
            <a:r>
              <a:rPr lang="en-US" sz="2100">
                <a:solidFill>
                  <a:srgbClr val="B7B7B7"/>
                </a:solidFill>
              </a:rPr>
              <a:t>Cenário 1</a:t>
            </a:r>
            <a:endParaRPr sz="2100">
              <a:solidFill>
                <a:srgbClr val="B7B7B7"/>
              </a:solidFill>
            </a:endParaRPr>
          </a:p>
          <a:p>
            <a:pPr indent="-361950" lvl="1" marL="914400" rtl="0" algn="l">
              <a:spcBef>
                <a:spcPts val="0"/>
              </a:spcBef>
              <a:spcAft>
                <a:spcPts val="0"/>
              </a:spcAft>
              <a:buClr>
                <a:srgbClr val="B7B7B7"/>
              </a:buClr>
              <a:buSzPts val="2100"/>
              <a:buChar char="○"/>
            </a:pPr>
            <a:r>
              <a:rPr i="1" lang="en-US" sz="2100">
                <a:solidFill>
                  <a:srgbClr val="B7B7B7"/>
                </a:solidFill>
              </a:rPr>
              <a:t>localhost</a:t>
            </a:r>
            <a:endParaRPr i="1" sz="2100">
              <a:solidFill>
                <a:srgbClr val="B7B7B7"/>
              </a:solidFill>
            </a:endParaRPr>
          </a:p>
          <a:p>
            <a:pPr indent="-361950" lvl="0" marL="457200" rtl="0" algn="l">
              <a:spcBef>
                <a:spcPts val="0"/>
              </a:spcBef>
              <a:spcAft>
                <a:spcPts val="0"/>
              </a:spcAft>
              <a:buSzPts val="2100"/>
              <a:buChar char="●"/>
            </a:pPr>
            <a:r>
              <a:rPr lang="en-US" sz="2100"/>
              <a:t>Cenário 2</a:t>
            </a:r>
            <a:endParaRPr sz="2100"/>
          </a:p>
          <a:p>
            <a:pPr indent="-361950" lvl="1" marL="914400" rtl="0" algn="l">
              <a:spcBef>
                <a:spcPts val="0"/>
              </a:spcBef>
              <a:spcAft>
                <a:spcPts val="0"/>
              </a:spcAft>
              <a:buSzPts val="2100"/>
              <a:buChar char="○"/>
            </a:pPr>
            <a:r>
              <a:rPr lang="en-US" sz="2100"/>
              <a:t>Local </a:t>
            </a:r>
            <a:r>
              <a:rPr b="1" lang="en-US"/>
              <a:t>⇨</a:t>
            </a:r>
            <a:r>
              <a:rPr lang="en-US" sz="2100"/>
              <a:t> CIn</a:t>
            </a:r>
            <a:endParaRPr sz="2100"/>
          </a:p>
          <a:p>
            <a:pPr indent="-361950" lvl="0" marL="457200" rtl="0" algn="l">
              <a:spcBef>
                <a:spcPts val="0"/>
              </a:spcBef>
              <a:spcAft>
                <a:spcPts val="0"/>
              </a:spcAft>
              <a:buClr>
                <a:srgbClr val="B7B7B7"/>
              </a:buClr>
              <a:buSzPts val="2100"/>
              <a:buChar char="●"/>
            </a:pPr>
            <a:r>
              <a:rPr lang="en-US" sz="2100">
                <a:solidFill>
                  <a:srgbClr val="B7B7B7"/>
                </a:solidFill>
              </a:rPr>
              <a:t>Cenário 3</a:t>
            </a:r>
            <a:endParaRPr sz="2100">
              <a:solidFill>
                <a:srgbClr val="B7B7B7"/>
              </a:solidFill>
            </a:endParaRPr>
          </a:p>
          <a:p>
            <a:pPr indent="-361950" lvl="1" marL="914400" rtl="0" algn="l">
              <a:spcBef>
                <a:spcPts val="0"/>
              </a:spcBef>
              <a:spcAft>
                <a:spcPts val="0"/>
              </a:spcAft>
              <a:buClr>
                <a:srgbClr val="B7B7B7"/>
              </a:buClr>
              <a:buSzPts val="2100"/>
              <a:buChar char="○"/>
            </a:pPr>
            <a:r>
              <a:rPr lang="en-US" sz="2100">
                <a:solidFill>
                  <a:srgbClr val="B7B7B7"/>
                </a:solidFill>
              </a:rPr>
              <a:t>Local </a:t>
            </a:r>
            <a:r>
              <a:rPr b="1" lang="en-US">
                <a:solidFill>
                  <a:srgbClr val="B7B7B7"/>
                </a:solidFill>
              </a:rPr>
              <a:t>⇨</a:t>
            </a:r>
            <a:r>
              <a:rPr lang="en-US" sz="2100">
                <a:solidFill>
                  <a:srgbClr val="B7B7B7"/>
                </a:solidFill>
              </a:rPr>
              <a:t> AWS</a:t>
            </a:r>
            <a:endParaRPr sz="2100">
              <a:solidFill>
                <a:srgbClr val="B7B7B7"/>
              </a:solidFill>
            </a:endParaRPr>
          </a:p>
          <a:p>
            <a:pPr indent="-361950" lvl="0" marL="457200" rtl="0" algn="l">
              <a:spcBef>
                <a:spcPts val="0"/>
              </a:spcBef>
              <a:spcAft>
                <a:spcPts val="0"/>
              </a:spcAft>
              <a:buClr>
                <a:srgbClr val="B7B7B7"/>
              </a:buClr>
              <a:buSzPts val="2100"/>
              <a:buChar char="●"/>
            </a:pPr>
            <a:r>
              <a:rPr lang="en-US" sz="2100">
                <a:solidFill>
                  <a:srgbClr val="B7B7B7"/>
                </a:solidFill>
              </a:rPr>
              <a:t>Cenário 4</a:t>
            </a:r>
            <a:endParaRPr sz="2100">
              <a:solidFill>
                <a:srgbClr val="B7B7B7"/>
              </a:solidFill>
            </a:endParaRPr>
          </a:p>
          <a:p>
            <a:pPr indent="-361950" lvl="1" marL="914400" rtl="0" algn="l">
              <a:spcBef>
                <a:spcPts val="0"/>
              </a:spcBef>
              <a:spcAft>
                <a:spcPts val="0"/>
              </a:spcAft>
              <a:buClr>
                <a:srgbClr val="B7B7B7"/>
              </a:buClr>
              <a:buSzPts val="2100"/>
              <a:buChar char="○"/>
            </a:pPr>
            <a:r>
              <a:rPr lang="en-US" sz="2100">
                <a:solidFill>
                  <a:srgbClr val="B7B7B7"/>
                </a:solidFill>
              </a:rPr>
              <a:t>AWS </a:t>
            </a:r>
            <a:r>
              <a:rPr b="1" lang="en-US">
                <a:solidFill>
                  <a:srgbClr val="B7B7B7"/>
                </a:solidFill>
              </a:rPr>
              <a:t>⇨</a:t>
            </a:r>
            <a:r>
              <a:rPr lang="en-US" sz="2100">
                <a:solidFill>
                  <a:srgbClr val="B7B7B7"/>
                </a:solidFill>
              </a:rPr>
              <a:t> AWS</a:t>
            </a:r>
            <a:endParaRPr sz="2100">
              <a:solidFill>
                <a:srgbClr val="B7B7B7"/>
              </a:solidFill>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g1e26e0a4a55_0_8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US" sz="2200">
                <a:solidFill>
                  <a:srgbClr val="990000"/>
                </a:solidFill>
              </a:rPr>
              <a:t>Resultados - Cenários de Teste</a:t>
            </a:r>
            <a:endParaRPr b="1" sz="2200">
              <a:solidFill>
                <a:srgbClr val="990000"/>
              </a:solidFill>
            </a:endParaRPr>
          </a:p>
        </p:txBody>
      </p:sp>
      <p:sp>
        <p:nvSpPr>
          <p:cNvPr id="1747" name="Google Shape;1747;g1e26e0a4a55_0_8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748" name="Google Shape;1748;g1e26e0a4a55_0_8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49" name="Google Shape;1749;g1e26e0a4a55_0_8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750" name="Google Shape;1750;g1e26e0a4a55_0_85"/>
          <p:cNvPicPr preferRelativeResize="0"/>
          <p:nvPr/>
        </p:nvPicPr>
        <p:blipFill>
          <a:blip r:embed="rId3">
            <a:alphaModFix/>
          </a:blip>
          <a:stretch>
            <a:fillRect/>
          </a:stretch>
        </p:blipFill>
        <p:spPr>
          <a:xfrm>
            <a:off x="4028525" y="2030663"/>
            <a:ext cx="7858676" cy="2796682"/>
          </a:xfrm>
          <a:prstGeom prst="rect">
            <a:avLst/>
          </a:prstGeom>
          <a:noFill/>
          <a:ln cap="flat" cmpd="sng" w="9525">
            <a:solidFill>
              <a:schemeClr val="dk2"/>
            </a:solidFill>
            <a:prstDash val="solid"/>
            <a:round/>
            <a:headEnd len="sm" w="sm" type="none"/>
            <a:tailEnd len="sm" w="sm" type="none"/>
          </a:ln>
        </p:spPr>
      </p:pic>
      <p:sp>
        <p:nvSpPr>
          <p:cNvPr id="1751" name="Google Shape;1751;g1e26e0a4a55_0_85"/>
          <p:cNvSpPr txBox="1"/>
          <p:nvPr/>
        </p:nvSpPr>
        <p:spPr>
          <a:xfrm>
            <a:off x="828125" y="1589550"/>
            <a:ext cx="3200400" cy="3678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100"/>
          </a:p>
          <a:p>
            <a:pPr indent="-361950" lvl="0" marL="457200" rtl="0" algn="l">
              <a:spcBef>
                <a:spcPts val="0"/>
              </a:spcBef>
              <a:spcAft>
                <a:spcPts val="0"/>
              </a:spcAft>
              <a:buClr>
                <a:srgbClr val="B7B7B7"/>
              </a:buClr>
              <a:buSzPts val="2100"/>
              <a:buChar char="●"/>
            </a:pPr>
            <a:r>
              <a:rPr lang="en-US" sz="2100">
                <a:solidFill>
                  <a:srgbClr val="B7B7B7"/>
                </a:solidFill>
              </a:rPr>
              <a:t>Cenário 1</a:t>
            </a:r>
            <a:endParaRPr sz="2100">
              <a:solidFill>
                <a:srgbClr val="B7B7B7"/>
              </a:solidFill>
            </a:endParaRPr>
          </a:p>
          <a:p>
            <a:pPr indent="-361950" lvl="1" marL="914400" rtl="0" algn="l">
              <a:spcBef>
                <a:spcPts val="0"/>
              </a:spcBef>
              <a:spcAft>
                <a:spcPts val="0"/>
              </a:spcAft>
              <a:buClr>
                <a:srgbClr val="B7B7B7"/>
              </a:buClr>
              <a:buSzPts val="2100"/>
              <a:buChar char="○"/>
            </a:pPr>
            <a:r>
              <a:rPr i="1" lang="en-US" sz="2100">
                <a:solidFill>
                  <a:srgbClr val="B7B7B7"/>
                </a:solidFill>
              </a:rPr>
              <a:t>localhost</a:t>
            </a:r>
            <a:endParaRPr i="1" sz="2100">
              <a:solidFill>
                <a:srgbClr val="B7B7B7"/>
              </a:solidFill>
            </a:endParaRPr>
          </a:p>
          <a:p>
            <a:pPr indent="-361950" lvl="0" marL="457200" rtl="0" algn="l">
              <a:spcBef>
                <a:spcPts val="0"/>
              </a:spcBef>
              <a:spcAft>
                <a:spcPts val="0"/>
              </a:spcAft>
              <a:buClr>
                <a:srgbClr val="B7B7B7"/>
              </a:buClr>
              <a:buSzPts val="2100"/>
              <a:buChar char="●"/>
            </a:pPr>
            <a:r>
              <a:rPr lang="en-US" sz="2100">
                <a:solidFill>
                  <a:srgbClr val="B7B7B7"/>
                </a:solidFill>
              </a:rPr>
              <a:t>Cenário 2</a:t>
            </a:r>
            <a:endParaRPr sz="2100">
              <a:solidFill>
                <a:srgbClr val="B7B7B7"/>
              </a:solidFill>
            </a:endParaRPr>
          </a:p>
          <a:p>
            <a:pPr indent="-361950" lvl="1" marL="914400" rtl="0" algn="l">
              <a:spcBef>
                <a:spcPts val="0"/>
              </a:spcBef>
              <a:spcAft>
                <a:spcPts val="0"/>
              </a:spcAft>
              <a:buClr>
                <a:srgbClr val="B7B7B7"/>
              </a:buClr>
              <a:buSzPts val="2100"/>
              <a:buChar char="○"/>
            </a:pPr>
            <a:r>
              <a:rPr lang="en-US" sz="2100">
                <a:solidFill>
                  <a:srgbClr val="B7B7B7"/>
                </a:solidFill>
              </a:rPr>
              <a:t>Local </a:t>
            </a:r>
            <a:r>
              <a:rPr b="1" lang="en-US">
                <a:solidFill>
                  <a:srgbClr val="B7B7B7"/>
                </a:solidFill>
              </a:rPr>
              <a:t>⇨</a:t>
            </a:r>
            <a:r>
              <a:rPr lang="en-US" sz="2100">
                <a:solidFill>
                  <a:srgbClr val="B7B7B7"/>
                </a:solidFill>
              </a:rPr>
              <a:t> CIn</a:t>
            </a:r>
            <a:endParaRPr sz="2100">
              <a:solidFill>
                <a:srgbClr val="B7B7B7"/>
              </a:solidFill>
            </a:endParaRPr>
          </a:p>
          <a:p>
            <a:pPr indent="-361950" lvl="0" marL="457200" rtl="0" algn="l">
              <a:spcBef>
                <a:spcPts val="0"/>
              </a:spcBef>
              <a:spcAft>
                <a:spcPts val="0"/>
              </a:spcAft>
              <a:buSzPts val="2100"/>
              <a:buChar char="●"/>
            </a:pPr>
            <a:r>
              <a:rPr lang="en-US" sz="2100"/>
              <a:t>Cenário 3</a:t>
            </a:r>
            <a:endParaRPr sz="2100"/>
          </a:p>
          <a:p>
            <a:pPr indent="-361950" lvl="1" marL="914400" rtl="0" algn="l">
              <a:spcBef>
                <a:spcPts val="0"/>
              </a:spcBef>
              <a:spcAft>
                <a:spcPts val="0"/>
              </a:spcAft>
              <a:buSzPts val="2100"/>
              <a:buChar char="○"/>
            </a:pPr>
            <a:r>
              <a:rPr lang="en-US" sz="2100"/>
              <a:t>Local </a:t>
            </a:r>
            <a:r>
              <a:rPr b="1" lang="en-US"/>
              <a:t>⇨</a:t>
            </a:r>
            <a:r>
              <a:rPr lang="en-US" sz="2100"/>
              <a:t> AWS</a:t>
            </a:r>
            <a:endParaRPr sz="2100"/>
          </a:p>
          <a:p>
            <a:pPr indent="-361950" lvl="0" marL="457200" rtl="0" algn="l">
              <a:spcBef>
                <a:spcPts val="0"/>
              </a:spcBef>
              <a:spcAft>
                <a:spcPts val="0"/>
              </a:spcAft>
              <a:buClr>
                <a:srgbClr val="B7B7B7"/>
              </a:buClr>
              <a:buSzPts val="2100"/>
              <a:buChar char="●"/>
            </a:pPr>
            <a:r>
              <a:rPr lang="en-US" sz="2100">
                <a:solidFill>
                  <a:srgbClr val="B7B7B7"/>
                </a:solidFill>
              </a:rPr>
              <a:t>Cenário 4</a:t>
            </a:r>
            <a:endParaRPr sz="2100">
              <a:solidFill>
                <a:srgbClr val="B7B7B7"/>
              </a:solidFill>
            </a:endParaRPr>
          </a:p>
          <a:p>
            <a:pPr indent="-361950" lvl="1" marL="914400" rtl="0" algn="l">
              <a:spcBef>
                <a:spcPts val="0"/>
              </a:spcBef>
              <a:spcAft>
                <a:spcPts val="0"/>
              </a:spcAft>
              <a:buClr>
                <a:srgbClr val="B7B7B7"/>
              </a:buClr>
              <a:buSzPts val="2100"/>
              <a:buChar char="○"/>
            </a:pPr>
            <a:r>
              <a:rPr lang="en-US" sz="2100">
                <a:solidFill>
                  <a:srgbClr val="B7B7B7"/>
                </a:solidFill>
              </a:rPr>
              <a:t>AWS </a:t>
            </a:r>
            <a:r>
              <a:rPr b="1" lang="en-US">
                <a:solidFill>
                  <a:srgbClr val="B7B7B7"/>
                </a:solidFill>
              </a:rPr>
              <a:t>⇨</a:t>
            </a:r>
            <a:r>
              <a:rPr lang="en-US" sz="2100">
                <a:solidFill>
                  <a:srgbClr val="B7B7B7"/>
                </a:solidFill>
              </a:rPr>
              <a:t> AWS</a:t>
            </a:r>
            <a:endParaRPr sz="2100">
              <a:solidFill>
                <a:srgbClr val="B7B7B7"/>
              </a:solidFill>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g1e26e0a4a55_0_9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US" sz="2200">
                <a:solidFill>
                  <a:srgbClr val="990000"/>
                </a:solidFill>
              </a:rPr>
              <a:t>Resultados - Cenários de Teste</a:t>
            </a:r>
            <a:endParaRPr b="1" sz="2200">
              <a:solidFill>
                <a:srgbClr val="990000"/>
              </a:solidFill>
            </a:endParaRPr>
          </a:p>
        </p:txBody>
      </p:sp>
      <p:sp>
        <p:nvSpPr>
          <p:cNvPr id="1757" name="Google Shape;1757;g1e26e0a4a55_0_9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758" name="Google Shape;1758;g1e26e0a4a55_0_9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59" name="Google Shape;1759;g1e26e0a4a55_0_9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760" name="Google Shape;1760;g1e26e0a4a55_0_94"/>
          <p:cNvPicPr preferRelativeResize="0"/>
          <p:nvPr/>
        </p:nvPicPr>
        <p:blipFill>
          <a:blip r:embed="rId3">
            <a:alphaModFix/>
          </a:blip>
          <a:stretch>
            <a:fillRect/>
          </a:stretch>
        </p:blipFill>
        <p:spPr>
          <a:xfrm>
            <a:off x="4028525" y="2030663"/>
            <a:ext cx="7858676" cy="2796682"/>
          </a:xfrm>
          <a:prstGeom prst="rect">
            <a:avLst/>
          </a:prstGeom>
          <a:noFill/>
          <a:ln cap="flat" cmpd="sng" w="9525">
            <a:solidFill>
              <a:schemeClr val="dk2"/>
            </a:solidFill>
            <a:prstDash val="solid"/>
            <a:round/>
            <a:headEnd len="sm" w="sm" type="none"/>
            <a:tailEnd len="sm" w="sm" type="none"/>
          </a:ln>
        </p:spPr>
      </p:pic>
      <p:sp>
        <p:nvSpPr>
          <p:cNvPr id="1761" name="Google Shape;1761;g1e26e0a4a55_0_94"/>
          <p:cNvSpPr txBox="1"/>
          <p:nvPr/>
        </p:nvSpPr>
        <p:spPr>
          <a:xfrm>
            <a:off x="828125" y="1589550"/>
            <a:ext cx="3200400" cy="3678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100"/>
          </a:p>
          <a:p>
            <a:pPr indent="-361950" lvl="0" marL="457200" rtl="0" algn="l">
              <a:spcBef>
                <a:spcPts val="0"/>
              </a:spcBef>
              <a:spcAft>
                <a:spcPts val="0"/>
              </a:spcAft>
              <a:buClr>
                <a:srgbClr val="B7B7B7"/>
              </a:buClr>
              <a:buSzPts val="2100"/>
              <a:buChar char="●"/>
            </a:pPr>
            <a:r>
              <a:rPr lang="en-US" sz="2100">
                <a:solidFill>
                  <a:srgbClr val="B7B7B7"/>
                </a:solidFill>
              </a:rPr>
              <a:t>Cenário 1</a:t>
            </a:r>
            <a:endParaRPr sz="2100">
              <a:solidFill>
                <a:srgbClr val="B7B7B7"/>
              </a:solidFill>
            </a:endParaRPr>
          </a:p>
          <a:p>
            <a:pPr indent="-361950" lvl="1" marL="914400" rtl="0" algn="l">
              <a:spcBef>
                <a:spcPts val="0"/>
              </a:spcBef>
              <a:spcAft>
                <a:spcPts val="0"/>
              </a:spcAft>
              <a:buClr>
                <a:srgbClr val="B7B7B7"/>
              </a:buClr>
              <a:buSzPts val="2100"/>
              <a:buChar char="○"/>
            </a:pPr>
            <a:r>
              <a:rPr i="1" lang="en-US" sz="2100">
                <a:solidFill>
                  <a:srgbClr val="B7B7B7"/>
                </a:solidFill>
              </a:rPr>
              <a:t>localhost</a:t>
            </a:r>
            <a:endParaRPr i="1" sz="2100">
              <a:solidFill>
                <a:srgbClr val="B7B7B7"/>
              </a:solidFill>
            </a:endParaRPr>
          </a:p>
          <a:p>
            <a:pPr indent="-361950" lvl="0" marL="457200" rtl="0" algn="l">
              <a:spcBef>
                <a:spcPts val="0"/>
              </a:spcBef>
              <a:spcAft>
                <a:spcPts val="0"/>
              </a:spcAft>
              <a:buClr>
                <a:srgbClr val="B7B7B7"/>
              </a:buClr>
              <a:buSzPts val="2100"/>
              <a:buChar char="●"/>
            </a:pPr>
            <a:r>
              <a:rPr lang="en-US" sz="2100">
                <a:solidFill>
                  <a:srgbClr val="B7B7B7"/>
                </a:solidFill>
              </a:rPr>
              <a:t>Cenário 2</a:t>
            </a:r>
            <a:endParaRPr sz="2100">
              <a:solidFill>
                <a:srgbClr val="B7B7B7"/>
              </a:solidFill>
            </a:endParaRPr>
          </a:p>
          <a:p>
            <a:pPr indent="-361950" lvl="1" marL="914400" rtl="0" algn="l">
              <a:spcBef>
                <a:spcPts val="0"/>
              </a:spcBef>
              <a:spcAft>
                <a:spcPts val="0"/>
              </a:spcAft>
              <a:buClr>
                <a:srgbClr val="B7B7B7"/>
              </a:buClr>
              <a:buSzPts val="2100"/>
              <a:buChar char="○"/>
            </a:pPr>
            <a:r>
              <a:rPr lang="en-US" sz="2100">
                <a:solidFill>
                  <a:srgbClr val="B7B7B7"/>
                </a:solidFill>
              </a:rPr>
              <a:t>Local </a:t>
            </a:r>
            <a:r>
              <a:rPr b="1" lang="en-US">
                <a:solidFill>
                  <a:srgbClr val="B7B7B7"/>
                </a:solidFill>
              </a:rPr>
              <a:t>⇨</a:t>
            </a:r>
            <a:r>
              <a:rPr lang="en-US" sz="2100">
                <a:solidFill>
                  <a:srgbClr val="B7B7B7"/>
                </a:solidFill>
              </a:rPr>
              <a:t> CIn</a:t>
            </a:r>
            <a:endParaRPr sz="2100">
              <a:solidFill>
                <a:srgbClr val="B7B7B7"/>
              </a:solidFill>
            </a:endParaRPr>
          </a:p>
          <a:p>
            <a:pPr indent="-361950" lvl="0" marL="457200" rtl="0" algn="l">
              <a:spcBef>
                <a:spcPts val="0"/>
              </a:spcBef>
              <a:spcAft>
                <a:spcPts val="0"/>
              </a:spcAft>
              <a:buClr>
                <a:srgbClr val="B7B7B7"/>
              </a:buClr>
              <a:buSzPts val="2100"/>
              <a:buChar char="●"/>
            </a:pPr>
            <a:r>
              <a:rPr lang="en-US" sz="2100">
                <a:solidFill>
                  <a:srgbClr val="B7B7B7"/>
                </a:solidFill>
              </a:rPr>
              <a:t>Cenário 3</a:t>
            </a:r>
            <a:endParaRPr sz="2100">
              <a:solidFill>
                <a:srgbClr val="B7B7B7"/>
              </a:solidFill>
            </a:endParaRPr>
          </a:p>
          <a:p>
            <a:pPr indent="-361950" lvl="1" marL="914400" rtl="0" algn="l">
              <a:spcBef>
                <a:spcPts val="0"/>
              </a:spcBef>
              <a:spcAft>
                <a:spcPts val="0"/>
              </a:spcAft>
              <a:buClr>
                <a:srgbClr val="B7B7B7"/>
              </a:buClr>
              <a:buSzPts val="2100"/>
              <a:buChar char="○"/>
            </a:pPr>
            <a:r>
              <a:rPr lang="en-US" sz="2100">
                <a:solidFill>
                  <a:srgbClr val="B7B7B7"/>
                </a:solidFill>
              </a:rPr>
              <a:t>Local </a:t>
            </a:r>
            <a:r>
              <a:rPr b="1" lang="en-US">
                <a:solidFill>
                  <a:srgbClr val="B7B7B7"/>
                </a:solidFill>
              </a:rPr>
              <a:t>⇨</a:t>
            </a:r>
            <a:r>
              <a:rPr lang="en-US" sz="2100">
                <a:solidFill>
                  <a:srgbClr val="B7B7B7"/>
                </a:solidFill>
              </a:rPr>
              <a:t> AWS</a:t>
            </a:r>
            <a:endParaRPr sz="2100">
              <a:solidFill>
                <a:srgbClr val="B7B7B7"/>
              </a:solidFill>
            </a:endParaRPr>
          </a:p>
          <a:p>
            <a:pPr indent="-361950" lvl="0" marL="457200" rtl="0" algn="l">
              <a:spcBef>
                <a:spcPts val="0"/>
              </a:spcBef>
              <a:spcAft>
                <a:spcPts val="0"/>
              </a:spcAft>
              <a:buSzPts val="2100"/>
              <a:buChar char="●"/>
            </a:pPr>
            <a:r>
              <a:rPr lang="en-US" sz="2100"/>
              <a:t>Cenário 4</a:t>
            </a:r>
            <a:endParaRPr sz="2100"/>
          </a:p>
          <a:p>
            <a:pPr indent="-361950" lvl="1" marL="914400" rtl="0" algn="l">
              <a:spcBef>
                <a:spcPts val="0"/>
              </a:spcBef>
              <a:spcAft>
                <a:spcPts val="0"/>
              </a:spcAft>
              <a:buSzPts val="2100"/>
              <a:buChar char="○"/>
            </a:pPr>
            <a:r>
              <a:rPr lang="en-US" sz="2100"/>
              <a:t>AWS </a:t>
            </a:r>
            <a:r>
              <a:rPr b="1" lang="en-US"/>
              <a:t>⇨</a:t>
            </a:r>
            <a:r>
              <a:rPr lang="en-US" sz="2100"/>
              <a:t> AWS</a:t>
            </a:r>
            <a:endParaRPr sz="2100"/>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b24d00363e_0_2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HITECH</a:t>
            </a:r>
            <a:endParaRPr b="1" sz="2200">
              <a:solidFill>
                <a:srgbClr val="990000"/>
              </a:solidFill>
            </a:endParaRPr>
          </a:p>
        </p:txBody>
      </p:sp>
      <p:sp>
        <p:nvSpPr>
          <p:cNvPr id="238" name="Google Shape;238;g2b24d00363e_0_2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39" name="Google Shape;239;g2b24d00363e_0_2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40" name="Google Shape;240;g2b24d00363e_0_2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41" name="Google Shape;241;g2b24d00363e_0_23"/>
          <p:cNvSpPr txBox="1"/>
          <p:nvPr/>
        </p:nvSpPr>
        <p:spPr>
          <a:xfrm>
            <a:off x="552175" y="697725"/>
            <a:ext cx="11074200" cy="57150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Subtítulo A</a:t>
            </a:r>
            <a:r>
              <a:rPr lang="en-US" sz="1800">
                <a:solidFill>
                  <a:schemeClr val="dk1"/>
                </a:solidFill>
              </a:rPr>
              <a:t>: Promoção da Tecnologia da Informação em Saúde</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Fornece incentivos financeiros para a adoção de EHRs e outras TI de saúde;</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Estabelece padrões para a segurança e a interoperabilidade de TI de saúde;</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Fornece educação e treinamento para profissionais de saúde sobre TI de saúde.</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Subtítulo B</a:t>
            </a:r>
            <a:r>
              <a:rPr lang="en-US" sz="1800">
                <a:solidFill>
                  <a:schemeClr val="dk1"/>
                </a:solidFill>
              </a:rPr>
              <a:t>: Melhoria da Qualidade e da Segurança dos Cuidados de Saúde</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Apoia a pesquisa e o desenvolvimento de novas tecnologias de TI de saúde;</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Fornece financiamento para a implementação de programas de melhoria da qualidade e da segurança dos cuidados de saúde;</a:t>
            </a:r>
            <a:endParaRPr sz="1800">
              <a:solidFill>
                <a:schemeClr val="dk1"/>
              </a:solidFill>
            </a:endParaRPr>
          </a:p>
          <a:p>
            <a:pPr indent="-342900" lvl="0" marL="457200" rtl="0" algn="just">
              <a:lnSpc>
                <a:spcPct val="115000"/>
              </a:lnSpc>
              <a:spcBef>
                <a:spcPts val="0"/>
              </a:spcBef>
              <a:spcAft>
                <a:spcPts val="0"/>
              </a:spcAft>
              <a:buClr>
                <a:srgbClr val="990000"/>
              </a:buClr>
              <a:buSzPts val="1800"/>
              <a:buChar char="●"/>
            </a:pPr>
            <a:r>
              <a:rPr b="1" lang="en-US" sz="1800">
                <a:solidFill>
                  <a:srgbClr val="990000"/>
                </a:solidFill>
              </a:rPr>
              <a:t>Subtítulo C: Proteções de Privacidade e Segurança dos Dados</a:t>
            </a:r>
            <a:endParaRPr b="1" sz="1800">
              <a:solidFill>
                <a:srgbClr val="990000"/>
              </a:solidFill>
            </a:endParaRPr>
          </a:p>
          <a:p>
            <a:pPr indent="-342900" lvl="1" marL="914400" rtl="0" algn="just">
              <a:lnSpc>
                <a:spcPct val="115000"/>
              </a:lnSpc>
              <a:spcBef>
                <a:spcPts val="0"/>
              </a:spcBef>
              <a:spcAft>
                <a:spcPts val="0"/>
              </a:spcAft>
              <a:buClr>
                <a:srgbClr val="990000"/>
              </a:buClr>
              <a:buSzPts val="1800"/>
              <a:buChar char="○"/>
            </a:pPr>
            <a:r>
              <a:rPr b="1" lang="en-US" sz="1800">
                <a:solidFill>
                  <a:srgbClr val="990000"/>
                </a:solidFill>
              </a:rPr>
              <a:t>Amplia os requisitos de segurança e privacidade estabelecidos pela Lei de Portabilidade e Responsabilidade do Seguro de Saúde (HIPAA);</a:t>
            </a:r>
            <a:endParaRPr b="1" sz="1800">
              <a:solidFill>
                <a:srgbClr val="990000"/>
              </a:solidFill>
            </a:endParaRPr>
          </a:p>
          <a:p>
            <a:pPr indent="-342900" lvl="1" marL="914400" rtl="0" algn="just">
              <a:lnSpc>
                <a:spcPct val="115000"/>
              </a:lnSpc>
              <a:spcBef>
                <a:spcPts val="0"/>
              </a:spcBef>
              <a:spcAft>
                <a:spcPts val="0"/>
              </a:spcAft>
              <a:buClr>
                <a:srgbClr val="990000"/>
              </a:buClr>
              <a:buSzPts val="1800"/>
              <a:buChar char="○"/>
            </a:pPr>
            <a:r>
              <a:rPr b="1" lang="en-US" sz="1800">
                <a:solidFill>
                  <a:srgbClr val="990000"/>
                </a:solidFill>
              </a:rPr>
              <a:t>Fornece recursos para ajudar as entidades a cumprir os requisitos de segurança e privacidade.</a:t>
            </a:r>
            <a:endParaRPr b="1" sz="1800">
              <a:solidFill>
                <a:srgbClr val="990000"/>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Subtítulo D</a:t>
            </a:r>
            <a:r>
              <a:rPr lang="en-US" sz="1800">
                <a:solidFill>
                  <a:schemeClr val="dk1"/>
                </a:solidFill>
              </a:rPr>
              <a:t>: Melhoria da Eficiência dos Cuidados de Saúde</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Apoia a pesquisa e o desenvolvimento de novas tecnologias de TI de saúde que possam melhorar a eficiência dos cuidados de saúde;</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Fornece financiamento para a implementação de programas de melhoria da eficiência dos cuidados de saúde.</a:t>
            </a:r>
            <a:endParaRPr sz="1800">
              <a:solidFill>
                <a:schemeClr val="dk1"/>
              </a:solidFill>
            </a:endParaRPr>
          </a:p>
          <a:p>
            <a:pPr indent="0" lvl="0" marL="0" rtl="0" algn="l">
              <a:lnSpc>
                <a:spcPct val="150000"/>
              </a:lnSpc>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g23f8e34888f_0_4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US" sz="2200">
                <a:solidFill>
                  <a:srgbClr val="990000"/>
                </a:solidFill>
              </a:rPr>
              <a:t>Resultados - Desempenho das transferências nos vários cenários</a:t>
            </a:r>
            <a:endParaRPr b="1" sz="2200">
              <a:solidFill>
                <a:srgbClr val="990000"/>
              </a:solidFill>
            </a:endParaRPr>
          </a:p>
        </p:txBody>
      </p:sp>
      <p:sp>
        <p:nvSpPr>
          <p:cNvPr id="1767" name="Google Shape;1767;g23f8e34888f_0_4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768" name="Google Shape;1768;g23f8e34888f_0_4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69" name="Google Shape;1769;g23f8e34888f_0_4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graphicFrame>
        <p:nvGraphicFramePr>
          <p:cNvPr id="1770" name="Google Shape;1770;g23f8e34888f_0_45"/>
          <p:cNvGraphicFramePr/>
          <p:nvPr/>
        </p:nvGraphicFramePr>
        <p:xfrm>
          <a:off x="990600" y="2438500"/>
          <a:ext cx="3000000" cy="3000000"/>
        </p:xfrm>
        <a:graphic>
          <a:graphicData uri="http://schemas.openxmlformats.org/drawingml/2006/table">
            <a:tbl>
              <a:tblPr>
                <a:noFill/>
                <a:tableStyleId>{0DDA325E-23FC-4497-896D-7AADD89426EA}</a:tableStyleId>
              </a:tblPr>
              <a:tblGrid>
                <a:gridCol w="3429000"/>
                <a:gridCol w="3429000"/>
                <a:gridCol w="34290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US"/>
                        <a:t>dcm4chee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US"/>
                        <a:t>Orthanc</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b="1" lang="en-US"/>
                        <a:t>Cenário 1: </a:t>
                      </a:r>
                      <a:r>
                        <a:rPr b="1" i="1" lang="en-US"/>
                        <a:t>localhost</a:t>
                      </a:r>
                      <a:endParaRPr b="1" i="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a:t>1m24s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t>1m25s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a:t>Cenário 2: </a:t>
                      </a:r>
                      <a:r>
                        <a:rPr b="1" lang="en-US"/>
                        <a:t>Local ⇨ CIn</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a:t>12m</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t>40m</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a:t>Cenário 3: </a:t>
                      </a:r>
                      <a:r>
                        <a:rPr b="1" lang="en-US"/>
                        <a:t>Local </a:t>
                      </a:r>
                      <a:r>
                        <a:rPr b="1" lang="en-US">
                          <a:solidFill>
                            <a:schemeClr val="dk1"/>
                          </a:solidFill>
                        </a:rPr>
                        <a:t>⇨</a:t>
                      </a:r>
                      <a:r>
                        <a:rPr b="1" lang="en-US"/>
                        <a:t> AWS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a:t>20m34s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t>19m05s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a:t>Cenário 4:</a:t>
                      </a:r>
                      <a:r>
                        <a:rPr b="1" lang="en-US"/>
                        <a:t>AWS </a:t>
                      </a:r>
                      <a:r>
                        <a:rPr b="1" lang="en-US">
                          <a:solidFill>
                            <a:schemeClr val="dk1"/>
                          </a:solidFill>
                        </a:rPr>
                        <a:t>⇨</a:t>
                      </a:r>
                      <a:r>
                        <a:rPr b="1" lang="en-US"/>
                        <a:t> AWS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a:t>7m44s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t>6m43s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771" name="Google Shape;1771;g23f8e34888f_0_45"/>
          <p:cNvPicPr preferRelativeResize="0"/>
          <p:nvPr/>
        </p:nvPicPr>
        <p:blipFill>
          <a:blip r:embed="rId3">
            <a:alphaModFix/>
          </a:blip>
          <a:stretch>
            <a:fillRect/>
          </a:stretch>
        </p:blipFill>
        <p:spPr>
          <a:xfrm>
            <a:off x="4716600" y="1522625"/>
            <a:ext cx="2758799" cy="765124"/>
          </a:xfrm>
          <a:prstGeom prst="rect">
            <a:avLst/>
          </a:prstGeom>
          <a:noFill/>
          <a:ln>
            <a:noFill/>
          </a:ln>
        </p:spPr>
      </p:pic>
      <p:pic>
        <p:nvPicPr>
          <p:cNvPr id="1772" name="Google Shape;1772;g23f8e34888f_0_45"/>
          <p:cNvPicPr preferRelativeResize="0"/>
          <p:nvPr/>
        </p:nvPicPr>
        <p:blipFill>
          <a:blip r:embed="rId4">
            <a:alphaModFix/>
          </a:blip>
          <a:stretch>
            <a:fillRect/>
          </a:stretch>
        </p:blipFill>
        <p:spPr>
          <a:xfrm>
            <a:off x="8493734" y="1522623"/>
            <a:ext cx="2088326" cy="6611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6" name="Shape 1776"/>
        <p:cNvGrpSpPr/>
        <p:nvPr/>
      </p:nvGrpSpPr>
      <p:grpSpPr>
        <a:xfrm>
          <a:off x="0" y="0"/>
          <a:ext cx="0" cy="0"/>
          <a:chOff x="0" y="0"/>
          <a:chExt cx="0" cy="0"/>
        </a:xfrm>
      </p:grpSpPr>
      <p:sp>
        <p:nvSpPr>
          <p:cNvPr id="1777" name="Google Shape;1777;g1e26e0a4a55_0_6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US" sz="2200">
                <a:solidFill>
                  <a:srgbClr val="990000"/>
                </a:solidFill>
              </a:rPr>
              <a:t>Resultados</a:t>
            </a:r>
            <a:endParaRPr b="1" sz="2200">
              <a:solidFill>
                <a:srgbClr val="990000"/>
              </a:solidFill>
            </a:endParaRPr>
          </a:p>
        </p:txBody>
      </p:sp>
      <p:sp>
        <p:nvSpPr>
          <p:cNvPr id="1778" name="Google Shape;1778;g1e26e0a4a55_0_6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779" name="Google Shape;1779;g1e26e0a4a55_0_6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80" name="Google Shape;1780;g1e26e0a4a55_0_6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graphicFrame>
        <p:nvGraphicFramePr>
          <p:cNvPr id="1781" name="Google Shape;1781;g1e26e0a4a55_0_66"/>
          <p:cNvGraphicFramePr/>
          <p:nvPr/>
        </p:nvGraphicFramePr>
        <p:xfrm>
          <a:off x="990600" y="2438500"/>
          <a:ext cx="3000000" cy="3000000"/>
        </p:xfrm>
        <a:graphic>
          <a:graphicData uri="http://schemas.openxmlformats.org/drawingml/2006/table">
            <a:tbl>
              <a:tblPr>
                <a:noFill/>
                <a:tableStyleId>{0DDA325E-23FC-4497-896D-7AADD89426EA}</a:tableStyleId>
              </a:tblPr>
              <a:tblGrid>
                <a:gridCol w="3429000"/>
                <a:gridCol w="3429000"/>
                <a:gridCol w="34290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US"/>
                        <a:t>Download</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US"/>
                        <a:t>Upload</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r>
              <a:tr h="381000">
                <a:tc>
                  <a:txBody>
                    <a:bodyPr/>
                    <a:lstStyle/>
                    <a:p>
                      <a:pPr indent="0" lvl="0" marL="0" rtl="0" algn="ctr">
                        <a:spcBef>
                          <a:spcPts val="0"/>
                        </a:spcBef>
                        <a:spcAft>
                          <a:spcPts val="0"/>
                        </a:spcAft>
                        <a:buNone/>
                      </a:pPr>
                      <a:r>
                        <a:rPr b="1" i="1" lang="en-US"/>
                        <a:t>localhost</a:t>
                      </a:r>
                      <a:endParaRPr b="1" i="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en-US"/>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D9D9"/>
                    </a:solidFill>
                  </a:tcPr>
                </a:tc>
              </a:tr>
              <a:tr h="381000">
                <a:tc>
                  <a:txBody>
                    <a:bodyPr/>
                    <a:lstStyle/>
                    <a:p>
                      <a:pPr indent="0" lvl="0" marL="0" rtl="0" algn="ctr">
                        <a:spcBef>
                          <a:spcPts val="0"/>
                        </a:spcBef>
                        <a:spcAft>
                          <a:spcPts val="0"/>
                        </a:spcAft>
                        <a:buNone/>
                      </a:pPr>
                      <a:r>
                        <a:rPr b="1" lang="en-US"/>
                        <a:t>Local ⇨ CIn</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a:t>Local: Cin: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t>Local: CIn: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a:t>Local </a:t>
                      </a:r>
                      <a:r>
                        <a:rPr b="1" lang="en-US">
                          <a:solidFill>
                            <a:schemeClr val="dk1"/>
                          </a:solidFill>
                        </a:rPr>
                        <a:t>⇨</a:t>
                      </a:r>
                      <a:r>
                        <a:rPr b="1" lang="en-US"/>
                        <a:t> AWS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a:t>Local: AWS: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t>Local: AWS: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a:t>AWS </a:t>
                      </a:r>
                      <a:r>
                        <a:rPr b="1" lang="en-US">
                          <a:solidFill>
                            <a:schemeClr val="dk1"/>
                          </a:solidFill>
                        </a:rPr>
                        <a:t>⇨</a:t>
                      </a:r>
                      <a:r>
                        <a:rPr b="1" lang="en-US"/>
                        <a:t> AWS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lang="en-US"/>
                        <a:t>AWS1: AWS2: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a:t>AWS1: AWS2: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g23f8e34888f_0_5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a:t>
            </a:r>
            <a:endParaRPr b="1" sz="2200">
              <a:solidFill>
                <a:srgbClr val="990000"/>
              </a:solidFill>
            </a:endParaRPr>
          </a:p>
        </p:txBody>
      </p:sp>
      <p:sp>
        <p:nvSpPr>
          <p:cNvPr id="1787" name="Google Shape;1787;g23f8e34888f_0_5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788" name="Google Shape;1788;g23f8e34888f_0_5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89" name="Google Shape;1789;g23f8e34888f_0_5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790" name="Google Shape;1790;g23f8e34888f_0_59"/>
          <p:cNvSpPr txBox="1"/>
          <p:nvPr/>
        </p:nvSpPr>
        <p:spPr>
          <a:xfrm>
            <a:off x="1038475" y="765538"/>
            <a:ext cx="10101600" cy="14037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SzPts val="2400"/>
              <a:buChar char="●"/>
            </a:pPr>
            <a:r>
              <a:rPr lang="en-US" sz="2400"/>
              <a:t>Testes de desempenho no cenário 5?</a:t>
            </a:r>
            <a:endParaRPr sz="2400"/>
          </a:p>
          <a:p>
            <a:pPr indent="-381000" lvl="0" marL="457200" rtl="0" algn="l">
              <a:lnSpc>
                <a:spcPct val="115000"/>
              </a:lnSpc>
              <a:spcBef>
                <a:spcPts val="0"/>
              </a:spcBef>
              <a:spcAft>
                <a:spcPts val="0"/>
              </a:spcAft>
              <a:buSzPts val="2400"/>
              <a:buChar char="●"/>
            </a:pPr>
            <a:r>
              <a:rPr lang="en-US" sz="2400">
                <a:solidFill>
                  <a:schemeClr val="dk1"/>
                </a:solidFill>
              </a:rPr>
              <a:t>Simplificar configuração da solução para testes com CMB?</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a:t>
            </a:r>
            <a:endParaRPr sz="2400">
              <a:solidFill>
                <a:schemeClr val="dk1"/>
              </a:solidFill>
            </a:endParaRPr>
          </a:p>
        </p:txBody>
      </p:sp>
      <p:grpSp>
        <p:nvGrpSpPr>
          <p:cNvPr id="1791" name="Google Shape;1791;g23f8e34888f_0_59"/>
          <p:cNvGrpSpPr/>
          <p:nvPr/>
        </p:nvGrpSpPr>
        <p:grpSpPr>
          <a:xfrm>
            <a:off x="817213" y="2374550"/>
            <a:ext cx="10544125" cy="3946100"/>
            <a:chOff x="602675" y="10732225"/>
            <a:chExt cx="10544125" cy="3946100"/>
          </a:xfrm>
        </p:grpSpPr>
        <p:sp>
          <p:nvSpPr>
            <p:cNvPr id="1792" name="Google Shape;1792;g23f8e34888f_0_59"/>
            <p:cNvSpPr/>
            <p:nvPr/>
          </p:nvSpPr>
          <p:spPr>
            <a:xfrm>
              <a:off x="618350" y="11218300"/>
              <a:ext cx="4210500" cy="3459900"/>
            </a:xfrm>
            <a:prstGeom prst="roundRect">
              <a:avLst>
                <a:gd fmla="val 5092" name="adj"/>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Lexend"/>
                  <a:ea typeface="Lexend"/>
                  <a:cs typeface="Lexend"/>
                  <a:sym typeface="Lexend"/>
                </a:rPr>
                <a:t>Hospital</a:t>
              </a:r>
              <a:endParaRPr>
                <a:latin typeface="Lexend"/>
                <a:ea typeface="Lexend"/>
                <a:cs typeface="Lexend"/>
                <a:sym typeface="Lexend"/>
              </a:endParaRPr>
            </a:p>
          </p:txBody>
        </p:sp>
        <p:sp>
          <p:nvSpPr>
            <p:cNvPr id="1793" name="Google Shape;1793;g23f8e34888f_0_59"/>
            <p:cNvSpPr/>
            <p:nvPr/>
          </p:nvSpPr>
          <p:spPr>
            <a:xfrm>
              <a:off x="7268100" y="11173425"/>
              <a:ext cx="3878700" cy="3504900"/>
            </a:xfrm>
            <a:prstGeom prst="roundRect">
              <a:avLst>
                <a:gd fmla="val 6699" name="adj"/>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US">
                  <a:latin typeface="Lexend"/>
                  <a:ea typeface="Lexend"/>
                  <a:cs typeface="Lexend"/>
                  <a:sym typeface="Lexend"/>
                </a:rPr>
                <a:t>Clínica</a:t>
              </a:r>
              <a:endParaRPr>
                <a:latin typeface="Lexend"/>
                <a:ea typeface="Lexend"/>
                <a:cs typeface="Lexend"/>
                <a:sym typeface="Lexend"/>
              </a:endParaRPr>
            </a:p>
          </p:txBody>
        </p:sp>
        <p:sp>
          <p:nvSpPr>
            <p:cNvPr id="1794" name="Google Shape;1794;g23f8e34888f_0_59"/>
            <p:cNvSpPr/>
            <p:nvPr/>
          </p:nvSpPr>
          <p:spPr>
            <a:xfrm>
              <a:off x="5048925" y="11321075"/>
              <a:ext cx="1999080" cy="1537704"/>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iLIKA Uploader Manager</a:t>
              </a:r>
              <a:endParaRPr sz="1100">
                <a:latin typeface="Lexend"/>
                <a:ea typeface="Lexend"/>
                <a:cs typeface="Lexend"/>
                <a:sym typeface="Lexend"/>
              </a:endParaRPr>
            </a:p>
            <a:p>
              <a:pPr indent="0" lvl="0" marL="0" rtl="0" algn="ctr">
                <a:spcBef>
                  <a:spcPts val="0"/>
                </a:spcBef>
                <a:spcAft>
                  <a:spcPts val="0"/>
                </a:spcAft>
                <a:buNone/>
              </a:pPr>
              <a:br>
                <a:rPr lang="en-US" sz="1100">
                  <a:latin typeface="Lexend"/>
                  <a:ea typeface="Lexend"/>
                  <a:cs typeface="Lexend"/>
                  <a:sym typeface="Lexend"/>
                </a:rPr>
              </a:br>
              <a:r>
                <a:rPr lang="en-US" sz="1100">
                  <a:latin typeface="Lexend"/>
                  <a:ea typeface="Lexend"/>
                  <a:cs typeface="Lexend"/>
                  <a:sym typeface="Lexend"/>
                </a:rPr>
                <a:t>(VPN Server ou Tunnel Server)</a:t>
              </a:r>
              <a:endParaRPr sz="1100">
                <a:latin typeface="Lexend"/>
                <a:ea typeface="Lexend"/>
                <a:cs typeface="Lexend"/>
                <a:sym typeface="Lexend"/>
              </a:endParaRPr>
            </a:p>
          </p:txBody>
        </p:sp>
        <p:sp>
          <p:nvSpPr>
            <p:cNvPr id="1795" name="Google Shape;1795;g23f8e34888f_0_59"/>
            <p:cNvSpPr/>
            <p:nvPr/>
          </p:nvSpPr>
          <p:spPr>
            <a:xfrm>
              <a:off x="2925625" y="11575450"/>
              <a:ext cx="1654800" cy="2937000"/>
            </a:xfrm>
            <a:prstGeom prst="roundRect">
              <a:avLst>
                <a:gd fmla="val 10751" name="adj"/>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iLIKA Uploader Gateway</a:t>
              </a:r>
              <a:endParaRPr sz="1000">
                <a:latin typeface="Lexend"/>
                <a:ea typeface="Lexend"/>
                <a:cs typeface="Lexend"/>
                <a:sym typeface="Lexend"/>
              </a:endParaRPr>
            </a:p>
          </p:txBody>
        </p:sp>
        <p:sp>
          <p:nvSpPr>
            <p:cNvPr id="1796" name="Google Shape;1796;g23f8e34888f_0_59"/>
            <p:cNvSpPr/>
            <p:nvPr/>
          </p:nvSpPr>
          <p:spPr>
            <a:xfrm>
              <a:off x="3252275" y="13043925"/>
              <a:ext cx="1089000" cy="1194425"/>
            </a:xfrm>
            <a:prstGeom prst="flowChartMagneticDisk">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Lexend"/>
                <a:ea typeface="Lexend"/>
                <a:cs typeface="Lexend"/>
                <a:sym typeface="Lexend"/>
              </a:endParaRPr>
            </a:p>
            <a:p>
              <a:pPr indent="0" lvl="0" marL="0" rtl="0" algn="ctr">
                <a:spcBef>
                  <a:spcPts val="0"/>
                </a:spcBef>
                <a:spcAft>
                  <a:spcPts val="0"/>
                </a:spcAft>
                <a:buNone/>
              </a:pPr>
              <a:r>
                <a:rPr lang="en-US" sz="1100">
                  <a:latin typeface="Lexend"/>
                  <a:ea typeface="Lexend"/>
                  <a:cs typeface="Lexend"/>
                  <a:sym typeface="Lexend"/>
                </a:rPr>
                <a:t>SCP</a:t>
              </a:r>
              <a:br>
                <a:rPr lang="en-US" sz="1100">
                  <a:latin typeface="Lexend"/>
                  <a:ea typeface="Lexend"/>
                  <a:cs typeface="Lexend"/>
                  <a:sym typeface="Lexend"/>
                </a:rPr>
              </a:br>
              <a:r>
                <a:rPr lang="en-US" sz="1000">
                  <a:latin typeface="Lexend"/>
                  <a:ea typeface="Lexend"/>
                  <a:cs typeface="Lexend"/>
                  <a:sym typeface="Lexend"/>
                </a:rPr>
                <a:t>(dcm4chee / orthanc)</a:t>
              </a:r>
              <a:endParaRPr sz="1000">
                <a:latin typeface="Lexend"/>
                <a:ea typeface="Lexend"/>
                <a:cs typeface="Lexend"/>
                <a:sym typeface="Lexend"/>
              </a:endParaRPr>
            </a:p>
            <a:p>
              <a:pPr indent="0" lvl="0" marL="0" rtl="0" algn="ctr">
                <a:spcBef>
                  <a:spcPts val="0"/>
                </a:spcBef>
                <a:spcAft>
                  <a:spcPts val="0"/>
                </a:spcAft>
                <a:buNone/>
              </a:pPr>
              <a:r>
                <a:t/>
              </a:r>
              <a:endParaRPr sz="1100">
                <a:latin typeface="Lexend"/>
                <a:ea typeface="Lexend"/>
                <a:cs typeface="Lexend"/>
                <a:sym typeface="Lexend"/>
              </a:endParaRPr>
            </a:p>
          </p:txBody>
        </p:sp>
        <p:cxnSp>
          <p:nvCxnSpPr>
            <p:cNvPr id="1797" name="Google Shape;1797;g23f8e34888f_0_59"/>
            <p:cNvCxnSpPr>
              <a:stCxn id="1798" idx="3"/>
              <a:endCxn id="1794" idx="2"/>
            </p:cNvCxnSpPr>
            <p:nvPr/>
          </p:nvCxnSpPr>
          <p:spPr>
            <a:xfrm flipH="1" rot="10800000">
              <a:off x="4212875" y="12089913"/>
              <a:ext cx="842400" cy="421800"/>
            </a:xfrm>
            <a:prstGeom prst="straightConnector1">
              <a:avLst/>
            </a:prstGeom>
            <a:noFill/>
            <a:ln cap="flat" cmpd="sng" w="28575">
              <a:solidFill>
                <a:srgbClr val="000000"/>
              </a:solidFill>
              <a:prstDash val="solid"/>
              <a:round/>
              <a:headEnd len="med" w="med" type="triangle"/>
              <a:tailEnd len="med" w="med" type="triangle"/>
            </a:ln>
          </p:spPr>
        </p:cxnSp>
        <p:sp>
          <p:nvSpPr>
            <p:cNvPr id="1799" name="Google Shape;1799;g23f8e34888f_0_59"/>
            <p:cNvSpPr/>
            <p:nvPr/>
          </p:nvSpPr>
          <p:spPr>
            <a:xfrm>
              <a:off x="1164137" y="13495625"/>
              <a:ext cx="985175" cy="10169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PACS</a:t>
              </a:r>
              <a:br>
                <a:rPr lang="en-US" sz="1100">
                  <a:latin typeface="Lexend"/>
                  <a:ea typeface="Lexend"/>
                  <a:cs typeface="Lexend"/>
                  <a:sym typeface="Lexend"/>
                </a:rPr>
              </a:br>
              <a:r>
                <a:rPr lang="en-US" sz="1100">
                  <a:latin typeface="Lexend"/>
                  <a:ea typeface="Lexend"/>
                  <a:cs typeface="Lexend"/>
                  <a:sym typeface="Lexend"/>
                </a:rPr>
                <a:t>local</a:t>
              </a:r>
              <a:endParaRPr sz="1100">
                <a:latin typeface="Lexend"/>
                <a:ea typeface="Lexend"/>
                <a:cs typeface="Lexend"/>
                <a:sym typeface="Lexend"/>
              </a:endParaRPr>
            </a:p>
          </p:txBody>
        </p:sp>
        <p:cxnSp>
          <p:nvCxnSpPr>
            <p:cNvPr id="1800" name="Google Shape;1800;g23f8e34888f_0_59"/>
            <p:cNvCxnSpPr>
              <a:stCxn id="1801" idx="3"/>
              <a:endCxn id="1795" idx="1"/>
            </p:cNvCxnSpPr>
            <p:nvPr/>
          </p:nvCxnSpPr>
          <p:spPr>
            <a:xfrm>
              <a:off x="2295725" y="12328275"/>
              <a:ext cx="630000" cy="715800"/>
            </a:xfrm>
            <a:prstGeom prst="straightConnector1">
              <a:avLst/>
            </a:prstGeom>
            <a:noFill/>
            <a:ln cap="flat" cmpd="sng" w="28575">
              <a:solidFill>
                <a:srgbClr val="000000"/>
              </a:solidFill>
              <a:prstDash val="solid"/>
              <a:round/>
              <a:headEnd len="med" w="med" type="none"/>
              <a:tailEnd len="med" w="med" type="triangle"/>
            </a:ln>
          </p:spPr>
        </p:cxnSp>
        <p:cxnSp>
          <p:nvCxnSpPr>
            <p:cNvPr id="1802" name="Google Shape;1802;g23f8e34888f_0_59"/>
            <p:cNvCxnSpPr>
              <a:stCxn id="1799" idx="4"/>
              <a:endCxn id="1795" idx="1"/>
            </p:cNvCxnSpPr>
            <p:nvPr/>
          </p:nvCxnSpPr>
          <p:spPr>
            <a:xfrm flipH="1" rot="10800000">
              <a:off x="2149312" y="13044075"/>
              <a:ext cx="776400" cy="960000"/>
            </a:xfrm>
            <a:prstGeom prst="straightConnector1">
              <a:avLst/>
            </a:prstGeom>
            <a:noFill/>
            <a:ln cap="flat" cmpd="sng" w="28575">
              <a:solidFill>
                <a:srgbClr val="000000"/>
              </a:solidFill>
              <a:prstDash val="solid"/>
              <a:round/>
              <a:headEnd len="med" w="med" type="none"/>
              <a:tailEnd len="med" w="med" type="triangle"/>
            </a:ln>
          </p:spPr>
        </p:cxnSp>
        <p:sp>
          <p:nvSpPr>
            <p:cNvPr id="1803" name="Google Shape;1803;g23f8e34888f_0_59"/>
            <p:cNvSpPr/>
            <p:nvPr/>
          </p:nvSpPr>
          <p:spPr>
            <a:xfrm>
              <a:off x="9604388" y="13043350"/>
              <a:ext cx="985175" cy="1128675"/>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PACS</a:t>
              </a:r>
              <a:br>
                <a:rPr lang="en-US" sz="1100">
                  <a:latin typeface="Lexend"/>
                  <a:ea typeface="Lexend"/>
                  <a:cs typeface="Lexend"/>
                  <a:sym typeface="Lexend"/>
                </a:rPr>
              </a:br>
              <a:r>
                <a:rPr lang="en-US" sz="1100">
                  <a:latin typeface="Lexend"/>
                  <a:ea typeface="Lexend"/>
                  <a:cs typeface="Lexend"/>
                  <a:sym typeface="Lexend"/>
                </a:rPr>
                <a:t>remoto</a:t>
              </a:r>
              <a:endParaRPr sz="1100">
                <a:latin typeface="Lexend"/>
                <a:ea typeface="Lexend"/>
                <a:cs typeface="Lexend"/>
                <a:sym typeface="Lexend"/>
              </a:endParaRPr>
            </a:p>
          </p:txBody>
        </p:sp>
        <p:cxnSp>
          <p:nvCxnSpPr>
            <p:cNvPr id="1804" name="Google Shape;1804;g23f8e34888f_0_59"/>
            <p:cNvCxnSpPr>
              <a:stCxn id="1803" idx="1"/>
            </p:cNvCxnSpPr>
            <p:nvPr/>
          </p:nvCxnSpPr>
          <p:spPr>
            <a:xfrm rot="10800000">
              <a:off x="10096975" y="12201550"/>
              <a:ext cx="0" cy="841800"/>
            </a:xfrm>
            <a:prstGeom prst="straightConnector1">
              <a:avLst/>
            </a:prstGeom>
            <a:noFill/>
            <a:ln cap="flat" cmpd="sng" w="28575">
              <a:solidFill>
                <a:srgbClr val="000000"/>
              </a:solidFill>
              <a:prstDash val="solid"/>
              <a:round/>
              <a:headEnd len="med" w="med" type="none"/>
              <a:tailEnd len="med" w="med" type="triangle"/>
            </a:ln>
          </p:spPr>
        </p:cxnSp>
        <p:sp>
          <p:nvSpPr>
            <p:cNvPr id="1798" name="Google Shape;1798;g23f8e34888f_0_59"/>
            <p:cNvSpPr/>
            <p:nvPr/>
          </p:nvSpPr>
          <p:spPr>
            <a:xfrm>
              <a:off x="3380675" y="12290013"/>
              <a:ext cx="832200" cy="4434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Driver</a:t>
              </a:r>
              <a:endParaRPr sz="1000">
                <a:latin typeface="Lexend"/>
                <a:ea typeface="Lexend"/>
                <a:cs typeface="Lexend"/>
                <a:sym typeface="Lexend"/>
              </a:endParaRPr>
            </a:p>
          </p:txBody>
        </p:sp>
        <p:cxnSp>
          <p:nvCxnSpPr>
            <p:cNvPr id="1805" name="Google Shape;1805;g23f8e34888f_0_59"/>
            <p:cNvCxnSpPr>
              <a:stCxn id="1798" idx="2"/>
              <a:endCxn id="1796" idx="1"/>
            </p:cNvCxnSpPr>
            <p:nvPr/>
          </p:nvCxnSpPr>
          <p:spPr>
            <a:xfrm>
              <a:off x="3796775" y="12733413"/>
              <a:ext cx="0" cy="310500"/>
            </a:xfrm>
            <a:prstGeom prst="straightConnector1">
              <a:avLst/>
            </a:prstGeom>
            <a:noFill/>
            <a:ln cap="flat" cmpd="sng" w="9525">
              <a:solidFill>
                <a:srgbClr val="000000"/>
              </a:solidFill>
              <a:prstDash val="solid"/>
              <a:round/>
              <a:headEnd len="med" w="med" type="triangle"/>
              <a:tailEnd len="med" w="med" type="triangle"/>
            </a:ln>
          </p:spPr>
        </p:cxnSp>
        <p:sp>
          <p:nvSpPr>
            <p:cNvPr id="1801" name="Google Shape;1801;g23f8e34888f_0_59"/>
            <p:cNvSpPr/>
            <p:nvPr/>
          </p:nvSpPr>
          <p:spPr>
            <a:xfrm>
              <a:off x="1017725" y="12064275"/>
              <a:ext cx="1278000" cy="528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Modalidade</a:t>
              </a:r>
              <a:br>
                <a:rPr lang="en-US" sz="1100">
                  <a:latin typeface="Lexend"/>
                  <a:ea typeface="Lexend"/>
                  <a:cs typeface="Lexend"/>
                  <a:sym typeface="Lexend"/>
                </a:rPr>
              </a:br>
              <a:r>
                <a:rPr lang="en-US" sz="1100">
                  <a:latin typeface="Lexend"/>
                  <a:ea typeface="Lexend"/>
                  <a:cs typeface="Lexend"/>
                  <a:sym typeface="Lexend"/>
                </a:rPr>
                <a:t>e.g. RX, TC, MR </a:t>
              </a:r>
              <a:endParaRPr sz="1100">
                <a:latin typeface="Lexend"/>
                <a:ea typeface="Lexend"/>
                <a:cs typeface="Lexend"/>
                <a:sym typeface="Lexend"/>
              </a:endParaRPr>
            </a:p>
          </p:txBody>
        </p:sp>
        <p:sp>
          <p:nvSpPr>
            <p:cNvPr id="1806" name="Google Shape;1806;g23f8e34888f_0_59"/>
            <p:cNvSpPr/>
            <p:nvPr/>
          </p:nvSpPr>
          <p:spPr>
            <a:xfrm>
              <a:off x="856325" y="12779950"/>
              <a:ext cx="1600800" cy="528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DICOM Viewer</a:t>
              </a:r>
              <a:br>
                <a:rPr lang="en-US" sz="1100">
                  <a:latin typeface="Lexend"/>
                  <a:ea typeface="Lexend"/>
                  <a:cs typeface="Lexend"/>
                  <a:sym typeface="Lexend"/>
                </a:rPr>
              </a:br>
              <a:r>
                <a:rPr lang="en-US" sz="1100">
                  <a:latin typeface="Lexend"/>
                  <a:ea typeface="Lexend"/>
                  <a:cs typeface="Lexend"/>
                  <a:sym typeface="Lexend"/>
                </a:rPr>
                <a:t>e.g. Weasis / Horos</a:t>
              </a:r>
              <a:endParaRPr sz="1100">
                <a:latin typeface="Lexend"/>
                <a:ea typeface="Lexend"/>
                <a:cs typeface="Lexend"/>
                <a:sym typeface="Lexend"/>
              </a:endParaRPr>
            </a:p>
          </p:txBody>
        </p:sp>
        <p:cxnSp>
          <p:nvCxnSpPr>
            <p:cNvPr id="1807" name="Google Shape;1807;g23f8e34888f_0_59"/>
            <p:cNvCxnSpPr>
              <a:stCxn id="1806" idx="3"/>
              <a:endCxn id="1795" idx="1"/>
            </p:cNvCxnSpPr>
            <p:nvPr/>
          </p:nvCxnSpPr>
          <p:spPr>
            <a:xfrm>
              <a:off x="2457125" y="13043950"/>
              <a:ext cx="468600" cy="0"/>
            </a:xfrm>
            <a:prstGeom prst="straightConnector1">
              <a:avLst/>
            </a:prstGeom>
            <a:noFill/>
            <a:ln cap="flat" cmpd="sng" w="28575">
              <a:solidFill>
                <a:srgbClr val="000000"/>
              </a:solidFill>
              <a:prstDash val="solid"/>
              <a:round/>
              <a:headEnd len="med" w="med" type="none"/>
              <a:tailEnd len="med" w="med" type="triangle"/>
            </a:ln>
          </p:spPr>
        </p:cxnSp>
        <p:cxnSp>
          <p:nvCxnSpPr>
            <p:cNvPr id="1808" name="Google Shape;1808;g23f8e34888f_0_59"/>
            <p:cNvCxnSpPr>
              <a:stCxn id="1809" idx="4"/>
              <a:endCxn id="1803" idx="2"/>
            </p:cNvCxnSpPr>
            <p:nvPr/>
          </p:nvCxnSpPr>
          <p:spPr>
            <a:xfrm flipH="1" rot="10800000">
              <a:off x="8931438" y="13607762"/>
              <a:ext cx="672900" cy="9900"/>
            </a:xfrm>
            <a:prstGeom prst="straightConnector1">
              <a:avLst/>
            </a:prstGeom>
            <a:noFill/>
            <a:ln cap="flat" cmpd="sng" w="28575">
              <a:solidFill>
                <a:srgbClr val="000000"/>
              </a:solidFill>
              <a:prstDash val="solid"/>
              <a:round/>
              <a:headEnd len="med" w="med" type="none"/>
              <a:tailEnd len="med" w="med" type="triangle"/>
            </a:ln>
          </p:spPr>
        </p:cxnSp>
        <p:sp>
          <p:nvSpPr>
            <p:cNvPr id="1810" name="Google Shape;1810;g23f8e34888f_0_59"/>
            <p:cNvSpPr/>
            <p:nvPr/>
          </p:nvSpPr>
          <p:spPr>
            <a:xfrm>
              <a:off x="9296575" y="11825925"/>
              <a:ext cx="1600800" cy="528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DICOM Viewer</a:t>
              </a:r>
              <a:br>
                <a:rPr lang="en-US" sz="1100">
                  <a:latin typeface="Lexend"/>
                  <a:ea typeface="Lexend"/>
                  <a:cs typeface="Lexend"/>
                  <a:sym typeface="Lexend"/>
                </a:rPr>
              </a:br>
              <a:r>
                <a:rPr lang="en-US" sz="1100">
                  <a:latin typeface="Lexend"/>
                  <a:ea typeface="Lexend"/>
                  <a:cs typeface="Lexend"/>
                  <a:sym typeface="Lexend"/>
                </a:rPr>
                <a:t>e.g. Weasis / Horos</a:t>
              </a:r>
              <a:endParaRPr sz="1100">
                <a:latin typeface="Lexend"/>
                <a:ea typeface="Lexend"/>
                <a:cs typeface="Lexend"/>
                <a:sym typeface="Lexend"/>
              </a:endParaRPr>
            </a:p>
          </p:txBody>
        </p:sp>
        <p:sp>
          <p:nvSpPr>
            <p:cNvPr id="1811" name="Google Shape;1811;g23f8e34888f_0_59"/>
            <p:cNvSpPr txBox="1"/>
            <p:nvPr/>
          </p:nvSpPr>
          <p:spPr>
            <a:xfrm>
              <a:off x="602675" y="10732225"/>
              <a:ext cx="597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Lexend"/>
                  <a:ea typeface="Lexend"/>
                  <a:cs typeface="Lexend"/>
                  <a:sym typeface="Lexend"/>
                </a:rPr>
                <a:t>Cenário 5 - local para local (</a:t>
              </a:r>
              <a:r>
                <a:rPr i="1" lang="en-US">
                  <a:latin typeface="Lexend"/>
                  <a:ea typeface="Lexend"/>
                  <a:cs typeface="Lexend"/>
                  <a:sym typeface="Lexend"/>
                </a:rPr>
                <a:t>site-to-site</a:t>
              </a:r>
              <a:r>
                <a:rPr lang="en-US">
                  <a:latin typeface="Lexend"/>
                  <a:ea typeface="Lexend"/>
                  <a:cs typeface="Lexend"/>
                  <a:sym typeface="Lexend"/>
                </a:rPr>
                <a:t>) / VPN ou Túnel</a:t>
              </a:r>
              <a:endParaRPr>
                <a:latin typeface="Lexend"/>
                <a:ea typeface="Lexend"/>
                <a:cs typeface="Lexend"/>
                <a:sym typeface="Lexend"/>
              </a:endParaRPr>
            </a:p>
          </p:txBody>
        </p:sp>
        <p:sp>
          <p:nvSpPr>
            <p:cNvPr id="1812" name="Google Shape;1812;g23f8e34888f_0_59"/>
            <p:cNvSpPr/>
            <p:nvPr/>
          </p:nvSpPr>
          <p:spPr>
            <a:xfrm>
              <a:off x="7515788" y="11551975"/>
              <a:ext cx="1654800" cy="2937000"/>
            </a:xfrm>
            <a:prstGeom prst="roundRect">
              <a:avLst>
                <a:gd fmla="val 10751" name="adj"/>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iLIKA Uploader Gateway</a:t>
              </a:r>
              <a:endParaRPr sz="1000">
                <a:latin typeface="Lexend"/>
                <a:ea typeface="Lexend"/>
                <a:cs typeface="Lexend"/>
                <a:sym typeface="Lexend"/>
              </a:endParaRPr>
            </a:p>
          </p:txBody>
        </p:sp>
        <p:sp>
          <p:nvSpPr>
            <p:cNvPr id="1809" name="Google Shape;1809;g23f8e34888f_0_59"/>
            <p:cNvSpPr/>
            <p:nvPr/>
          </p:nvSpPr>
          <p:spPr>
            <a:xfrm>
              <a:off x="7842438" y="13020450"/>
              <a:ext cx="1089000" cy="1194425"/>
            </a:xfrm>
            <a:prstGeom prst="flowChartMagneticDisk">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Lexend"/>
                <a:ea typeface="Lexend"/>
                <a:cs typeface="Lexend"/>
                <a:sym typeface="Lexend"/>
              </a:endParaRPr>
            </a:p>
            <a:p>
              <a:pPr indent="0" lvl="0" marL="0" rtl="0" algn="ctr">
                <a:spcBef>
                  <a:spcPts val="0"/>
                </a:spcBef>
                <a:spcAft>
                  <a:spcPts val="0"/>
                </a:spcAft>
                <a:buNone/>
              </a:pPr>
              <a:r>
                <a:rPr lang="en-US" sz="1100">
                  <a:latin typeface="Lexend"/>
                  <a:ea typeface="Lexend"/>
                  <a:cs typeface="Lexend"/>
                  <a:sym typeface="Lexend"/>
                </a:rPr>
                <a:t>SCP</a:t>
              </a:r>
              <a:br>
                <a:rPr lang="en-US" sz="1100">
                  <a:latin typeface="Lexend"/>
                  <a:ea typeface="Lexend"/>
                  <a:cs typeface="Lexend"/>
                  <a:sym typeface="Lexend"/>
                </a:rPr>
              </a:br>
              <a:r>
                <a:rPr lang="en-US" sz="1000">
                  <a:latin typeface="Lexend"/>
                  <a:ea typeface="Lexend"/>
                  <a:cs typeface="Lexend"/>
                  <a:sym typeface="Lexend"/>
                </a:rPr>
                <a:t>(dcm4chee / orthanc)</a:t>
              </a:r>
              <a:endParaRPr sz="1000">
                <a:latin typeface="Lexend"/>
                <a:ea typeface="Lexend"/>
                <a:cs typeface="Lexend"/>
                <a:sym typeface="Lexend"/>
              </a:endParaRPr>
            </a:p>
            <a:p>
              <a:pPr indent="0" lvl="0" marL="0" rtl="0" algn="ctr">
                <a:spcBef>
                  <a:spcPts val="0"/>
                </a:spcBef>
                <a:spcAft>
                  <a:spcPts val="0"/>
                </a:spcAft>
                <a:buNone/>
              </a:pPr>
              <a:r>
                <a:t/>
              </a:r>
              <a:endParaRPr sz="1100">
                <a:latin typeface="Lexend"/>
                <a:ea typeface="Lexend"/>
                <a:cs typeface="Lexend"/>
                <a:sym typeface="Lexend"/>
              </a:endParaRPr>
            </a:p>
          </p:txBody>
        </p:sp>
        <p:sp>
          <p:nvSpPr>
            <p:cNvPr id="1813" name="Google Shape;1813;g23f8e34888f_0_59"/>
            <p:cNvSpPr/>
            <p:nvPr/>
          </p:nvSpPr>
          <p:spPr>
            <a:xfrm>
              <a:off x="7970838" y="12266538"/>
              <a:ext cx="832200" cy="443400"/>
            </a:xfrm>
            <a:prstGeom prst="roundRect">
              <a:avLst>
                <a:gd fmla="val 16667" name="adj"/>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Lexend"/>
                  <a:ea typeface="Lexend"/>
                  <a:cs typeface="Lexend"/>
                  <a:sym typeface="Lexend"/>
                </a:rPr>
                <a:t>Driver</a:t>
              </a:r>
              <a:endParaRPr sz="1000">
                <a:latin typeface="Lexend"/>
                <a:ea typeface="Lexend"/>
                <a:cs typeface="Lexend"/>
                <a:sym typeface="Lexend"/>
              </a:endParaRPr>
            </a:p>
          </p:txBody>
        </p:sp>
        <p:cxnSp>
          <p:nvCxnSpPr>
            <p:cNvPr id="1814" name="Google Shape;1814;g23f8e34888f_0_59"/>
            <p:cNvCxnSpPr>
              <a:stCxn id="1813" idx="2"/>
              <a:endCxn id="1809" idx="1"/>
            </p:cNvCxnSpPr>
            <p:nvPr/>
          </p:nvCxnSpPr>
          <p:spPr>
            <a:xfrm>
              <a:off x="8386938" y="12709938"/>
              <a:ext cx="0" cy="310500"/>
            </a:xfrm>
            <a:prstGeom prst="straightConnector1">
              <a:avLst/>
            </a:prstGeom>
            <a:noFill/>
            <a:ln cap="flat" cmpd="sng" w="9525">
              <a:solidFill>
                <a:srgbClr val="000000"/>
              </a:solidFill>
              <a:prstDash val="solid"/>
              <a:round/>
              <a:headEnd len="med" w="med" type="triangle"/>
              <a:tailEnd len="med" w="med" type="triangle"/>
            </a:ln>
          </p:spPr>
        </p:cxnSp>
        <p:cxnSp>
          <p:nvCxnSpPr>
            <p:cNvPr id="1815" name="Google Shape;1815;g23f8e34888f_0_59"/>
            <p:cNvCxnSpPr>
              <a:stCxn id="1794" idx="0"/>
              <a:endCxn id="1813" idx="1"/>
            </p:cNvCxnSpPr>
            <p:nvPr/>
          </p:nvCxnSpPr>
          <p:spPr>
            <a:xfrm>
              <a:off x="7046339" y="12089927"/>
              <a:ext cx="924600" cy="398400"/>
            </a:xfrm>
            <a:prstGeom prst="straightConnector1">
              <a:avLst/>
            </a:prstGeom>
            <a:noFill/>
            <a:ln cap="flat" cmpd="sng" w="28575">
              <a:solidFill>
                <a:srgbClr val="000000"/>
              </a:solidFill>
              <a:prstDash val="solid"/>
              <a:round/>
              <a:headEnd len="med" w="med" type="triangle"/>
              <a:tailEnd len="med" w="med" type="triangle"/>
            </a:ln>
          </p:spPr>
        </p:cxnSp>
        <p:cxnSp>
          <p:nvCxnSpPr>
            <p:cNvPr id="1816" name="Google Shape;1816;g23f8e34888f_0_59"/>
            <p:cNvCxnSpPr>
              <a:stCxn id="1796" idx="4"/>
              <a:endCxn id="1809" idx="2"/>
            </p:cNvCxnSpPr>
            <p:nvPr/>
          </p:nvCxnSpPr>
          <p:spPr>
            <a:xfrm flipH="1" rot="10800000">
              <a:off x="4341275" y="13617737"/>
              <a:ext cx="3501300" cy="23400"/>
            </a:xfrm>
            <a:prstGeom prst="straightConnector1">
              <a:avLst/>
            </a:prstGeom>
            <a:noFill/>
            <a:ln cap="flat" cmpd="sng" w="28575">
              <a:solidFill>
                <a:srgbClr val="000000"/>
              </a:solidFill>
              <a:prstDash val="solid"/>
              <a:round/>
              <a:headEnd len="med" w="med" type="triangle"/>
              <a:tailEnd len="med" w="med" type="triangle"/>
            </a:ln>
          </p:spPr>
        </p:cxnSp>
        <p:sp>
          <p:nvSpPr>
            <p:cNvPr id="1817" name="Google Shape;1817;g23f8e34888f_0_59"/>
            <p:cNvSpPr/>
            <p:nvPr/>
          </p:nvSpPr>
          <p:spPr>
            <a:xfrm rot="5400000">
              <a:off x="5808500" y="12277272"/>
              <a:ext cx="468900" cy="2693700"/>
            </a:xfrm>
            <a:prstGeom prst="can">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g23f8e34888f_0_59"/>
            <p:cNvSpPr txBox="1"/>
            <p:nvPr/>
          </p:nvSpPr>
          <p:spPr>
            <a:xfrm>
              <a:off x="5013037" y="13447110"/>
              <a:ext cx="20709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Túnel / VPN</a:t>
              </a:r>
              <a:endParaRPr sz="1100">
                <a:latin typeface="Lexend"/>
                <a:ea typeface="Lexend"/>
                <a:cs typeface="Lexend"/>
                <a:sym typeface="Lexend"/>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g1e26e0a4a55_0_1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Perguntas</a:t>
            </a:r>
            <a:endParaRPr b="1" sz="2200">
              <a:solidFill>
                <a:srgbClr val="990000"/>
              </a:solidFill>
            </a:endParaRPr>
          </a:p>
        </p:txBody>
      </p:sp>
      <p:sp>
        <p:nvSpPr>
          <p:cNvPr id="1824" name="Google Shape;1824;g1e26e0a4a55_0_1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825" name="Google Shape;1825;g1e26e0a4a55_0_1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26" name="Google Shape;1826;g1e26e0a4a55_0_1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27" name="Google Shape;1827;g1e26e0a4a55_0_14"/>
          <p:cNvSpPr txBox="1"/>
          <p:nvPr/>
        </p:nvSpPr>
        <p:spPr>
          <a:xfrm>
            <a:off x="1045200" y="1206600"/>
            <a:ext cx="10101600" cy="44331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SzPts val="2400"/>
              <a:buChar char="●"/>
            </a:pPr>
            <a:r>
              <a:rPr lang="en-US" sz="2400"/>
              <a:t>Qual o ambiente e configuração de testes que a CMB imagina?</a:t>
            </a:r>
            <a:endParaRPr sz="2400"/>
          </a:p>
          <a:p>
            <a:pPr indent="-381000" lvl="0" marL="457200" rtl="0" algn="l">
              <a:lnSpc>
                <a:spcPct val="150000"/>
              </a:lnSpc>
              <a:spcBef>
                <a:spcPts val="0"/>
              </a:spcBef>
              <a:spcAft>
                <a:spcPts val="0"/>
              </a:spcAft>
              <a:buSzPts val="2400"/>
              <a:buChar char="●"/>
            </a:pPr>
            <a:r>
              <a:rPr lang="en-US" sz="2400"/>
              <a:t>Quais os cenários de teste são interessantes para o contexto?</a:t>
            </a:r>
            <a:endParaRPr sz="2400"/>
          </a:p>
          <a:p>
            <a:pPr indent="-381000" lvl="0" marL="457200" rtl="0" algn="l">
              <a:lnSpc>
                <a:spcPct val="150000"/>
              </a:lnSpc>
              <a:spcBef>
                <a:spcPts val="0"/>
              </a:spcBef>
              <a:spcAft>
                <a:spcPts val="0"/>
              </a:spcAft>
              <a:buSzPts val="2400"/>
              <a:buChar char="●"/>
            </a:pPr>
            <a:r>
              <a:rPr lang="en-US" sz="2400"/>
              <a:t>Existe alguma preferência por tunelamento ou VPN?</a:t>
            </a:r>
            <a:endParaRPr sz="2400"/>
          </a:p>
          <a:p>
            <a:pPr indent="-381000" lvl="0" marL="457200" rtl="0" algn="l">
              <a:lnSpc>
                <a:spcPct val="150000"/>
              </a:lnSpc>
              <a:spcBef>
                <a:spcPts val="0"/>
              </a:spcBef>
              <a:spcAft>
                <a:spcPts val="0"/>
              </a:spcAft>
              <a:buSzPts val="2400"/>
              <a:buChar char="●"/>
            </a:pPr>
            <a:r>
              <a:rPr lang="en-US" sz="2400"/>
              <a:t>Existe expectativa de tempo para disponibilidade do estudo no destino?</a:t>
            </a:r>
            <a:endParaRPr sz="2400"/>
          </a:p>
          <a:p>
            <a:pPr indent="-381000" lvl="0" marL="457200" rtl="0" algn="l">
              <a:lnSpc>
                <a:spcPct val="150000"/>
              </a:lnSpc>
              <a:spcBef>
                <a:spcPts val="0"/>
              </a:spcBef>
              <a:spcAft>
                <a:spcPts val="0"/>
              </a:spcAft>
              <a:buSzPts val="2400"/>
              <a:buChar char="●"/>
            </a:pPr>
            <a:r>
              <a:rPr lang="en-US" sz="2400"/>
              <a:t>Qual a configuração de internet das </a:t>
            </a:r>
            <a:r>
              <a:rPr lang="en-US" sz="2400"/>
              <a:t>clínicas</a:t>
            </a:r>
            <a:r>
              <a:rPr lang="en-US" sz="2400"/>
              <a:t> e hospitais (ambiente o qual a solução será implantada)?</a:t>
            </a:r>
            <a:endParaRPr sz="2400"/>
          </a:p>
          <a:p>
            <a:pPr indent="-381000" lvl="0" marL="457200" rtl="0" algn="l">
              <a:lnSpc>
                <a:spcPct val="150000"/>
              </a:lnSpc>
              <a:spcBef>
                <a:spcPts val="0"/>
              </a:spcBef>
              <a:spcAft>
                <a:spcPts val="0"/>
              </a:spcAft>
              <a:buSzPts val="2400"/>
              <a:buChar char="●"/>
            </a:pPr>
            <a:r>
              <a:rPr lang="en-US" sz="2400"/>
              <a:t>Podemos considerar que os PACS terão um IP público?</a:t>
            </a:r>
            <a:endParaRPr sz="2400"/>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pic>
        <p:nvPicPr>
          <p:cNvPr id="1832" name="Google Shape;1832;g1e1aff8fed7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833" name="Google Shape;1833;g1e1aff8fed7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834" name="Google Shape;1834;g1e1aff8fed7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835" name="Google Shape;1835;g1e1aff8fed7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05b</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25/04/2023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g1e1aff8fed7_0_7"/>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Investigar implementação da comunicação site to site</a:t>
            </a:r>
            <a:endParaRPr/>
          </a:p>
          <a:p>
            <a:pPr indent="-381000" lvl="1" marL="914400" rtl="0" algn="l">
              <a:lnSpc>
                <a:spcPct val="115000"/>
              </a:lnSpc>
              <a:spcBef>
                <a:spcPts val="0"/>
              </a:spcBef>
              <a:spcAft>
                <a:spcPts val="0"/>
              </a:spcAft>
              <a:buSzPts val="2400"/>
              <a:buChar char="•"/>
            </a:pPr>
            <a:r>
              <a:rPr lang="en-US"/>
              <a:t>Pydicom</a:t>
            </a:r>
            <a:endParaRPr/>
          </a:p>
          <a:p>
            <a:pPr indent="-381000" lvl="1" marL="914400" rtl="0" algn="l">
              <a:lnSpc>
                <a:spcPct val="115000"/>
              </a:lnSpc>
              <a:spcBef>
                <a:spcPts val="0"/>
              </a:spcBef>
              <a:spcAft>
                <a:spcPts val="0"/>
              </a:spcAft>
              <a:buSzPts val="2400"/>
              <a:buChar char="•"/>
            </a:pPr>
            <a:r>
              <a:rPr lang="en-US"/>
              <a:t>Orthanc</a:t>
            </a:r>
            <a:endParaRPr/>
          </a:p>
          <a:p>
            <a:pPr indent="-381000" lvl="1" marL="914400" rtl="0" algn="l">
              <a:lnSpc>
                <a:spcPct val="115000"/>
              </a:lnSpc>
              <a:spcBef>
                <a:spcPts val="0"/>
              </a:spcBef>
              <a:spcAft>
                <a:spcPts val="0"/>
              </a:spcAft>
              <a:buSzPts val="2400"/>
              <a:buChar char="•"/>
            </a:pPr>
            <a:r>
              <a:rPr lang="en-US"/>
              <a:t>Dcm4chee</a:t>
            </a:r>
            <a:endParaRPr/>
          </a:p>
          <a:p>
            <a:pPr indent="-406400" lvl="0" marL="457200" rtl="0" algn="l">
              <a:lnSpc>
                <a:spcPct val="115000"/>
              </a:lnSpc>
              <a:spcBef>
                <a:spcPts val="0"/>
              </a:spcBef>
              <a:spcAft>
                <a:spcPts val="0"/>
              </a:spcAft>
              <a:buSzPts val="2800"/>
              <a:buChar char="•"/>
            </a:pPr>
            <a:r>
              <a:rPr lang="en-US"/>
              <a:t>Estruturar arquitetura</a:t>
            </a:r>
            <a:endParaRPr/>
          </a:p>
          <a:p>
            <a:pPr indent="-381000" lvl="1" marL="914400" rtl="0" algn="l">
              <a:lnSpc>
                <a:spcPct val="115000"/>
              </a:lnSpc>
              <a:spcBef>
                <a:spcPts val="0"/>
              </a:spcBef>
              <a:spcAft>
                <a:spcPts val="0"/>
              </a:spcAft>
              <a:buSzPts val="2400"/>
              <a:buChar char="•"/>
            </a:pPr>
            <a:r>
              <a:rPr lang="en-US"/>
              <a:t>2 MVP</a:t>
            </a:r>
            <a:endParaRPr/>
          </a:p>
          <a:p>
            <a:pPr indent="0" lvl="0" marL="0" rtl="0" algn="l">
              <a:lnSpc>
                <a:spcPct val="115000"/>
              </a:lnSpc>
              <a:spcBef>
                <a:spcPts val="1000"/>
              </a:spcBef>
              <a:spcAft>
                <a:spcPts val="0"/>
              </a:spcAft>
              <a:buNone/>
            </a:pPr>
            <a:r>
              <a:t/>
            </a:r>
            <a:endParaRPr/>
          </a:p>
        </p:txBody>
      </p:sp>
      <p:sp>
        <p:nvSpPr>
          <p:cNvPr id="1841" name="Google Shape;1841;g1e1aff8fed7_0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Contexto da Sprint 5b</a:t>
            </a:r>
            <a:endParaRPr sz="2200">
              <a:solidFill>
                <a:srgbClr val="990000"/>
              </a:solidFill>
            </a:endParaRPr>
          </a:p>
        </p:txBody>
      </p:sp>
      <p:sp>
        <p:nvSpPr>
          <p:cNvPr id="1842" name="Google Shape;1842;g1e1aff8fed7_0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843" name="Google Shape;1843;g1e1aff8fed7_0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44" name="Google Shape;1844;g1e1aff8fed7_0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g1e1c6ab0291_0_41"/>
          <p:cNvSpPr txBox="1"/>
          <p:nvPr>
            <p:ph idx="1" type="body"/>
          </p:nvPr>
        </p:nvSpPr>
        <p:spPr>
          <a:xfrm>
            <a:off x="415600" y="886150"/>
            <a:ext cx="11360700" cy="4941300"/>
          </a:xfrm>
          <a:prstGeom prst="rect">
            <a:avLst/>
          </a:prstGeom>
        </p:spPr>
        <p:txBody>
          <a:bodyPr anchorCtr="0" anchor="t" bIns="45700" lIns="91425" spcFirstLastPara="1" rIns="91425" wrap="square" tIns="45700">
            <a:normAutofit fontScale="85000" lnSpcReduction="20000"/>
          </a:bodyPr>
          <a:lstStyle/>
          <a:p>
            <a:pPr indent="0" lvl="0" marL="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a:p>
            <a:pPr indent="-617220" lvl="0" marL="1828800" rtl="0" algn="l">
              <a:lnSpc>
                <a:spcPct val="115000"/>
              </a:lnSpc>
              <a:spcBef>
                <a:spcPts val="1000"/>
              </a:spcBef>
              <a:spcAft>
                <a:spcPts val="0"/>
              </a:spcAft>
              <a:buSzPct val="100000"/>
              <a:buAutoNum type="arabicPeriod"/>
            </a:pPr>
            <a:r>
              <a:rPr lang="en-US" sz="7200"/>
              <a:t>Pydicom</a:t>
            </a:r>
            <a:endParaRPr sz="7200"/>
          </a:p>
          <a:p>
            <a:pPr indent="-617220" lvl="0" marL="1828800" rtl="0" algn="l">
              <a:lnSpc>
                <a:spcPct val="115000"/>
              </a:lnSpc>
              <a:spcBef>
                <a:spcPts val="0"/>
              </a:spcBef>
              <a:spcAft>
                <a:spcPts val="0"/>
              </a:spcAft>
              <a:buClr>
                <a:srgbClr val="999999"/>
              </a:buClr>
              <a:buSzPct val="100000"/>
              <a:buAutoNum type="arabicPeriod"/>
            </a:pPr>
            <a:r>
              <a:rPr lang="en-US" sz="7200">
                <a:solidFill>
                  <a:srgbClr val="999999"/>
                </a:solidFill>
              </a:rPr>
              <a:t>Dcm4chee</a:t>
            </a:r>
            <a:endParaRPr sz="7200">
              <a:solidFill>
                <a:srgbClr val="999999"/>
              </a:solidFill>
            </a:endParaRPr>
          </a:p>
          <a:p>
            <a:pPr indent="-617220" lvl="0" marL="1828800" rtl="0" algn="l">
              <a:lnSpc>
                <a:spcPct val="115000"/>
              </a:lnSpc>
              <a:spcBef>
                <a:spcPts val="0"/>
              </a:spcBef>
              <a:spcAft>
                <a:spcPts val="0"/>
              </a:spcAft>
              <a:buClr>
                <a:srgbClr val="999999"/>
              </a:buClr>
              <a:buSzPct val="100000"/>
              <a:buAutoNum type="arabicPeriod"/>
            </a:pPr>
            <a:r>
              <a:rPr lang="en-US" sz="7200">
                <a:solidFill>
                  <a:srgbClr val="999999"/>
                </a:solidFill>
              </a:rPr>
              <a:t>Orthanc</a:t>
            </a:r>
            <a:endParaRPr sz="7200">
              <a:solidFill>
                <a:srgbClr val="999999"/>
              </a:solidFill>
            </a:endParaRPr>
          </a:p>
          <a:p>
            <a:pPr indent="0" lvl="0" marL="45720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p:txBody>
      </p:sp>
      <p:sp>
        <p:nvSpPr>
          <p:cNvPr id="1850" name="Google Shape;1850;g1e1c6ab0291_0_4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Contexto da Sprint 5b</a:t>
            </a:r>
            <a:endParaRPr sz="2200">
              <a:solidFill>
                <a:srgbClr val="990000"/>
              </a:solidFill>
            </a:endParaRPr>
          </a:p>
        </p:txBody>
      </p:sp>
      <p:sp>
        <p:nvSpPr>
          <p:cNvPr id="1851" name="Google Shape;1851;g1e1c6ab0291_0_4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852" name="Google Shape;1852;g1e1c6ab0291_0_4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53" name="Google Shape;1853;g1e1c6ab0291_0_4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g1e1bb0289da_3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Pydicom/Pynetdicom</a:t>
            </a:r>
            <a:r>
              <a:rPr b="1" lang="en-US" sz="2200">
                <a:solidFill>
                  <a:srgbClr val="990000"/>
                </a:solidFill>
              </a:rPr>
              <a:t> </a:t>
            </a:r>
            <a:r>
              <a:rPr lang="en-US" sz="2200">
                <a:solidFill>
                  <a:srgbClr val="990000"/>
                </a:solidFill>
              </a:rPr>
              <a:t>1</a:t>
            </a:r>
            <a:r>
              <a:rPr lang="en-US" sz="2200">
                <a:solidFill>
                  <a:srgbClr val="990000"/>
                </a:solidFill>
              </a:rPr>
              <a:t>/6</a:t>
            </a:r>
            <a:endParaRPr sz="2200">
              <a:solidFill>
                <a:srgbClr val="990000"/>
              </a:solidFill>
            </a:endParaRPr>
          </a:p>
        </p:txBody>
      </p:sp>
      <p:sp>
        <p:nvSpPr>
          <p:cNvPr id="1859" name="Google Shape;1859;g1e1bb0289da_3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60" name="Google Shape;1860;g1e1bb0289da_3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61" name="Google Shape;1861;g1e1bb0289da_3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862" name="Google Shape;1862;g1e1bb0289da_3_0"/>
          <p:cNvPicPr preferRelativeResize="0"/>
          <p:nvPr/>
        </p:nvPicPr>
        <p:blipFill>
          <a:blip r:embed="rId3">
            <a:alphaModFix/>
          </a:blip>
          <a:stretch>
            <a:fillRect/>
          </a:stretch>
        </p:blipFill>
        <p:spPr>
          <a:xfrm>
            <a:off x="460050" y="3627439"/>
            <a:ext cx="4966224" cy="2541126"/>
          </a:xfrm>
          <a:prstGeom prst="rect">
            <a:avLst/>
          </a:prstGeom>
          <a:noFill/>
          <a:ln>
            <a:noFill/>
          </a:ln>
        </p:spPr>
      </p:pic>
      <p:pic>
        <p:nvPicPr>
          <p:cNvPr id="1863" name="Google Shape;1863;g1e1bb0289da_3_0"/>
          <p:cNvPicPr preferRelativeResize="0"/>
          <p:nvPr/>
        </p:nvPicPr>
        <p:blipFill>
          <a:blip r:embed="rId4">
            <a:alphaModFix/>
          </a:blip>
          <a:stretch>
            <a:fillRect/>
          </a:stretch>
        </p:blipFill>
        <p:spPr>
          <a:xfrm>
            <a:off x="5992850" y="654850"/>
            <a:ext cx="5864175" cy="5670925"/>
          </a:xfrm>
          <a:prstGeom prst="rect">
            <a:avLst/>
          </a:prstGeom>
          <a:noFill/>
          <a:ln>
            <a:noFill/>
          </a:ln>
        </p:spPr>
      </p:pic>
      <p:pic>
        <p:nvPicPr>
          <p:cNvPr id="1864" name="Google Shape;1864;g1e1bb0289da_3_0"/>
          <p:cNvPicPr preferRelativeResize="0"/>
          <p:nvPr/>
        </p:nvPicPr>
        <p:blipFill>
          <a:blip r:embed="rId5">
            <a:alphaModFix/>
          </a:blip>
          <a:stretch>
            <a:fillRect/>
          </a:stretch>
        </p:blipFill>
        <p:spPr>
          <a:xfrm>
            <a:off x="518425" y="888938"/>
            <a:ext cx="5019675" cy="24098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g1e1bb0289da_3_8"/>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1000"/>
              </a:spcBef>
              <a:spcAft>
                <a:spcPts val="0"/>
              </a:spcAft>
              <a:buSzPts val="2800"/>
              <a:buChar char="•"/>
            </a:pPr>
            <a:r>
              <a:t/>
            </a:r>
            <a:endParaRPr sz="1700">
              <a:latin typeface="Arial"/>
              <a:ea typeface="Arial"/>
              <a:cs typeface="Arial"/>
              <a:sym typeface="Arial"/>
            </a:endParaRPr>
          </a:p>
        </p:txBody>
      </p:sp>
      <p:sp>
        <p:nvSpPr>
          <p:cNvPr id="1870" name="Google Shape;1870;g1e1bb0289da_3_8"/>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Pydicom/Pynetdicom </a:t>
            </a:r>
            <a:r>
              <a:rPr lang="en-US" sz="2200">
                <a:solidFill>
                  <a:srgbClr val="990000"/>
                </a:solidFill>
              </a:rPr>
              <a:t>2</a:t>
            </a:r>
            <a:r>
              <a:rPr lang="en-US" sz="2200">
                <a:solidFill>
                  <a:srgbClr val="990000"/>
                </a:solidFill>
              </a:rPr>
              <a:t>/6</a:t>
            </a:r>
            <a:endParaRPr sz="2200">
              <a:solidFill>
                <a:srgbClr val="990000"/>
              </a:solidFill>
            </a:endParaRPr>
          </a:p>
        </p:txBody>
      </p:sp>
      <p:sp>
        <p:nvSpPr>
          <p:cNvPr id="1871" name="Google Shape;1871;g1e1bb0289da_3_8"/>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72" name="Google Shape;1872;g1e1bb0289da_3_8"/>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73" name="Google Shape;1873;g1e1bb0289da_3_8"/>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874" name="Google Shape;1874;g1e1bb0289da_3_8"/>
          <p:cNvPicPr preferRelativeResize="0"/>
          <p:nvPr/>
        </p:nvPicPr>
        <p:blipFill>
          <a:blip r:embed="rId3">
            <a:alphaModFix/>
          </a:blip>
          <a:stretch>
            <a:fillRect/>
          </a:stretch>
        </p:blipFill>
        <p:spPr>
          <a:xfrm>
            <a:off x="8761250" y="3359850"/>
            <a:ext cx="3124200" cy="3124200"/>
          </a:xfrm>
          <a:prstGeom prst="rect">
            <a:avLst/>
          </a:prstGeom>
          <a:noFill/>
          <a:ln>
            <a:noFill/>
          </a:ln>
        </p:spPr>
      </p:pic>
      <p:pic>
        <p:nvPicPr>
          <p:cNvPr id="1875" name="Google Shape;1875;g1e1bb0289da_3_8"/>
          <p:cNvPicPr preferRelativeResize="0"/>
          <p:nvPr/>
        </p:nvPicPr>
        <p:blipFill>
          <a:blip r:embed="rId4">
            <a:alphaModFix/>
          </a:blip>
          <a:stretch>
            <a:fillRect/>
          </a:stretch>
        </p:blipFill>
        <p:spPr>
          <a:xfrm>
            <a:off x="251838" y="789825"/>
            <a:ext cx="4543425" cy="3238500"/>
          </a:xfrm>
          <a:prstGeom prst="rect">
            <a:avLst/>
          </a:prstGeom>
          <a:noFill/>
          <a:ln>
            <a:noFill/>
          </a:ln>
        </p:spPr>
      </p:pic>
      <p:pic>
        <p:nvPicPr>
          <p:cNvPr id="1876" name="Google Shape;1876;g1e1bb0289da_3_8"/>
          <p:cNvPicPr preferRelativeResize="0"/>
          <p:nvPr/>
        </p:nvPicPr>
        <p:blipFill>
          <a:blip r:embed="rId5">
            <a:alphaModFix/>
          </a:blip>
          <a:stretch>
            <a:fillRect/>
          </a:stretch>
        </p:blipFill>
        <p:spPr>
          <a:xfrm>
            <a:off x="3037700" y="1414663"/>
            <a:ext cx="5647300" cy="4743486"/>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g1e1bb0289da_3_1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Pydicom/Pynetdicom </a:t>
            </a:r>
            <a:r>
              <a:rPr lang="en-US" sz="2200">
                <a:solidFill>
                  <a:srgbClr val="990000"/>
                </a:solidFill>
              </a:rPr>
              <a:t>3</a:t>
            </a:r>
            <a:r>
              <a:rPr lang="en-US" sz="2200">
                <a:solidFill>
                  <a:srgbClr val="990000"/>
                </a:solidFill>
              </a:rPr>
              <a:t>/6</a:t>
            </a:r>
            <a:endParaRPr sz="2200">
              <a:solidFill>
                <a:srgbClr val="990000"/>
              </a:solidFill>
            </a:endParaRPr>
          </a:p>
        </p:txBody>
      </p:sp>
      <p:sp>
        <p:nvSpPr>
          <p:cNvPr id="1882" name="Google Shape;1882;g1e1bb0289da_3_1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83" name="Google Shape;1883;g1e1bb0289da_3_1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84" name="Google Shape;1884;g1e1bb0289da_3_1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885" name="Google Shape;1885;g1e1bb0289da_3_16"/>
          <p:cNvPicPr preferRelativeResize="0"/>
          <p:nvPr/>
        </p:nvPicPr>
        <p:blipFill>
          <a:blip r:embed="rId3">
            <a:alphaModFix/>
          </a:blip>
          <a:stretch>
            <a:fillRect/>
          </a:stretch>
        </p:blipFill>
        <p:spPr>
          <a:xfrm>
            <a:off x="493188" y="712650"/>
            <a:ext cx="11205615" cy="5685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b24d00363e_0_3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HITECH</a:t>
            </a:r>
            <a:endParaRPr b="1" sz="2200">
              <a:solidFill>
                <a:srgbClr val="990000"/>
              </a:solidFill>
            </a:endParaRPr>
          </a:p>
        </p:txBody>
      </p:sp>
      <p:sp>
        <p:nvSpPr>
          <p:cNvPr id="247" name="Google Shape;247;g2b24d00363e_0_3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48" name="Google Shape;248;g2b24d00363e_0_3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49" name="Google Shape;249;g2b24d00363e_0_3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50" name="Google Shape;250;g2b24d00363e_0_31"/>
          <p:cNvSpPr txBox="1"/>
          <p:nvPr/>
        </p:nvSpPr>
        <p:spPr>
          <a:xfrm>
            <a:off x="175675" y="2077575"/>
            <a:ext cx="11827200" cy="29553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SzPts val="1800"/>
              <a:buChar char="●"/>
            </a:pPr>
            <a:r>
              <a:rPr b="1" lang="en-US" sz="1800"/>
              <a:t>Privacidade e Segurança dos Dados</a:t>
            </a:r>
            <a:r>
              <a:rPr lang="en-US" sz="1800"/>
              <a:t>: Garantir a privacidade e segurança dos dados durante a transferência.</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b="1" lang="en-US" sz="1800"/>
              <a:t>Notificação de Violação</a:t>
            </a:r>
            <a:r>
              <a:rPr lang="en-US" sz="1800"/>
              <a:t>: A Lei HITECH também contém a Regra de Notificação de Violação, que exige que as Entidades relatam violações. Mecanismos para detectar e notificar qualquer violação de dados.</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t/>
            </a:r>
            <a:endParaRPr sz="1800"/>
          </a:p>
          <a:p>
            <a:pPr indent="-342900" lvl="0" marL="457200" rtl="0" algn="just">
              <a:spcBef>
                <a:spcPts val="0"/>
              </a:spcBef>
              <a:spcAft>
                <a:spcPts val="0"/>
              </a:spcAft>
              <a:buSzPts val="1800"/>
              <a:buChar char="●"/>
            </a:pPr>
            <a:r>
              <a:rPr b="1" lang="en-US" sz="1800"/>
              <a:t>Direitos do Paciente</a:t>
            </a:r>
            <a:r>
              <a:rPr lang="en-US" sz="1800"/>
              <a:t>: Pacientes podem solicitar cópias eletrônicas estudos mantidas em conjuntos de registros designados, solicitar uma contabilidade de divulgações e solicitar restrições a certas divulgações.</a:t>
            </a:r>
            <a:endParaRPr sz="18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g1e1c6ab0291_2_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Pydicom/Pynetdicom </a:t>
            </a:r>
            <a:r>
              <a:rPr lang="en-US" sz="2200">
                <a:solidFill>
                  <a:srgbClr val="990000"/>
                </a:solidFill>
              </a:rPr>
              <a:t>4/6</a:t>
            </a:r>
            <a:endParaRPr sz="2200">
              <a:solidFill>
                <a:srgbClr val="990000"/>
              </a:solidFill>
            </a:endParaRPr>
          </a:p>
        </p:txBody>
      </p:sp>
      <p:sp>
        <p:nvSpPr>
          <p:cNvPr id="1891" name="Google Shape;1891;g1e1c6ab0291_2_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92" name="Google Shape;1892;g1e1c6ab0291_2_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893" name="Google Shape;1893;g1e1c6ab0291_2_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894" name="Google Shape;1894;g1e1c6ab0291_2_1"/>
          <p:cNvPicPr preferRelativeResize="0"/>
          <p:nvPr/>
        </p:nvPicPr>
        <p:blipFill>
          <a:blip r:embed="rId3">
            <a:alphaModFix/>
          </a:blip>
          <a:stretch>
            <a:fillRect/>
          </a:stretch>
        </p:blipFill>
        <p:spPr>
          <a:xfrm>
            <a:off x="674250" y="770737"/>
            <a:ext cx="6823425" cy="531652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g1e1bb0289da_3_31"/>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1000"/>
              </a:spcBef>
              <a:spcAft>
                <a:spcPts val="0"/>
              </a:spcAft>
              <a:buSzPts val="2800"/>
              <a:buChar char="•"/>
            </a:pPr>
            <a:r>
              <a:t/>
            </a:r>
            <a:endParaRPr sz="1700">
              <a:latin typeface="Arial"/>
              <a:ea typeface="Arial"/>
              <a:cs typeface="Arial"/>
              <a:sym typeface="Arial"/>
            </a:endParaRPr>
          </a:p>
        </p:txBody>
      </p:sp>
      <p:sp>
        <p:nvSpPr>
          <p:cNvPr id="1900" name="Google Shape;1900;g1e1bb0289da_3_3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Pydicom/Pynetdicom </a:t>
            </a:r>
            <a:r>
              <a:rPr lang="en-US" sz="2200">
                <a:solidFill>
                  <a:srgbClr val="990000"/>
                </a:solidFill>
              </a:rPr>
              <a:t>5</a:t>
            </a:r>
            <a:r>
              <a:rPr lang="en-US" sz="2200">
                <a:solidFill>
                  <a:srgbClr val="990000"/>
                </a:solidFill>
              </a:rPr>
              <a:t>/6</a:t>
            </a:r>
            <a:endParaRPr sz="2200">
              <a:solidFill>
                <a:srgbClr val="990000"/>
              </a:solidFill>
            </a:endParaRPr>
          </a:p>
        </p:txBody>
      </p:sp>
      <p:sp>
        <p:nvSpPr>
          <p:cNvPr id="1901" name="Google Shape;1901;g1e1bb0289da_3_3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02" name="Google Shape;1902;g1e1bb0289da_3_3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03" name="Google Shape;1903;g1e1bb0289da_3_3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904" name="Google Shape;1904;g1e1bb0289da_3_31"/>
          <p:cNvPicPr preferRelativeResize="0"/>
          <p:nvPr/>
        </p:nvPicPr>
        <p:blipFill>
          <a:blip r:embed="rId3">
            <a:alphaModFix/>
          </a:blip>
          <a:stretch>
            <a:fillRect/>
          </a:stretch>
        </p:blipFill>
        <p:spPr>
          <a:xfrm>
            <a:off x="502300" y="1464050"/>
            <a:ext cx="5792600" cy="30244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g1e1c6ab0291_1_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Pydicom/Pynetdicom </a:t>
            </a:r>
            <a:r>
              <a:rPr lang="en-US" sz="2200">
                <a:solidFill>
                  <a:srgbClr val="990000"/>
                </a:solidFill>
              </a:rPr>
              <a:t>6</a:t>
            </a:r>
            <a:r>
              <a:rPr lang="en-US" sz="2200">
                <a:solidFill>
                  <a:srgbClr val="990000"/>
                </a:solidFill>
              </a:rPr>
              <a:t>/6</a:t>
            </a:r>
            <a:endParaRPr sz="2200">
              <a:solidFill>
                <a:srgbClr val="990000"/>
              </a:solidFill>
            </a:endParaRPr>
          </a:p>
        </p:txBody>
      </p:sp>
      <p:sp>
        <p:nvSpPr>
          <p:cNvPr id="1910" name="Google Shape;1910;g1e1c6ab0291_1_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11" name="Google Shape;1911;g1e1c6ab0291_1_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12" name="Google Shape;1912;g1e1c6ab0291_1_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13" name="Google Shape;1913;g1e1c6ab0291_1_1"/>
          <p:cNvSpPr txBox="1"/>
          <p:nvPr/>
        </p:nvSpPr>
        <p:spPr>
          <a:xfrm>
            <a:off x="558650" y="895775"/>
            <a:ext cx="6251100" cy="5188500"/>
          </a:xfrm>
          <a:prstGeom prst="rect">
            <a:avLst/>
          </a:prstGeom>
          <a:noFill/>
          <a:ln>
            <a:noFill/>
          </a:ln>
        </p:spPr>
        <p:txBody>
          <a:bodyPr anchorCtr="0" anchor="t" bIns="91425" lIns="91425" spcFirstLastPara="1" rIns="91425" wrap="square" tIns="91425">
            <a:spAutoFit/>
          </a:bodyPr>
          <a:lstStyle/>
          <a:p>
            <a:pPr indent="0" lvl="0" marL="63500" rtl="0" algn="l">
              <a:spcBef>
                <a:spcPts val="0"/>
              </a:spcBef>
              <a:spcAft>
                <a:spcPts val="0"/>
              </a:spcAft>
              <a:buNone/>
            </a:pPr>
            <a:r>
              <a:rPr b="1" lang="en-US" sz="2100">
                <a:solidFill>
                  <a:srgbClr val="404040"/>
                </a:solidFill>
                <a:highlight>
                  <a:srgbClr val="FCFCFC"/>
                </a:highlight>
                <a:latin typeface="Georgia"/>
                <a:ea typeface="Georgia"/>
                <a:cs typeface="Georgia"/>
                <a:sym typeface="Georgia"/>
              </a:rPr>
              <a:t>Supported Service Classes</a:t>
            </a:r>
            <a:endParaRPr sz="1050">
              <a:solidFill>
                <a:srgbClr val="2980B9"/>
              </a:solidFill>
              <a:highlight>
                <a:srgbClr val="FCFCFC"/>
              </a:highlight>
              <a:latin typeface="Georgia"/>
              <a:ea typeface="Georgia"/>
              <a:cs typeface="Georgia"/>
              <a:sym typeface="Georgia"/>
            </a:endParaRPr>
          </a:p>
          <a:p>
            <a:pPr indent="0" lvl="0" marL="63500" rtl="0" algn="l">
              <a:spcBef>
                <a:spcPts val="1800"/>
              </a:spcBef>
              <a:spcAft>
                <a:spcPts val="0"/>
              </a:spcAft>
              <a:buNone/>
            </a:pPr>
            <a:r>
              <a:t/>
            </a:r>
            <a:endParaRPr sz="1050">
              <a:solidFill>
                <a:srgbClr val="2980B9"/>
              </a:solidFill>
              <a:highlight>
                <a:srgbClr val="FCFCFC"/>
              </a:highlight>
              <a:latin typeface="Georgia"/>
              <a:ea typeface="Georgia"/>
              <a:cs typeface="Georgia"/>
              <a:sym typeface="Georgia"/>
            </a:endParaRPr>
          </a:p>
          <a:p>
            <a:pPr indent="-317500" lvl="0" marL="457200" rtl="0" algn="l">
              <a:lnSpc>
                <a:spcPct val="163636"/>
              </a:lnSpc>
              <a:spcBef>
                <a:spcPts val="1800"/>
              </a:spcBef>
              <a:spcAft>
                <a:spcPts val="0"/>
              </a:spcAft>
              <a:buClr>
                <a:schemeClr val="dk1"/>
              </a:buClr>
              <a:buSzPts val="1400"/>
              <a:buChar char="●"/>
            </a:pPr>
            <a:r>
              <a:rPr lang="en-US">
                <a:solidFill>
                  <a:schemeClr val="dk1"/>
                </a:solidFill>
                <a:highlight>
                  <a:srgbClr val="FCFCFC"/>
                </a:highlight>
                <a:uFill>
                  <a:noFill/>
                </a:uFill>
                <a:hlinkClick r:id="rId3">
                  <a:extLst>
                    <a:ext uri="{A12FA001-AC4F-418D-AE19-62706E023703}">
                      <ahyp:hlinkClr val="tx"/>
                    </a:ext>
                  </a:extLst>
                </a:hlinkClick>
              </a:rPr>
              <a:t>Application Event Logging Service Class</a:t>
            </a:r>
            <a:endParaRPr>
              <a:solidFill>
                <a:schemeClr val="dk1"/>
              </a:solidFill>
              <a:highlight>
                <a:srgbClr val="FCFCFC"/>
              </a:highlight>
            </a:endParaRPr>
          </a:p>
          <a:p>
            <a:pPr indent="-317500" lvl="0" marL="457200" rtl="0" algn="l">
              <a:lnSpc>
                <a:spcPct val="163636"/>
              </a:lnSpc>
              <a:spcBef>
                <a:spcPts val="0"/>
              </a:spcBef>
              <a:spcAft>
                <a:spcPts val="0"/>
              </a:spcAft>
              <a:buClr>
                <a:schemeClr val="dk1"/>
              </a:buClr>
              <a:buSzPts val="1400"/>
              <a:buChar char="●"/>
            </a:pPr>
            <a:r>
              <a:rPr lang="en-US">
                <a:solidFill>
                  <a:schemeClr val="dk1"/>
                </a:solidFill>
                <a:highlight>
                  <a:srgbClr val="FCFCFC"/>
                </a:highlight>
                <a:uFill>
                  <a:noFill/>
                </a:uFill>
                <a:hlinkClick r:id="rId4">
                  <a:extLst>
                    <a:ext uri="{A12FA001-AC4F-418D-AE19-62706E023703}">
                      <ahyp:hlinkClr val="tx"/>
                    </a:ext>
                  </a:extLst>
                </a:hlinkClick>
              </a:rPr>
              <a:t>Basic Worklist Management Service Class</a:t>
            </a:r>
            <a:endParaRPr>
              <a:solidFill>
                <a:schemeClr val="dk1"/>
              </a:solidFill>
              <a:highlight>
                <a:srgbClr val="FCFCFC"/>
              </a:highlight>
            </a:endParaRPr>
          </a:p>
          <a:p>
            <a:pPr indent="-317500" lvl="0" marL="457200" rtl="0" algn="l">
              <a:lnSpc>
                <a:spcPct val="163636"/>
              </a:lnSpc>
              <a:spcBef>
                <a:spcPts val="0"/>
              </a:spcBef>
              <a:spcAft>
                <a:spcPts val="0"/>
              </a:spcAft>
              <a:buClr>
                <a:schemeClr val="dk1"/>
              </a:buClr>
              <a:buSzPts val="1400"/>
              <a:buChar char="●"/>
            </a:pPr>
            <a:r>
              <a:rPr lang="en-US">
                <a:solidFill>
                  <a:schemeClr val="dk1"/>
                </a:solidFill>
                <a:highlight>
                  <a:srgbClr val="FCFCFC"/>
                </a:highlight>
                <a:uFill>
                  <a:noFill/>
                </a:uFill>
                <a:hlinkClick r:id="rId5">
                  <a:extLst>
                    <a:ext uri="{A12FA001-AC4F-418D-AE19-62706E023703}">
                      <ahyp:hlinkClr val="tx"/>
                    </a:ext>
                  </a:extLst>
                </a:hlinkClick>
              </a:rPr>
              <a:t>Color Palette Query/Retrieve Service Class</a:t>
            </a:r>
            <a:endParaRPr>
              <a:solidFill>
                <a:schemeClr val="dk1"/>
              </a:solidFill>
              <a:highlight>
                <a:srgbClr val="FCFCFC"/>
              </a:highlight>
            </a:endParaRPr>
          </a:p>
          <a:p>
            <a:pPr indent="-317500" lvl="0" marL="457200" rtl="0" algn="l">
              <a:lnSpc>
                <a:spcPct val="163636"/>
              </a:lnSpc>
              <a:spcBef>
                <a:spcPts val="0"/>
              </a:spcBef>
              <a:spcAft>
                <a:spcPts val="0"/>
              </a:spcAft>
              <a:buClr>
                <a:schemeClr val="dk1"/>
              </a:buClr>
              <a:buSzPts val="1400"/>
              <a:buChar char="●"/>
            </a:pPr>
            <a:r>
              <a:rPr lang="en-US">
                <a:solidFill>
                  <a:schemeClr val="dk1"/>
                </a:solidFill>
                <a:highlight>
                  <a:srgbClr val="FCFCFC"/>
                </a:highlight>
                <a:uFill>
                  <a:noFill/>
                </a:uFill>
                <a:hlinkClick r:id="rId6">
                  <a:extLst>
                    <a:ext uri="{A12FA001-AC4F-418D-AE19-62706E023703}">
                      <ahyp:hlinkClr val="tx"/>
                    </a:ext>
                  </a:extLst>
                </a:hlinkClick>
              </a:rPr>
              <a:t>Defined Procedure Protocol Query/Retrieve Service Class</a:t>
            </a:r>
            <a:endParaRPr>
              <a:solidFill>
                <a:schemeClr val="dk1"/>
              </a:solidFill>
              <a:highlight>
                <a:srgbClr val="FCFCFC"/>
              </a:highlight>
            </a:endParaRPr>
          </a:p>
          <a:p>
            <a:pPr indent="-317500" lvl="0" marL="457200" rtl="0" algn="l">
              <a:lnSpc>
                <a:spcPct val="163636"/>
              </a:lnSpc>
              <a:spcBef>
                <a:spcPts val="0"/>
              </a:spcBef>
              <a:spcAft>
                <a:spcPts val="0"/>
              </a:spcAft>
              <a:buClr>
                <a:schemeClr val="dk1"/>
              </a:buClr>
              <a:buSzPts val="1400"/>
              <a:buChar char="●"/>
            </a:pPr>
            <a:r>
              <a:rPr lang="en-US">
                <a:solidFill>
                  <a:schemeClr val="dk1"/>
                </a:solidFill>
                <a:highlight>
                  <a:srgbClr val="FCFCFC"/>
                </a:highlight>
                <a:uFill>
                  <a:noFill/>
                </a:uFill>
                <a:hlinkClick r:id="rId7">
                  <a:extLst>
                    <a:ext uri="{A12FA001-AC4F-418D-AE19-62706E023703}">
                      <ahyp:hlinkClr val="tx"/>
                    </a:ext>
                  </a:extLst>
                </a:hlinkClick>
              </a:rPr>
              <a:t>Display System Management Service Class</a:t>
            </a:r>
            <a:endParaRPr>
              <a:solidFill>
                <a:schemeClr val="dk1"/>
              </a:solidFill>
              <a:highlight>
                <a:srgbClr val="FCFCFC"/>
              </a:highlight>
            </a:endParaRPr>
          </a:p>
          <a:p>
            <a:pPr indent="-317500" lvl="0" marL="457200" rtl="0" algn="l">
              <a:lnSpc>
                <a:spcPct val="163636"/>
              </a:lnSpc>
              <a:spcBef>
                <a:spcPts val="0"/>
              </a:spcBef>
              <a:spcAft>
                <a:spcPts val="0"/>
              </a:spcAft>
              <a:buClr>
                <a:schemeClr val="dk1"/>
              </a:buClr>
              <a:buSzPts val="1400"/>
              <a:buChar char="●"/>
            </a:pPr>
            <a:r>
              <a:rPr lang="en-US">
                <a:solidFill>
                  <a:schemeClr val="dk1"/>
                </a:solidFill>
                <a:highlight>
                  <a:srgbClr val="FCFCFC"/>
                </a:highlight>
                <a:uFill>
                  <a:noFill/>
                </a:uFill>
                <a:hlinkClick r:id="rId8">
                  <a:extLst>
                    <a:ext uri="{A12FA001-AC4F-418D-AE19-62706E023703}">
                      <ahyp:hlinkClr val="tx"/>
                    </a:ext>
                  </a:extLst>
                </a:hlinkClick>
              </a:rPr>
              <a:t>Hanging Protocol Query/Retrieve Service Class</a:t>
            </a:r>
            <a:endParaRPr>
              <a:solidFill>
                <a:schemeClr val="dk1"/>
              </a:solidFill>
              <a:highlight>
                <a:srgbClr val="FCFCFC"/>
              </a:highlight>
            </a:endParaRPr>
          </a:p>
          <a:p>
            <a:pPr indent="-317500" lvl="0" marL="457200" rtl="0" algn="l">
              <a:lnSpc>
                <a:spcPct val="163636"/>
              </a:lnSpc>
              <a:spcBef>
                <a:spcPts val="0"/>
              </a:spcBef>
              <a:spcAft>
                <a:spcPts val="0"/>
              </a:spcAft>
              <a:buClr>
                <a:schemeClr val="dk1"/>
              </a:buClr>
              <a:buSzPts val="1400"/>
              <a:buChar char="●"/>
            </a:pPr>
            <a:r>
              <a:rPr lang="en-US">
                <a:solidFill>
                  <a:schemeClr val="dk1"/>
                </a:solidFill>
                <a:highlight>
                  <a:srgbClr val="FCFCFC"/>
                </a:highlight>
                <a:uFill>
                  <a:noFill/>
                </a:uFill>
                <a:hlinkClick r:id="rId9">
                  <a:extLst>
                    <a:ext uri="{A12FA001-AC4F-418D-AE19-62706E023703}">
                      <ahyp:hlinkClr val="tx"/>
                    </a:ext>
                  </a:extLst>
                </a:hlinkClick>
              </a:rPr>
              <a:t>Implant Template Query/Retrieve Service Class</a:t>
            </a:r>
            <a:endParaRPr>
              <a:solidFill>
                <a:schemeClr val="dk1"/>
              </a:solidFill>
              <a:highlight>
                <a:srgbClr val="FCFCFC"/>
              </a:highlight>
            </a:endParaRPr>
          </a:p>
          <a:p>
            <a:pPr indent="-317500" lvl="0" marL="457200" rtl="0" algn="l">
              <a:lnSpc>
                <a:spcPct val="163636"/>
              </a:lnSpc>
              <a:spcBef>
                <a:spcPts val="0"/>
              </a:spcBef>
              <a:spcAft>
                <a:spcPts val="0"/>
              </a:spcAft>
              <a:buClr>
                <a:schemeClr val="dk1"/>
              </a:buClr>
              <a:buSzPts val="1400"/>
              <a:buChar char="●"/>
            </a:pPr>
            <a:r>
              <a:rPr lang="en-US">
                <a:solidFill>
                  <a:schemeClr val="dk1"/>
                </a:solidFill>
                <a:highlight>
                  <a:srgbClr val="FCFCFC"/>
                </a:highlight>
                <a:uFill>
                  <a:noFill/>
                </a:uFill>
                <a:hlinkClick r:id="rId10">
                  <a:extLst>
                    <a:ext uri="{A12FA001-AC4F-418D-AE19-62706E023703}">
                      <ahyp:hlinkClr val="tx"/>
                    </a:ext>
                  </a:extLst>
                </a:hlinkClick>
              </a:rPr>
              <a:t>Instance Availability Notification Service Class</a:t>
            </a:r>
            <a:endParaRPr>
              <a:solidFill>
                <a:schemeClr val="dk1"/>
              </a:solidFill>
              <a:highlight>
                <a:srgbClr val="FCFCFC"/>
              </a:highlight>
            </a:endParaRPr>
          </a:p>
          <a:p>
            <a:pPr indent="-317500" lvl="0" marL="457200" rtl="0" algn="l">
              <a:lnSpc>
                <a:spcPct val="163636"/>
              </a:lnSpc>
              <a:spcBef>
                <a:spcPts val="0"/>
              </a:spcBef>
              <a:spcAft>
                <a:spcPts val="0"/>
              </a:spcAft>
              <a:buClr>
                <a:schemeClr val="dk1"/>
              </a:buClr>
              <a:buSzPts val="1400"/>
              <a:buChar char="●"/>
            </a:pPr>
            <a:r>
              <a:rPr lang="en-US">
                <a:solidFill>
                  <a:schemeClr val="dk1"/>
                </a:solidFill>
                <a:highlight>
                  <a:srgbClr val="FCFCFC"/>
                </a:highlight>
                <a:uFill>
                  <a:noFill/>
                </a:uFill>
                <a:hlinkClick r:id="rId11">
                  <a:extLst>
                    <a:ext uri="{A12FA001-AC4F-418D-AE19-62706E023703}">
                      <ahyp:hlinkClr val="tx"/>
                    </a:ext>
                  </a:extLst>
                </a:hlinkClick>
              </a:rPr>
              <a:t>Media Creation Management Service Class</a:t>
            </a:r>
            <a:endParaRPr>
              <a:solidFill>
                <a:schemeClr val="dk1"/>
              </a:solidFill>
              <a:highlight>
                <a:srgbClr val="FCFCFC"/>
              </a:highlight>
            </a:endParaRPr>
          </a:p>
          <a:p>
            <a:pPr indent="-317500" lvl="0" marL="457200" rtl="0" algn="l">
              <a:lnSpc>
                <a:spcPct val="163636"/>
              </a:lnSpc>
              <a:spcBef>
                <a:spcPts val="0"/>
              </a:spcBef>
              <a:spcAft>
                <a:spcPts val="0"/>
              </a:spcAft>
              <a:buClr>
                <a:schemeClr val="dk1"/>
              </a:buClr>
              <a:buSzPts val="1400"/>
              <a:buChar char="●"/>
            </a:pPr>
            <a:r>
              <a:rPr lang="en-US">
                <a:solidFill>
                  <a:schemeClr val="dk1"/>
                </a:solidFill>
                <a:highlight>
                  <a:srgbClr val="FCFCFC"/>
                </a:highlight>
                <a:uFill>
                  <a:noFill/>
                </a:uFill>
                <a:hlinkClick r:id="rId12">
                  <a:extLst>
                    <a:ext uri="{A12FA001-AC4F-418D-AE19-62706E023703}">
                      <ahyp:hlinkClr val="tx"/>
                    </a:ext>
                  </a:extLst>
                </a:hlinkClick>
              </a:rPr>
              <a:t>Modality Performed Procedure Step Managemen</a:t>
            </a:r>
            <a:endParaRPr sz="1200">
              <a:solidFill>
                <a:srgbClr val="2980B9"/>
              </a:solidFill>
              <a:highlight>
                <a:srgbClr val="FCFCFC"/>
              </a:highlight>
            </a:endParaRPr>
          </a:p>
          <a:p>
            <a:pPr indent="0" lvl="0" marL="0" rtl="0" algn="l">
              <a:lnSpc>
                <a:spcPct val="150000"/>
              </a:lnSpc>
              <a:spcBef>
                <a:spcPts val="2700"/>
              </a:spcBef>
              <a:spcAft>
                <a:spcPts val="2700"/>
              </a:spcAft>
              <a:buNone/>
            </a:pPr>
            <a:r>
              <a:t/>
            </a:r>
            <a:endParaRPr sz="1200">
              <a:solidFill>
                <a:srgbClr val="2980B9"/>
              </a:solidFill>
              <a:highlight>
                <a:srgbClr val="FCFCFC"/>
              </a:highlight>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g1e1c6ab0291_0_33"/>
          <p:cNvSpPr txBox="1"/>
          <p:nvPr>
            <p:ph idx="1" type="body"/>
          </p:nvPr>
        </p:nvSpPr>
        <p:spPr>
          <a:xfrm>
            <a:off x="415600" y="886150"/>
            <a:ext cx="11360700" cy="4941300"/>
          </a:xfrm>
          <a:prstGeom prst="rect">
            <a:avLst/>
          </a:prstGeom>
        </p:spPr>
        <p:txBody>
          <a:bodyPr anchorCtr="0" anchor="t" bIns="45700" lIns="91425" spcFirstLastPara="1" rIns="91425" wrap="square" tIns="45700">
            <a:normAutofit fontScale="85000" lnSpcReduction="20000"/>
          </a:bodyPr>
          <a:lstStyle/>
          <a:p>
            <a:pPr indent="0" lvl="0" marL="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a:p>
            <a:pPr indent="-617220" lvl="0" marL="1828800" rtl="0" algn="l">
              <a:lnSpc>
                <a:spcPct val="115000"/>
              </a:lnSpc>
              <a:spcBef>
                <a:spcPts val="1000"/>
              </a:spcBef>
              <a:spcAft>
                <a:spcPts val="0"/>
              </a:spcAft>
              <a:buSzPct val="100000"/>
              <a:buAutoNum type="arabicPeriod"/>
            </a:pPr>
            <a:r>
              <a:rPr lang="en-US" sz="7200"/>
              <a:t>Pydicom</a:t>
            </a:r>
            <a:endParaRPr sz="7200"/>
          </a:p>
          <a:p>
            <a:pPr indent="-617220" lvl="0" marL="1828800" rtl="0" algn="l">
              <a:lnSpc>
                <a:spcPct val="115000"/>
              </a:lnSpc>
              <a:spcBef>
                <a:spcPts val="0"/>
              </a:spcBef>
              <a:spcAft>
                <a:spcPts val="0"/>
              </a:spcAft>
              <a:buSzPct val="100000"/>
              <a:buAutoNum type="arabicPeriod"/>
            </a:pPr>
            <a:r>
              <a:rPr lang="en-US" sz="7200"/>
              <a:t>Dcm4chee</a:t>
            </a:r>
            <a:endParaRPr sz="7200"/>
          </a:p>
          <a:p>
            <a:pPr indent="-617220" lvl="0" marL="1828800" rtl="0" algn="l">
              <a:lnSpc>
                <a:spcPct val="115000"/>
              </a:lnSpc>
              <a:spcBef>
                <a:spcPts val="0"/>
              </a:spcBef>
              <a:spcAft>
                <a:spcPts val="0"/>
              </a:spcAft>
              <a:buClr>
                <a:srgbClr val="999999"/>
              </a:buClr>
              <a:buSzPct val="100000"/>
              <a:buAutoNum type="arabicPeriod"/>
            </a:pPr>
            <a:r>
              <a:rPr lang="en-US" sz="7200">
                <a:solidFill>
                  <a:srgbClr val="999999"/>
                </a:solidFill>
              </a:rPr>
              <a:t>Orthanc</a:t>
            </a:r>
            <a:endParaRPr sz="7200">
              <a:solidFill>
                <a:srgbClr val="999999"/>
              </a:solidFill>
            </a:endParaRPr>
          </a:p>
          <a:p>
            <a:pPr indent="0" lvl="0" marL="45720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p:txBody>
      </p:sp>
      <p:sp>
        <p:nvSpPr>
          <p:cNvPr id="1919" name="Google Shape;1919;g1e1c6ab0291_0_3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Contexto da Sprint 5b</a:t>
            </a:r>
            <a:endParaRPr sz="2200">
              <a:solidFill>
                <a:srgbClr val="990000"/>
              </a:solidFill>
            </a:endParaRPr>
          </a:p>
        </p:txBody>
      </p:sp>
      <p:sp>
        <p:nvSpPr>
          <p:cNvPr id="1920" name="Google Shape;1920;g1e1c6ab0291_0_3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921" name="Google Shape;1921;g1e1c6ab0291_0_3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22" name="Google Shape;1922;g1e1c6ab0291_0_3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g1e1aff8fed7_0_1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DCM4chee</a:t>
            </a:r>
            <a:r>
              <a:rPr lang="en-US" sz="2200">
                <a:solidFill>
                  <a:srgbClr val="990000"/>
                </a:solidFill>
              </a:rPr>
              <a:t> </a:t>
            </a:r>
            <a:r>
              <a:rPr lang="en-US" sz="2200">
                <a:solidFill>
                  <a:srgbClr val="990000"/>
                </a:solidFill>
              </a:rPr>
              <a:t>1/5</a:t>
            </a:r>
            <a:r>
              <a:rPr lang="en-US" sz="2200">
                <a:solidFill>
                  <a:srgbClr val="990000"/>
                </a:solidFill>
              </a:rPr>
              <a:t> (Sprint 5b)</a:t>
            </a:r>
            <a:endParaRPr sz="2200">
              <a:solidFill>
                <a:srgbClr val="990000"/>
              </a:solidFill>
            </a:endParaRPr>
          </a:p>
        </p:txBody>
      </p:sp>
      <p:sp>
        <p:nvSpPr>
          <p:cNvPr id="1928" name="Google Shape;1928;g1e1aff8fed7_0_1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29" name="Google Shape;1929;g1e1aff8fed7_0_1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30" name="Google Shape;1930;g1e1aff8fed7_0_1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931" name="Google Shape;1931;g1e1aff8fed7_0_15"/>
          <p:cNvPicPr preferRelativeResize="0"/>
          <p:nvPr/>
        </p:nvPicPr>
        <p:blipFill>
          <a:blip r:embed="rId3">
            <a:alphaModFix/>
          </a:blip>
          <a:stretch>
            <a:fillRect/>
          </a:stretch>
        </p:blipFill>
        <p:spPr>
          <a:xfrm>
            <a:off x="1752600" y="1322250"/>
            <a:ext cx="7715250" cy="45720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g1e1aff8fed7_0_4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DCM4chee</a:t>
            </a:r>
            <a:r>
              <a:rPr lang="en-US" sz="2200">
                <a:solidFill>
                  <a:srgbClr val="990000"/>
                </a:solidFill>
              </a:rPr>
              <a:t> 2/5</a:t>
            </a:r>
            <a:r>
              <a:rPr lang="en-US" sz="2200">
                <a:solidFill>
                  <a:srgbClr val="990000"/>
                </a:solidFill>
              </a:rPr>
              <a:t> (Sprint 5b)</a:t>
            </a:r>
            <a:endParaRPr sz="2200">
              <a:solidFill>
                <a:srgbClr val="990000"/>
              </a:solidFill>
            </a:endParaRPr>
          </a:p>
        </p:txBody>
      </p:sp>
      <p:sp>
        <p:nvSpPr>
          <p:cNvPr id="1937" name="Google Shape;1937;g1e1aff8fed7_0_4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38" name="Google Shape;1938;g1e1aff8fed7_0_4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39" name="Google Shape;1939;g1e1aff8fed7_0_4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40" name="Google Shape;1940;g1e1aff8fed7_0_47"/>
          <p:cNvSpPr txBox="1"/>
          <p:nvPr/>
        </p:nvSpPr>
        <p:spPr>
          <a:xfrm>
            <a:off x="209000" y="979175"/>
            <a:ext cx="11155200" cy="472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2600"/>
              <a:t>POC</a:t>
            </a:r>
            <a:endParaRPr b="1" sz="2600"/>
          </a:p>
          <a:p>
            <a:pPr indent="0" lvl="0" marL="0" rtl="0" algn="l">
              <a:lnSpc>
                <a:spcPct val="115000"/>
              </a:lnSpc>
              <a:spcBef>
                <a:spcPts val="0"/>
              </a:spcBef>
              <a:spcAft>
                <a:spcPts val="0"/>
              </a:spcAft>
              <a:buNone/>
            </a:pPr>
            <a:r>
              <a:t/>
            </a:r>
            <a:endParaRPr b="1" sz="1900"/>
          </a:p>
          <a:p>
            <a:pPr indent="0" lvl="0" marL="0" rtl="0" algn="l">
              <a:lnSpc>
                <a:spcPct val="115000"/>
              </a:lnSpc>
              <a:spcBef>
                <a:spcPts val="0"/>
              </a:spcBef>
              <a:spcAft>
                <a:spcPts val="0"/>
              </a:spcAft>
              <a:buNone/>
            </a:pPr>
            <a:r>
              <a:rPr b="1" lang="en-US" sz="1900"/>
              <a:t>REDE =&gt; </a:t>
            </a:r>
            <a:r>
              <a:rPr b="1" lang="en-US" sz="1900">
                <a:solidFill>
                  <a:srgbClr val="FF0000"/>
                </a:solidFill>
              </a:rPr>
              <a:t>AE TITLE</a:t>
            </a:r>
            <a:r>
              <a:rPr b="1" lang="en-US" sz="1900"/>
              <a:t> = Chave aleatória ou hash de uma senha</a:t>
            </a:r>
            <a:endParaRPr b="1" sz="1900"/>
          </a:p>
          <a:p>
            <a:pPr indent="-349250" lvl="0" marL="457200" rtl="0" algn="l">
              <a:lnSpc>
                <a:spcPct val="115000"/>
              </a:lnSpc>
              <a:spcBef>
                <a:spcPts val="0"/>
              </a:spcBef>
              <a:spcAft>
                <a:spcPts val="0"/>
              </a:spcAft>
              <a:buSzPts val="1900"/>
              <a:buChar char="-"/>
            </a:pPr>
            <a:r>
              <a:rPr b="1" lang="en-US" sz="1900"/>
              <a:t>ID </a:t>
            </a:r>
            <a:r>
              <a:rPr b="1" lang="en-US" sz="1900"/>
              <a:t>único</a:t>
            </a:r>
            <a:endParaRPr b="1" sz="1900"/>
          </a:p>
          <a:p>
            <a:pPr indent="-349250" lvl="0" marL="457200" rtl="0" algn="l">
              <a:lnSpc>
                <a:spcPct val="115000"/>
              </a:lnSpc>
              <a:spcBef>
                <a:spcPts val="0"/>
              </a:spcBef>
              <a:spcAft>
                <a:spcPts val="0"/>
              </a:spcAft>
              <a:buSzPts val="1900"/>
              <a:buChar char="-"/>
            </a:pPr>
            <a:r>
              <a:rPr b="1" lang="en-US" sz="1900"/>
              <a:t>Restrição SCP</a:t>
            </a:r>
            <a:endParaRPr b="1" sz="1900"/>
          </a:p>
          <a:p>
            <a:pPr indent="-349250" lvl="0" marL="457200" rtl="0" algn="l">
              <a:lnSpc>
                <a:spcPct val="115000"/>
              </a:lnSpc>
              <a:spcBef>
                <a:spcPts val="0"/>
              </a:spcBef>
              <a:spcAft>
                <a:spcPts val="0"/>
              </a:spcAft>
              <a:buSzPts val="1900"/>
              <a:buChar char="-"/>
            </a:pPr>
            <a:r>
              <a:rPr b="1" lang="en-US" sz="1900"/>
              <a:t>Chave privada</a:t>
            </a:r>
            <a:endParaRPr b="1" sz="1900"/>
          </a:p>
          <a:p>
            <a:pPr indent="-349250" lvl="0" marL="457200" rtl="0" algn="l">
              <a:lnSpc>
                <a:spcPct val="115000"/>
              </a:lnSpc>
              <a:spcBef>
                <a:spcPts val="0"/>
              </a:spcBef>
              <a:spcAft>
                <a:spcPts val="0"/>
              </a:spcAft>
              <a:buSzPts val="1900"/>
              <a:buChar char="-"/>
            </a:pPr>
            <a:r>
              <a:rPr b="1" lang="en-US" sz="1900"/>
              <a:t>API key</a:t>
            </a:r>
            <a:endParaRPr b="1" sz="1900"/>
          </a:p>
          <a:p>
            <a:pPr indent="-349250" lvl="0" marL="457200" rtl="0" algn="l">
              <a:lnSpc>
                <a:spcPct val="115000"/>
              </a:lnSpc>
              <a:spcBef>
                <a:spcPts val="0"/>
              </a:spcBef>
              <a:spcAft>
                <a:spcPts val="0"/>
              </a:spcAft>
              <a:buSzPts val="1900"/>
              <a:buChar char="-"/>
            </a:pPr>
            <a:r>
              <a:rPr b="1" lang="en-US" sz="1900"/>
              <a:t>AE Title Dicom: 16 caracteres -&gt; 10^24 combinações</a:t>
            </a:r>
            <a:endParaRPr b="1" sz="1900"/>
          </a:p>
          <a:p>
            <a:pPr indent="0" lvl="0" marL="0" rtl="0" algn="l">
              <a:lnSpc>
                <a:spcPct val="115000"/>
              </a:lnSpc>
              <a:spcBef>
                <a:spcPts val="0"/>
              </a:spcBef>
              <a:spcAft>
                <a:spcPts val="0"/>
              </a:spcAft>
              <a:buNone/>
            </a:pPr>
            <a:r>
              <a:t/>
            </a:r>
            <a:endParaRPr sz="1900"/>
          </a:p>
          <a:p>
            <a:pPr indent="0" lvl="0" marL="0" rtl="0" algn="l">
              <a:lnSpc>
                <a:spcPct val="115000"/>
              </a:lnSpc>
              <a:spcBef>
                <a:spcPts val="0"/>
              </a:spcBef>
              <a:spcAft>
                <a:spcPts val="0"/>
              </a:spcAft>
              <a:buNone/>
            </a:pPr>
            <a:r>
              <a:t/>
            </a:r>
            <a:endParaRPr sz="1900"/>
          </a:p>
          <a:p>
            <a:pPr indent="0" lvl="0" marL="0" rtl="0" algn="l">
              <a:lnSpc>
                <a:spcPct val="115000"/>
              </a:lnSpc>
              <a:spcBef>
                <a:spcPts val="0"/>
              </a:spcBef>
              <a:spcAft>
                <a:spcPts val="0"/>
              </a:spcAft>
              <a:buNone/>
            </a:pPr>
            <a:r>
              <a:rPr b="1" lang="en-US" sz="2400"/>
              <a:t>dcm4chee</a:t>
            </a:r>
            <a:endParaRPr b="1" sz="2400"/>
          </a:p>
          <a:p>
            <a:pPr indent="-349250" lvl="0" marL="457200" rtl="0" algn="l">
              <a:lnSpc>
                <a:spcPct val="115000"/>
              </a:lnSpc>
              <a:spcBef>
                <a:spcPts val="0"/>
              </a:spcBef>
              <a:spcAft>
                <a:spcPts val="0"/>
              </a:spcAft>
              <a:buSzPts val="1900"/>
              <a:buChar char="-"/>
            </a:pPr>
            <a:r>
              <a:rPr b="1" lang="en-US" sz="1900"/>
              <a:t>STORESCP</a:t>
            </a:r>
            <a:endParaRPr b="1" sz="1900"/>
          </a:p>
          <a:p>
            <a:pPr indent="-349250" lvl="0" marL="457200" rtl="0" algn="l">
              <a:lnSpc>
                <a:spcPct val="115000"/>
              </a:lnSpc>
              <a:spcBef>
                <a:spcPts val="0"/>
              </a:spcBef>
              <a:spcAft>
                <a:spcPts val="0"/>
              </a:spcAft>
              <a:buSzPts val="1900"/>
              <a:buChar char="-"/>
            </a:pPr>
            <a:r>
              <a:rPr b="1" lang="en-US" sz="1900"/>
              <a:t>STORESCU (mais rápido que rsync e SSH)</a:t>
            </a:r>
            <a:endParaRPr sz="22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g1e1aff8fed7_0_5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DCM4chee</a:t>
            </a:r>
            <a:r>
              <a:rPr lang="en-US" sz="2200">
                <a:solidFill>
                  <a:srgbClr val="990000"/>
                </a:solidFill>
              </a:rPr>
              <a:t> 3/5</a:t>
            </a:r>
            <a:r>
              <a:rPr lang="en-US" sz="2200">
                <a:solidFill>
                  <a:srgbClr val="990000"/>
                </a:solidFill>
              </a:rPr>
              <a:t> (Sprint 5b)</a:t>
            </a:r>
            <a:endParaRPr sz="2200">
              <a:solidFill>
                <a:srgbClr val="990000"/>
              </a:solidFill>
            </a:endParaRPr>
          </a:p>
        </p:txBody>
      </p:sp>
      <p:sp>
        <p:nvSpPr>
          <p:cNvPr id="1946" name="Google Shape;1946;g1e1aff8fed7_0_5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47" name="Google Shape;1947;g1e1aff8fed7_0_5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48" name="Google Shape;1948;g1e1aff8fed7_0_5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949" name="Google Shape;1949;g1e1aff8fed7_0_55"/>
          <p:cNvPicPr preferRelativeResize="0"/>
          <p:nvPr/>
        </p:nvPicPr>
        <p:blipFill>
          <a:blip r:embed="rId3">
            <a:alphaModFix/>
          </a:blip>
          <a:stretch>
            <a:fillRect/>
          </a:stretch>
        </p:blipFill>
        <p:spPr>
          <a:xfrm>
            <a:off x="5075750" y="3106300"/>
            <a:ext cx="6201851" cy="3121325"/>
          </a:xfrm>
          <a:prstGeom prst="rect">
            <a:avLst/>
          </a:prstGeom>
          <a:noFill/>
          <a:ln>
            <a:noFill/>
          </a:ln>
        </p:spPr>
      </p:pic>
      <p:pic>
        <p:nvPicPr>
          <p:cNvPr id="1950" name="Google Shape;1950;g1e1aff8fed7_0_55"/>
          <p:cNvPicPr preferRelativeResize="0"/>
          <p:nvPr/>
        </p:nvPicPr>
        <p:blipFill>
          <a:blip r:embed="rId4">
            <a:alphaModFix/>
          </a:blip>
          <a:stretch>
            <a:fillRect/>
          </a:stretch>
        </p:blipFill>
        <p:spPr>
          <a:xfrm>
            <a:off x="152400" y="712650"/>
            <a:ext cx="8028697" cy="2127125"/>
          </a:xfrm>
          <a:prstGeom prst="rect">
            <a:avLst/>
          </a:prstGeom>
          <a:noFill/>
          <a:ln>
            <a:noFill/>
          </a:ln>
        </p:spPr>
      </p:pic>
      <p:pic>
        <p:nvPicPr>
          <p:cNvPr id="1951" name="Google Shape;1951;g1e1aff8fed7_0_55"/>
          <p:cNvPicPr preferRelativeResize="0"/>
          <p:nvPr/>
        </p:nvPicPr>
        <p:blipFill>
          <a:blip r:embed="rId5">
            <a:alphaModFix/>
          </a:blip>
          <a:stretch>
            <a:fillRect/>
          </a:stretch>
        </p:blipFill>
        <p:spPr>
          <a:xfrm>
            <a:off x="1383900" y="3547775"/>
            <a:ext cx="2266950" cy="193357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g1e1bb0289da_2_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DCM4chee</a:t>
            </a:r>
            <a:r>
              <a:rPr lang="en-US" sz="2200">
                <a:solidFill>
                  <a:srgbClr val="990000"/>
                </a:solidFill>
              </a:rPr>
              <a:t> 4/5 (Sprint 5b)</a:t>
            </a:r>
            <a:endParaRPr sz="2200">
              <a:solidFill>
                <a:srgbClr val="990000"/>
              </a:solidFill>
            </a:endParaRPr>
          </a:p>
        </p:txBody>
      </p:sp>
      <p:sp>
        <p:nvSpPr>
          <p:cNvPr id="1957" name="Google Shape;1957;g1e1bb0289da_2_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58" name="Google Shape;1958;g1e1bb0289da_2_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59" name="Google Shape;1959;g1e1bb0289da_2_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960" name="Google Shape;1960;g1e1bb0289da_2_1"/>
          <p:cNvPicPr preferRelativeResize="0"/>
          <p:nvPr/>
        </p:nvPicPr>
        <p:blipFill>
          <a:blip r:embed="rId3">
            <a:alphaModFix/>
          </a:blip>
          <a:stretch>
            <a:fillRect/>
          </a:stretch>
        </p:blipFill>
        <p:spPr>
          <a:xfrm>
            <a:off x="1981200" y="712650"/>
            <a:ext cx="6936647" cy="56851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g1e1bb0289da_2_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DCM4chee</a:t>
            </a:r>
            <a:r>
              <a:rPr lang="en-US" sz="2200">
                <a:solidFill>
                  <a:srgbClr val="990000"/>
                </a:solidFill>
              </a:rPr>
              <a:t> 5/5 (Sprint 5b)</a:t>
            </a:r>
            <a:endParaRPr sz="2200">
              <a:solidFill>
                <a:srgbClr val="990000"/>
              </a:solidFill>
            </a:endParaRPr>
          </a:p>
        </p:txBody>
      </p:sp>
      <p:sp>
        <p:nvSpPr>
          <p:cNvPr id="1966" name="Google Shape;1966;g1e1bb0289da_2_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67" name="Google Shape;1967;g1e1bb0289da_2_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68" name="Google Shape;1968;g1e1bb0289da_2_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969" name="Google Shape;1969;g1e1bb0289da_2_9"/>
          <p:cNvPicPr preferRelativeResize="0"/>
          <p:nvPr/>
        </p:nvPicPr>
        <p:blipFill>
          <a:blip r:embed="rId3">
            <a:alphaModFix/>
          </a:blip>
          <a:stretch>
            <a:fillRect/>
          </a:stretch>
        </p:blipFill>
        <p:spPr>
          <a:xfrm>
            <a:off x="152400" y="712650"/>
            <a:ext cx="3666447" cy="5685150"/>
          </a:xfrm>
          <a:prstGeom prst="rect">
            <a:avLst/>
          </a:prstGeom>
          <a:noFill/>
          <a:ln>
            <a:noFill/>
          </a:ln>
        </p:spPr>
      </p:pic>
      <p:pic>
        <p:nvPicPr>
          <p:cNvPr id="1970" name="Google Shape;1970;g1e1bb0289da_2_9"/>
          <p:cNvPicPr preferRelativeResize="0"/>
          <p:nvPr/>
        </p:nvPicPr>
        <p:blipFill>
          <a:blip r:embed="rId4">
            <a:alphaModFix/>
          </a:blip>
          <a:stretch>
            <a:fillRect/>
          </a:stretch>
        </p:blipFill>
        <p:spPr>
          <a:xfrm>
            <a:off x="5190449" y="1093650"/>
            <a:ext cx="4162663" cy="2427600"/>
          </a:xfrm>
          <a:prstGeom prst="rect">
            <a:avLst/>
          </a:prstGeom>
          <a:noFill/>
          <a:ln>
            <a:noFill/>
          </a:ln>
        </p:spPr>
      </p:pic>
      <p:pic>
        <p:nvPicPr>
          <p:cNvPr id="1971" name="Google Shape;1971;g1e1bb0289da_2_9"/>
          <p:cNvPicPr preferRelativeResize="0"/>
          <p:nvPr/>
        </p:nvPicPr>
        <p:blipFill>
          <a:blip r:embed="rId5">
            <a:alphaModFix/>
          </a:blip>
          <a:stretch>
            <a:fillRect/>
          </a:stretch>
        </p:blipFill>
        <p:spPr>
          <a:xfrm>
            <a:off x="5263311" y="3632837"/>
            <a:ext cx="3774488" cy="2764962"/>
          </a:xfrm>
          <a:prstGeom prst="rect">
            <a:avLst/>
          </a:prstGeom>
          <a:noFill/>
          <a:ln>
            <a:noFill/>
          </a:ln>
        </p:spPr>
      </p:pic>
      <p:sp>
        <p:nvSpPr>
          <p:cNvPr id="1972" name="Google Shape;1972;g1e1bb0289da_2_9"/>
          <p:cNvSpPr txBox="1"/>
          <p:nvPr/>
        </p:nvSpPr>
        <p:spPr>
          <a:xfrm>
            <a:off x="9381725" y="1157600"/>
            <a:ext cx="198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Calibri"/>
                <a:ea typeface="Calibri"/>
                <a:cs typeface="Calibri"/>
                <a:sym typeface="Calibri"/>
              </a:rPr>
              <a:t>* </a:t>
            </a:r>
            <a:r>
              <a:rPr b="1" lang="en-US">
                <a:solidFill>
                  <a:srgbClr val="FF0000"/>
                </a:solidFill>
                <a:latin typeface="Calibri"/>
                <a:ea typeface="Calibri"/>
                <a:cs typeface="Calibri"/>
                <a:sym typeface="Calibri"/>
              </a:rPr>
              <a:t>Mais rápido que SSH</a:t>
            </a:r>
            <a:endParaRPr b="1">
              <a:solidFill>
                <a:srgbClr val="FF0000"/>
              </a:solidFill>
              <a:latin typeface="Calibri"/>
              <a:ea typeface="Calibri"/>
              <a:cs typeface="Calibri"/>
              <a:sym typeface="Calibri"/>
            </a:endParaRPr>
          </a:p>
        </p:txBody>
      </p:sp>
      <p:sp>
        <p:nvSpPr>
          <p:cNvPr id="1973" name="Google Shape;1973;g1e1bb0289da_2_9"/>
          <p:cNvSpPr txBox="1"/>
          <p:nvPr/>
        </p:nvSpPr>
        <p:spPr>
          <a:xfrm>
            <a:off x="9858550" y="4454275"/>
            <a:ext cx="23655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latin typeface="Calibri"/>
                <a:ea typeface="Calibri"/>
                <a:cs typeface="Calibri"/>
                <a:sym typeface="Calibri"/>
              </a:rPr>
              <a:t>Proximos passos</a:t>
            </a:r>
            <a:endParaRPr b="1" sz="1900">
              <a:latin typeface="Calibri"/>
              <a:ea typeface="Calibri"/>
              <a:cs typeface="Calibri"/>
              <a:sym typeface="Calibri"/>
            </a:endParaRPr>
          </a:p>
          <a:p>
            <a:pPr indent="-349250" lvl="0" marL="457200" rtl="0" algn="l">
              <a:spcBef>
                <a:spcPts val="0"/>
              </a:spcBef>
              <a:spcAft>
                <a:spcPts val="0"/>
              </a:spcAft>
              <a:buClr>
                <a:srgbClr val="FF0000"/>
              </a:buClr>
              <a:buSzPts val="1900"/>
              <a:buFont typeface="Calibri"/>
              <a:buChar char="-"/>
            </a:pPr>
            <a:r>
              <a:rPr lang="en-US" sz="1900">
                <a:solidFill>
                  <a:srgbClr val="FF0000"/>
                </a:solidFill>
                <a:latin typeface="Calibri"/>
                <a:ea typeface="Calibri"/>
                <a:cs typeface="Calibri"/>
                <a:sym typeface="Calibri"/>
              </a:rPr>
              <a:t>validação</a:t>
            </a:r>
            <a:endParaRPr sz="1900">
              <a:solidFill>
                <a:srgbClr val="FF0000"/>
              </a:solidFill>
              <a:latin typeface="Calibri"/>
              <a:ea typeface="Calibri"/>
              <a:cs typeface="Calibri"/>
              <a:sym typeface="Calibri"/>
            </a:endParaRPr>
          </a:p>
          <a:p>
            <a:pPr indent="-349250" lvl="0" marL="457200" rtl="0" algn="l">
              <a:spcBef>
                <a:spcPts val="0"/>
              </a:spcBef>
              <a:spcAft>
                <a:spcPts val="0"/>
              </a:spcAft>
              <a:buSzPts val="1900"/>
              <a:buFont typeface="Calibri"/>
              <a:buChar char="-"/>
            </a:pPr>
            <a:r>
              <a:rPr lang="en-US" sz="1900">
                <a:latin typeface="Calibri"/>
                <a:ea typeface="Calibri"/>
                <a:cs typeface="Calibri"/>
                <a:sym typeface="Calibri"/>
              </a:rPr>
              <a:t>gerenciador</a:t>
            </a:r>
            <a:endParaRPr sz="1900">
              <a:latin typeface="Calibri"/>
              <a:ea typeface="Calibri"/>
              <a:cs typeface="Calibri"/>
              <a:sym typeface="Calibri"/>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g1e1c6ab0291_0_25"/>
          <p:cNvSpPr txBox="1"/>
          <p:nvPr>
            <p:ph idx="1" type="body"/>
          </p:nvPr>
        </p:nvSpPr>
        <p:spPr>
          <a:xfrm>
            <a:off x="415600" y="886150"/>
            <a:ext cx="11360700" cy="4941300"/>
          </a:xfrm>
          <a:prstGeom prst="rect">
            <a:avLst/>
          </a:prstGeom>
        </p:spPr>
        <p:txBody>
          <a:bodyPr anchorCtr="0" anchor="t" bIns="45700" lIns="91425" spcFirstLastPara="1" rIns="91425" wrap="square" tIns="45700">
            <a:normAutofit fontScale="85000" lnSpcReduction="20000"/>
          </a:bodyPr>
          <a:lstStyle/>
          <a:p>
            <a:pPr indent="0" lvl="0" marL="0" rtl="0" algn="l">
              <a:lnSpc>
                <a:spcPct val="115000"/>
              </a:lnSpc>
              <a:spcBef>
                <a:spcPts val="1000"/>
              </a:spcBef>
              <a:spcAft>
                <a:spcPts val="0"/>
              </a:spcAft>
              <a:buNone/>
            </a:pPr>
            <a:r>
              <a:t/>
            </a:r>
            <a:endParaRPr/>
          </a:p>
          <a:p>
            <a:pPr indent="0" lvl="0" marL="457200" rtl="0" algn="l">
              <a:lnSpc>
                <a:spcPct val="115000"/>
              </a:lnSpc>
              <a:spcBef>
                <a:spcPts val="1000"/>
              </a:spcBef>
              <a:spcAft>
                <a:spcPts val="0"/>
              </a:spcAft>
              <a:buNone/>
            </a:pPr>
            <a:r>
              <a:t/>
            </a:r>
            <a:endParaRPr/>
          </a:p>
          <a:p>
            <a:pPr indent="-617220" lvl="0" marL="1828800" rtl="0" algn="l">
              <a:lnSpc>
                <a:spcPct val="115000"/>
              </a:lnSpc>
              <a:spcBef>
                <a:spcPts val="1000"/>
              </a:spcBef>
              <a:spcAft>
                <a:spcPts val="0"/>
              </a:spcAft>
              <a:buSzPct val="100000"/>
              <a:buAutoNum type="arabicPeriod"/>
            </a:pPr>
            <a:r>
              <a:rPr lang="en-US" sz="7200"/>
              <a:t>Pydicom</a:t>
            </a:r>
            <a:endParaRPr sz="7200"/>
          </a:p>
          <a:p>
            <a:pPr indent="-617220" lvl="0" marL="1828800" rtl="0" algn="l">
              <a:lnSpc>
                <a:spcPct val="115000"/>
              </a:lnSpc>
              <a:spcBef>
                <a:spcPts val="0"/>
              </a:spcBef>
              <a:spcAft>
                <a:spcPts val="0"/>
              </a:spcAft>
              <a:buSzPct val="100000"/>
              <a:buAutoNum type="arabicPeriod"/>
            </a:pPr>
            <a:r>
              <a:rPr lang="en-US" sz="7200"/>
              <a:t>Dcm4chee</a:t>
            </a:r>
            <a:endParaRPr sz="7200"/>
          </a:p>
          <a:p>
            <a:pPr indent="-617220" lvl="0" marL="1828800" rtl="0" algn="l">
              <a:lnSpc>
                <a:spcPct val="115000"/>
              </a:lnSpc>
              <a:spcBef>
                <a:spcPts val="0"/>
              </a:spcBef>
              <a:spcAft>
                <a:spcPts val="0"/>
              </a:spcAft>
              <a:buSzPct val="100000"/>
              <a:buAutoNum type="arabicPeriod"/>
            </a:pPr>
            <a:r>
              <a:rPr lang="en-US" sz="7200"/>
              <a:t>Orthanc</a:t>
            </a:r>
            <a:endParaRPr sz="7200"/>
          </a:p>
          <a:p>
            <a:pPr indent="0" lvl="0" marL="457200" rtl="0" algn="l">
              <a:lnSpc>
                <a:spcPct val="115000"/>
              </a:lnSpc>
              <a:spcBef>
                <a:spcPts val="1000"/>
              </a:spcBef>
              <a:spcAft>
                <a:spcPts val="0"/>
              </a:spcAft>
              <a:buNone/>
            </a:pPr>
            <a:r>
              <a:t/>
            </a:r>
            <a:endParaRPr/>
          </a:p>
          <a:p>
            <a:pPr indent="0" lvl="0" marL="0" rtl="0" algn="l">
              <a:lnSpc>
                <a:spcPct val="115000"/>
              </a:lnSpc>
              <a:spcBef>
                <a:spcPts val="1000"/>
              </a:spcBef>
              <a:spcAft>
                <a:spcPts val="0"/>
              </a:spcAft>
              <a:buNone/>
            </a:pPr>
            <a:r>
              <a:t/>
            </a:r>
            <a:endParaRPr/>
          </a:p>
        </p:txBody>
      </p:sp>
      <p:sp>
        <p:nvSpPr>
          <p:cNvPr id="1979" name="Google Shape;1979;g1e1c6ab0291_0_2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Contexto da Sprint 5b</a:t>
            </a:r>
            <a:endParaRPr sz="2200">
              <a:solidFill>
                <a:srgbClr val="990000"/>
              </a:solidFill>
            </a:endParaRPr>
          </a:p>
        </p:txBody>
      </p:sp>
      <p:sp>
        <p:nvSpPr>
          <p:cNvPr id="1980" name="Google Shape;1980;g1e1c6ab0291_0_2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981" name="Google Shape;1981;g1e1c6ab0291_0_2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82" name="Google Shape;1982;g1e1c6ab0291_0_2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b24d00363e_0_3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HITECH</a:t>
            </a:r>
            <a:endParaRPr b="1" sz="2200">
              <a:solidFill>
                <a:srgbClr val="990000"/>
              </a:solidFill>
            </a:endParaRPr>
          </a:p>
        </p:txBody>
      </p:sp>
      <p:sp>
        <p:nvSpPr>
          <p:cNvPr id="256" name="Google Shape;256;g2b24d00363e_0_3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57" name="Google Shape;257;g2b24d00363e_0_3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58" name="Google Shape;258;g2b24d00363e_0_3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59" name="Google Shape;259;g2b24d00363e_0_39"/>
          <p:cNvSpPr txBox="1"/>
          <p:nvPr/>
        </p:nvSpPr>
        <p:spPr>
          <a:xfrm>
            <a:off x="421825" y="837975"/>
            <a:ext cx="11334900" cy="54345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Char char="●"/>
            </a:pPr>
            <a:r>
              <a:rPr b="1" lang="en-US" sz="1800">
                <a:solidFill>
                  <a:schemeClr val="dk1"/>
                </a:solidFill>
              </a:rPr>
              <a:t>Criptografia: </a:t>
            </a:r>
            <a:r>
              <a:rPr lang="en-US" sz="1800">
                <a:solidFill>
                  <a:schemeClr val="dk1"/>
                </a:solidFill>
              </a:rPr>
              <a:t>Certifique-se de implementar a criptografia adequada para proteger a transmissão e armazenamento de dados médicos;</a:t>
            </a:r>
            <a:endParaRPr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Controles de Acesso:</a:t>
            </a:r>
            <a:r>
              <a:rPr lang="en-US" sz="1800">
                <a:solidFill>
                  <a:schemeClr val="dk1"/>
                </a:solidFill>
              </a:rPr>
              <a:t> Implemente controles de acesso rigorosos para garantir que apenas usuários autorizados possam acessar e transferir informações médicas;</a:t>
            </a:r>
            <a:endParaRPr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Criptografia e Controles de Acesso: </a:t>
            </a:r>
            <a:r>
              <a:rPr lang="en-US" sz="1800">
                <a:solidFill>
                  <a:schemeClr val="dk1"/>
                </a:solidFill>
              </a:rPr>
              <a:t>Implementar criptografia robusta e controles de acesso para proteger a privacidade dos dados médicos durante a transferência;</a:t>
            </a:r>
            <a:endParaRPr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Implementação de Controles de Qualidade:</a:t>
            </a:r>
            <a:r>
              <a:rPr lang="en-US" sz="1800">
                <a:solidFill>
                  <a:schemeClr val="dk1"/>
                </a:solidFill>
              </a:rPr>
              <a:t> Certifique-se de que a transferência de dados seja realizada de maneira segura e eficiente, contribuindo para a melhoria da qualidade dos cuidados de saúde;</a:t>
            </a:r>
            <a:endParaRPr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Garantia da Segurança dos Dados:</a:t>
            </a:r>
            <a:r>
              <a:rPr lang="en-US" sz="1800">
                <a:solidFill>
                  <a:schemeClr val="dk1"/>
                </a:solidFill>
              </a:rPr>
              <a:t> Adote medidas para garantir a segurança dos dados durante a transferência, reduzindo riscos de violações;</a:t>
            </a:r>
            <a:endParaRPr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Adoção de Padrões:</a:t>
            </a:r>
            <a:r>
              <a:rPr lang="en-US" sz="1800">
                <a:solidFill>
                  <a:schemeClr val="dk1"/>
                </a:solidFill>
              </a:rPr>
              <a:t> Garanta que sua aplicação siga padrões de interoperabilidade reconhecidos para facilitar a troca de informações entre sistemas de saúde;</a:t>
            </a:r>
            <a:endParaRPr sz="1800">
              <a:solidFill>
                <a:schemeClr val="dk1"/>
              </a:solidFill>
            </a:endParaRPr>
          </a:p>
          <a:p>
            <a:pPr indent="-342900" lvl="0" marL="457200" rtl="0" algn="just">
              <a:spcBef>
                <a:spcPts val="0"/>
              </a:spcBef>
              <a:spcAft>
                <a:spcPts val="0"/>
              </a:spcAft>
              <a:buClr>
                <a:schemeClr val="dk1"/>
              </a:buClr>
              <a:buSzPts val="1800"/>
              <a:buChar char="●"/>
            </a:pPr>
            <a:r>
              <a:rPr b="1" lang="en-US" sz="1800">
                <a:solidFill>
                  <a:srgbClr val="990000"/>
                </a:solidFill>
              </a:rPr>
              <a:t>Certificação de EHR: Se sua aplicação estiver integrada a sistemas de registros eletrônicos de saúde (EHR), certifique-se de que esses sistemas sejam certificados de acordo com os requisitos do HITECH</a:t>
            </a:r>
            <a:r>
              <a:rPr lang="en-US" sz="1800">
                <a:solidFill>
                  <a:schemeClr val="dk1"/>
                </a:solidFill>
              </a:rPr>
              <a:t>;</a:t>
            </a:r>
            <a:endParaRPr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Mecanismos de Detecção:</a:t>
            </a:r>
            <a:r>
              <a:rPr lang="en-US" sz="1800">
                <a:solidFill>
                  <a:schemeClr val="dk1"/>
                </a:solidFill>
              </a:rPr>
              <a:t> Implemente mecanismos de detecção de violações de segurança e estabeleça procedimentos para notificação rápida de qualquer violação;</a:t>
            </a:r>
            <a:endParaRPr sz="3200">
              <a:solidFill>
                <a:schemeClr val="dk1"/>
              </a:solidFill>
              <a:latin typeface="Calibri"/>
              <a:ea typeface="Calibri"/>
              <a:cs typeface="Calibri"/>
              <a:sym typeface="Calibri"/>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g1e1aff8fed7_0_39"/>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Clr>
                <a:schemeClr val="dk1"/>
              </a:buClr>
              <a:buSzPts val="1100"/>
              <a:buFont typeface="Arial"/>
              <a:buNone/>
            </a:pPr>
            <a:r>
              <a:t/>
            </a:r>
            <a:endParaRPr/>
          </a:p>
          <a:p>
            <a:pPr indent="-406400" lvl="0" marL="457200" rtl="0" algn="l">
              <a:lnSpc>
                <a:spcPct val="115000"/>
              </a:lnSpc>
              <a:spcBef>
                <a:spcPts val="1000"/>
              </a:spcBef>
              <a:spcAft>
                <a:spcPts val="0"/>
              </a:spcAft>
              <a:buSzPts val="2800"/>
              <a:buChar char="•"/>
            </a:pPr>
            <a:r>
              <a:rPr lang="en-US"/>
              <a:t>Ngrok / Localtunnel</a:t>
            </a:r>
            <a:endParaRPr/>
          </a:p>
          <a:p>
            <a:pPr indent="0" lvl="0" marL="0" rtl="0" algn="l">
              <a:lnSpc>
                <a:spcPct val="115000"/>
              </a:lnSpc>
              <a:spcBef>
                <a:spcPts val="100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sz="1700">
              <a:latin typeface="Arial"/>
              <a:ea typeface="Arial"/>
              <a:cs typeface="Arial"/>
              <a:sym typeface="Arial"/>
            </a:endParaRPr>
          </a:p>
        </p:txBody>
      </p:sp>
      <p:sp>
        <p:nvSpPr>
          <p:cNvPr id="1988" name="Google Shape;1988;g1e1aff8fed7_0_3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Orthanc</a:t>
            </a:r>
            <a:r>
              <a:rPr lang="en-US" sz="2200">
                <a:solidFill>
                  <a:srgbClr val="990000"/>
                </a:solidFill>
              </a:rPr>
              <a:t> 1/4</a:t>
            </a:r>
            <a:endParaRPr sz="2200">
              <a:solidFill>
                <a:srgbClr val="990000"/>
              </a:solidFill>
            </a:endParaRPr>
          </a:p>
        </p:txBody>
      </p:sp>
      <p:sp>
        <p:nvSpPr>
          <p:cNvPr id="1989" name="Google Shape;1989;g1e1aff8fed7_0_3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90" name="Google Shape;1990;g1e1aff8fed7_0_3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991" name="Google Shape;1991;g1e1aff8fed7_0_3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1992" name="Google Shape;1992;g1e1aff8fed7_0_39"/>
          <p:cNvPicPr preferRelativeResize="0"/>
          <p:nvPr/>
        </p:nvPicPr>
        <p:blipFill>
          <a:blip r:embed="rId3">
            <a:alphaModFix/>
          </a:blip>
          <a:stretch>
            <a:fillRect/>
          </a:stretch>
        </p:blipFill>
        <p:spPr>
          <a:xfrm>
            <a:off x="682425" y="2430650"/>
            <a:ext cx="10534650" cy="3524250"/>
          </a:xfrm>
          <a:prstGeom prst="rect">
            <a:avLst/>
          </a:prstGeom>
          <a:noFill/>
          <a:ln>
            <a:noFill/>
          </a:ln>
        </p:spPr>
      </p:pic>
      <p:sp>
        <p:nvSpPr>
          <p:cNvPr id="1993" name="Google Shape;1993;g1e1aff8fed7_0_39"/>
          <p:cNvSpPr/>
          <p:nvPr/>
        </p:nvSpPr>
        <p:spPr>
          <a:xfrm>
            <a:off x="3315250" y="4436575"/>
            <a:ext cx="5460300" cy="1218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g1e1aff8fed7_0_63"/>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1000"/>
              </a:spcBef>
              <a:spcAft>
                <a:spcPts val="0"/>
              </a:spcAft>
              <a:buSzPts val="2800"/>
              <a:buChar char="•"/>
            </a:pPr>
            <a:r>
              <a:rPr lang="en-US"/>
              <a:t>Orthanc Foo (</a:t>
            </a:r>
            <a:r>
              <a:rPr lang="en-US" u="sng">
                <a:solidFill>
                  <a:schemeClr val="hlink"/>
                </a:solidFill>
                <a:hlinkClick r:id="rId3"/>
              </a:rPr>
              <a:t>https://drive.google.com/drive/folders/1Dcfx6riwHWYnROytSp5QjLTm7Gd7TGJ6?usp=sharing</a:t>
            </a:r>
            <a:r>
              <a:rPr lang="en-US"/>
              <a:t> )</a:t>
            </a:r>
            <a:endParaRPr/>
          </a:p>
          <a:p>
            <a:pPr indent="0" lvl="0" marL="0" rtl="0" algn="l">
              <a:lnSpc>
                <a:spcPct val="115000"/>
              </a:lnSpc>
              <a:spcBef>
                <a:spcPts val="100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sz="1700">
              <a:latin typeface="Arial"/>
              <a:ea typeface="Arial"/>
              <a:cs typeface="Arial"/>
              <a:sym typeface="Arial"/>
            </a:endParaRPr>
          </a:p>
          <a:p>
            <a:pPr indent="0" lvl="0" marL="0" rtl="0" algn="l">
              <a:lnSpc>
                <a:spcPct val="100000"/>
              </a:lnSpc>
              <a:spcBef>
                <a:spcPts val="0"/>
              </a:spcBef>
              <a:spcAft>
                <a:spcPts val="0"/>
              </a:spcAft>
              <a:buNone/>
            </a:pPr>
            <a:r>
              <a:t/>
            </a:r>
            <a:endParaRPr sz="1700">
              <a:latin typeface="Arial"/>
              <a:ea typeface="Arial"/>
              <a:cs typeface="Arial"/>
              <a:sym typeface="Arial"/>
            </a:endParaRPr>
          </a:p>
        </p:txBody>
      </p:sp>
      <p:sp>
        <p:nvSpPr>
          <p:cNvPr id="1999" name="Google Shape;1999;g1e1aff8fed7_0_6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Orthanc</a:t>
            </a:r>
            <a:r>
              <a:rPr lang="en-US" sz="2200">
                <a:solidFill>
                  <a:srgbClr val="990000"/>
                </a:solidFill>
              </a:rPr>
              <a:t> 2/4</a:t>
            </a:r>
            <a:endParaRPr sz="2200">
              <a:solidFill>
                <a:srgbClr val="990000"/>
              </a:solidFill>
            </a:endParaRPr>
          </a:p>
        </p:txBody>
      </p:sp>
      <p:sp>
        <p:nvSpPr>
          <p:cNvPr id="2000" name="Google Shape;2000;g1e1aff8fed7_0_6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01" name="Google Shape;2001;g1e1aff8fed7_0_6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02" name="Google Shape;2002;g1e1aff8fed7_0_6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003" name="Google Shape;2003;g1e1aff8fed7_0_63"/>
          <p:cNvPicPr preferRelativeResize="0"/>
          <p:nvPr/>
        </p:nvPicPr>
        <p:blipFill>
          <a:blip r:embed="rId4">
            <a:alphaModFix/>
          </a:blip>
          <a:stretch>
            <a:fillRect/>
          </a:stretch>
        </p:blipFill>
        <p:spPr>
          <a:xfrm>
            <a:off x="145675" y="1886700"/>
            <a:ext cx="5849901" cy="4209074"/>
          </a:xfrm>
          <a:prstGeom prst="rect">
            <a:avLst/>
          </a:prstGeom>
          <a:noFill/>
          <a:ln cap="flat" cmpd="sng" w="9525">
            <a:solidFill>
              <a:schemeClr val="dk2"/>
            </a:solidFill>
            <a:prstDash val="solid"/>
            <a:round/>
            <a:headEnd len="sm" w="sm" type="none"/>
            <a:tailEnd len="sm" w="sm" type="none"/>
          </a:ln>
        </p:spPr>
      </p:pic>
      <p:pic>
        <p:nvPicPr>
          <p:cNvPr id="2004" name="Google Shape;2004;g1e1aff8fed7_0_63"/>
          <p:cNvPicPr preferRelativeResize="0"/>
          <p:nvPr/>
        </p:nvPicPr>
        <p:blipFill>
          <a:blip r:embed="rId5">
            <a:alphaModFix/>
          </a:blip>
          <a:stretch>
            <a:fillRect/>
          </a:stretch>
        </p:blipFill>
        <p:spPr>
          <a:xfrm>
            <a:off x="6241675" y="1886700"/>
            <a:ext cx="5849899" cy="42090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g1e1aff8fed7_0_71"/>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1000"/>
              </a:spcBef>
              <a:spcAft>
                <a:spcPts val="0"/>
              </a:spcAft>
              <a:buSzPts val="2800"/>
              <a:buChar char="•"/>
            </a:pPr>
            <a:r>
              <a:rPr lang="en-US"/>
              <a:t>Orthanc Bar (</a:t>
            </a:r>
            <a:r>
              <a:rPr lang="en-US" u="sng">
                <a:solidFill>
                  <a:schemeClr val="hlink"/>
                </a:solidFill>
                <a:hlinkClick r:id="rId3"/>
              </a:rPr>
              <a:t>https://drive.google.com/drive/folders/1Dcfx6riwHWYnROytSp5QjLTm7Gd7TGJ6?usp=sharing</a:t>
            </a:r>
            <a:r>
              <a:rPr lang="en-US"/>
              <a:t> )</a:t>
            </a:r>
            <a:endParaRPr sz="1700">
              <a:latin typeface="Arial"/>
              <a:ea typeface="Arial"/>
              <a:cs typeface="Arial"/>
              <a:sym typeface="Arial"/>
            </a:endParaRPr>
          </a:p>
        </p:txBody>
      </p:sp>
      <p:sp>
        <p:nvSpPr>
          <p:cNvPr id="2010" name="Google Shape;2010;g1e1aff8fed7_0_7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Orthanc </a:t>
            </a:r>
            <a:r>
              <a:rPr lang="en-US" sz="2200">
                <a:solidFill>
                  <a:srgbClr val="990000"/>
                </a:solidFill>
              </a:rPr>
              <a:t>3/4</a:t>
            </a:r>
            <a:endParaRPr sz="2200">
              <a:solidFill>
                <a:srgbClr val="990000"/>
              </a:solidFill>
            </a:endParaRPr>
          </a:p>
        </p:txBody>
      </p:sp>
      <p:sp>
        <p:nvSpPr>
          <p:cNvPr id="2011" name="Google Shape;2011;g1e1aff8fed7_0_7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12" name="Google Shape;2012;g1e1aff8fed7_0_7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13" name="Google Shape;2013;g1e1aff8fed7_0_7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014" name="Google Shape;2014;g1e1aff8fed7_0_71"/>
          <p:cNvPicPr preferRelativeResize="0"/>
          <p:nvPr/>
        </p:nvPicPr>
        <p:blipFill>
          <a:blip r:embed="rId4">
            <a:alphaModFix/>
          </a:blip>
          <a:stretch>
            <a:fillRect/>
          </a:stretch>
        </p:blipFill>
        <p:spPr>
          <a:xfrm>
            <a:off x="145675" y="1886700"/>
            <a:ext cx="5849899" cy="4209075"/>
          </a:xfrm>
          <a:prstGeom prst="rect">
            <a:avLst/>
          </a:prstGeom>
          <a:noFill/>
          <a:ln cap="flat" cmpd="sng" w="9525">
            <a:solidFill>
              <a:schemeClr val="dk2"/>
            </a:solidFill>
            <a:prstDash val="solid"/>
            <a:round/>
            <a:headEnd len="sm" w="sm" type="none"/>
            <a:tailEnd len="sm" w="sm" type="none"/>
          </a:ln>
        </p:spPr>
      </p:pic>
      <p:pic>
        <p:nvPicPr>
          <p:cNvPr id="2015" name="Google Shape;2015;g1e1aff8fed7_0_71"/>
          <p:cNvPicPr preferRelativeResize="0"/>
          <p:nvPr/>
        </p:nvPicPr>
        <p:blipFill rotWithShape="1">
          <a:blip r:embed="rId5">
            <a:alphaModFix/>
          </a:blip>
          <a:srcRect b="0" l="0" r="0" t="3016"/>
          <a:stretch/>
        </p:blipFill>
        <p:spPr>
          <a:xfrm>
            <a:off x="6241675" y="1886700"/>
            <a:ext cx="5849900" cy="42090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g1e1bb0289da_4_7"/>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Clr>
                <a:schemeClr val="dk1"/>
              </a:buClr>
              <a:buSzPts val="1100"/>
              <a:buFont typeface="Arial"/>
              <a:buNone/>
            </a:pPr>
            <a:r>
              <a:t/>
            </a:r>
            <a:endParaRPr/>
          </a:p>
          <a:p>
            <a:pPr indent="-406400" lvl="0" marL="457200" rtl="0" algn="l">
              <a:lnSpc>
                <a:spcPct val="115000"/>
              </a:lnSpc>
              <a:spcBef>
                <a:spcPts val="1000"/>
              </a:spcBef>
              <a:spcAft>
                <a:spcPts val="0"/>
              </a:spcAft>
              <a:buSzPts val="2800"/>
              <a:buChar char="•"/>
            </a:pPr>
            <a:r>
              <a:rPr lang="en-US"/>
              <a:t>Testes concorrentes</a:t>
            </a:r>
            <a:endParaRPr/>
          </a:p>
          <a:p>
            <a:pPr indent="-381000" lvl="1" marL="914400" rtl="0" algn="l">
              <a:lnSpc>
                <a:spcPct val="115000"/>
              </a:lnSpc>
              <a:spcBef>
                <a:spcPts val="0"/>
              </a:spcBef>
              <a:spcAft>
                <a:spcPts val="0"/>
              </a:spcAft>
              <a:buSzPts val="2400"/>
              <a:buChar char="•"/>
            </a:pPr>
            <a:r>
              <a:rPr lang="en-US"/>
              <a:t>Estudos pequeno</a:t>
            </a:r>
            <a:endParaRPr/>
          </a:p>
          <a:p>
            <a:pPr indent="-381000" lvl="1" marL="914400" rtl="0" algn="l">
              <a:lnSpc>
                <a:spcPct val="115000"/>
              </a:lnSpc>
              <a:spcBef>
                <a:spcPts val="0"/>
              </a:spcBef>
              <a:spcAft>
                <a:spcPts val="0"/>
              </a:spcAft>
              <a:buSzPts val="2400"/>
              <a:buChar char="•"/>
            </a:pPr>
            <a:r>
              <a:rPr lang="en-US"/>
              <a:t>Estudos médio</a:t>
            </a:r>
            <a:endParaRPr/>
          </a:p>
          <a:p>
            <a:pPr indent="-381000" lvl="1" marL="914400" rtl="0" algn="l">
              <a:lnSpc>
                <a:spcPct val="115000"/>
              </a:lnSpc>
              <a:spcBef>
                <a:spcPts val="0"/>
              </a:spcBef>
              <a:spcAft>
                <a:spcPts val="0"/>
              </a:spcAft>
              <a:buSzPts val="2400"/>
              <a:buChar char="•"/>
            </a:pPr>
            <a:r>
              <a:rPr lang="en-US"/>
              <a:t>Estudos grande</a:t>
            </a:r>
            <a:br>
              <a:rPr lang="en-US"/>
            </a:br>
            <a:endParaRPr/>
          </a:p>
          <a:p>
            <a:pPr indent="-406400" lvl="0" marL="457200" rtl="0" algn="l">
              <a:lnSpc>
                <a:spcPct val="115000"/>
              </a:lnSpc>
              <a:spcBef>
                <a:spcPts val="0"/>
              </a:spcBef>
              <a:spcAft>
                <a:spcPts val="0"/>
              </a:spcAft>
              <a:buSzPts val="2800"/>
              <a:buChar char="•"/>
            </a:pPr>
            <a:r>
              <a:rPr lang="en-US"/>
              <a:t>Estudo de 5GB *</a:t>
            </a:r>
            <a:endParaRPr/>
          </a:p>
          <a:p>
            <a:pPr indent="0" lvl="0" marL="0" rtl="0" algn="l">
              <a:lnSpc>
                <a:spcPct val="115000"/>
              </a:lnSpc>
              <a:spcBef>
                <a:spcPts val="100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sz="1700">
              <a:latin typeface="Arial"/>
              <a:ea typeface="Arial"/>
              <a:cs typeface="Arial"/>
              <a:sym typeface="Arial"/>
            </a:endParaRPr>
          </a:p>
        </p:txBody>
      </p:sp>
      <p:sp>
        <p:nvSpPr>
          <p:cNvPr id="2021" name="Google Shape;2021;g1e1bb0289da_4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200">
                <a:solidFill>
                  <a:srgbClr val="990000"/>
                </a:solidFill>
              </a:rPr>
              <a:t>Orthanc</a:t>
            </a:r>
            <a:r>
              <a:rPr lang="en-US" sz="2200">
                <a:solidFill>
                  <a:srgbClr val="990000"/>
                </a:solidFill>
              </a:rPr>
              <a:t> 4/4</a:t>
            </a:r>
            <a:endParaRPr sz="2200">
              <a:solidFill>
                <a:srgbClr val="990000"/>
              </a:solidFill>
            </a:endParaRPr>
          </a:p>
        </p:txBody>
      </p:sp>
      <p:sp>
        <p:nvSpPr>
          <p:cNvPr id="2022" name="Google Shape;2022;g1e1bb0289da_4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23" name="Google Shape;2023;g1e1bb0289da_4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24" name="Google Shape;2024;g1e1bb0289da_4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g1e1aff8fed7_0_24"/>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Focar nos diferentes tipos de testes em ambas as soluções</a:t>
            </a:r>
            <a:endParaRPr/>
          </a:p>
          <a:p>
            <a:pPr indent="-406400" lvl="0" marL="457200" rtl="0" algn="l">
              <a:lnSpc>
                <a:spcPct val="115000"/>
              </a:lnSpc>
              <a:spcBef>
                <a:spcPts val="0"/>
              </a:spcBef>
              <a:spcAft>
                <a:spcPts val="0"/>
              </a:spcAft>
              <a:buSzPts val="2800"/>
              <a:buChar char="•"/>
            </a:pPr>
            <a:r>
              <a:rPr lang="en-US"/>
              <a:t>Comparar os resultados de ambas as soluções</a:t>
            </a:r>
            <a:endParaRPr/>
          </a:p>
          <a:p>
            <a:pPr indent="-406400" lvl="0" marL="457200" rtl="0" algn="l">
              <a:lnSpc>
                <a:spcPct val="115000"/>
              </a:lnSpc>
              <a:spcBef>
                <a:spcPts val="0"/>
              </a:spcBef>
              <a:spcAft>
                <a:spcPts val="0"/>
              </a:spcAft>
              <a:buSzPts val="2800"/>
              <a:buChar char="•"/>
            </a:pPr>
            <a:r>
              <a:rPr lang="en-US"/>
              <a:t>Melhorar robustez da comunicação em situações adversas</a:t>
            </a:r>
            <a:endParaRPr/>
          </a:p>
          <a:p>
            <a:pPr indent="-406400" lvl="0" marL="457200" rtl="0" algn="l">
              <a:lnSpc>
                <a:spcPct val="115000"/>
              </a:lnSpc>
              <a:spcBef>
                <a:spcPts val="0"/>
              </a:spcBef>
              <a:spcAft>
                <a:spcPts val="0"/>
              </a:spcAft>
              <a:buSzPts val="2800"/>
              <a:buChar char="•"/>
            </a:pPr>
            <a:r>
              <a:rPr lang="en-US"/>
              <a:t>Simplificar configuração da solução </a:t>
            </a:r>
            <a:endParaRPr/>
          </a:p>
        </p:txBody>
      </p:sp>
      <p:sp>
        <p:nvSpPr>
          <p:cNvPr id="2030" name="Google Shape;2030;g1e1aff8fed7_0_2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Próximos passos</a:t>
            </a:r>
            <a:endParaRPr sz="2200">
              <a:solidFill>
                <a:srgbClr val="990000"/>
              </a:solidFill>
            </a:endParaRPr>
          </a:p>
        </p:txBody>
      </p:sp>
      <p:sp>
        <p:nvSpPr>
          <p:cNvPr id="2031" name="Google Shape;2031;g1e1aff8fed7_0_2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32" name="Google Shape;2032;g1e1aff8fed7_0_2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33" name="Google Shape;2033;g1e1aff8fed7_0_2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pic>
        <p:nvPicPr>
          <p:cNvPr id="2038" name="Google Shape;2038;g22f273dcfcf_0_7"/>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2039" name="Google Shape;2039;g22f273dcfcf_0_7"/>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2040" name="Google Shape;2040;g22f273dcfcf_0_7"/>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2041" name="Google Shape;2041;g22f273dcfcf_0_7"/>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05a</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18/04/2023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g22f273dcfcf_0_14"/>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Analisar diferentes ferramentas de comunicação DICOM</a:t>
            </a:r>
            <a:endParaRPr/>
          </a:p>
          <a:p>
            <a:pPr indent="-381000" lvl="1" marL="914400" rtl="0" algn="l">
              <a:lnSpc>
                <a:spcPct val="115000"/>
              </a:lnSpc>
              <a:spcBef>
                <a:spcPts val="0"/>
              </a:spcBef>
              <a:spcAft>
                <a:spcPts val="0"/>
              </a:spcAft>
              <a:buSzPts val="2400"/>
              <a:buChar char="•"/>
            </a:pPr>
            <a:r>
              <a:rPr lang="en-US"/>
              <a:t>Pydicom</a:t>
            </a:r>
            <a:endParaRPr/>
          </a:p>
          <a:p>
            <a:pPr indent="-381000" lvl="1" marL="914400" rtl="0" algn="l">
              <a:lnSpc>
                <a:spcPct val="115000"/>
              </a:lnSpc>
              <a:spcBef>
                <a:spcPts val="0"/>
              </a:spcBef>
              <a:spcAft>
                <a:spcPts val="0"/>
              </a:spcAft>
              <a:buSzPts val="2400"/>
              <a:buChar char="•"/>
            </a:pPr>
            <a:r>
              <a:rPr lang="en-US"/>
              <a:t>DCM4che</a:t>
            </a:r>
            <a:endParaRPr/>
          </a:p>
          <a:p>
            <a:pPr indent="-381000" lvl="1" marL="914400" rtl="0" algn="l">
              <a:lnSpc>
                <a:spcPct val="115000"/>
              </a:lnSpc>
              <a:spcBef>
                <a:spcPts val="0"/>
              </a:spcBef>
              <a:spcAft>
                <a:spcPts val="0"/>
              </a:spcAft>
              <a:buSzPts val="2400"/>
              <a:buChar char="•"/>
            </a:pPr>
            <a:r>
              <a:rPr lang="en-US"/>
              <a:t>Orthanc</a:t>
            </a:r>
            <a:endParaRPr/>
          </a:p>
          <a:p>
            <a:pPr indent="-406400" lvl="0" marL="457200" rtl="0" algn="l">
              <a:lnSpc>
                <a:spcPct val="115000"/>
              </a:lnSpc>
              <a:spcBef>
                <a:spcPts val="0"/>
              </a:spcBef>
              <a:spcAft>
                <a:spcPts val="0"/>
              </a:spcAft>
              <a:buSzPts val="2800"/>
              <a:buChar char="•"/>
            </a:pPr>
            <a:r>
              <a:rPr lang="en-US"/>
              <a:t>Elaborar requisitos do sistema</a:t>
            </a:r>
            <a:endParaRPr/>
          </a:p>
          <a:p>
            <a:pPr indent="-406400" lvl="0" marL="457200" rtl="0" algn="l">
              <a:lnSpc>
                <a:spcPct val="115000"/>
              </a:lnSpc>
              <a:spcBef>
                <a:spcPts val="0"/>
              </a:spcBef>
              <a:spcAft>
                <a:spcPts val="0"/>
              </a:spcAft>
              <a:buSzPts val="2800"/>
              <a:buChar char="•"/>
            </a:pPr>
            <a:r>
              <a:rPr lang="en-US"/>
              <a:t>Propor arquitetura</a:t>
            </a:r>
            <a:endParaRPr/>
          </a:p>
        </p:txBody>
      </p:sp>
      <p:sp>
        <p:nvSpPr>
          <p:cNvPr id="2047" name="Google Shape;2047;g22f273dcfcf_0_1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Contexto da Sprint 05</a:t>
            </a:r>
            <a:endParaRPr sz="2200">
              <a:solidFill>
                <a:srgbClr val="990000"/>
              </a:solidFill>
            </a:endParaRPr>
          </a:p>
        </p:txBody>
      </p:sp>
      <p:sp>
        <p:nvSpPr>
          <p:cNvPr id="2048" name="Google Shape;2048;g22f273dcfcf_0_1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049" name="Google Shape;2049;g22f273dcfcf_0_1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50" name="Google Shape;2050;g22f273dcfcf_0_1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g22f273dcfcf_0_54"/>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Pydicom</a:t>
            </a:r>
            <a:endParaRPr/>
          </a:p>
          <a:p>
            <a:pPr indent="0" lvl="0" marL="457200" rtl="0" algn="l">
              <a:lnSpc>
                <a:spcPct val="100000"/>
              </a:lnSpc>
              <a:spcBef>
                <a:spcPts val="0"/>
              </a:spcBef>
              <a:spcAft>
                <a:spcPts val="0"/>
              </a:spcAft>
              <a:buNone/>
            </a:pPr>
            <a:r>
              <a:t/>
            </a:r>
            <a:endParaRPr/>
          </a:p>
          <a:p>
            <a:pPr indent="0" lvl="0" marL="457200" rtl="0" algn="l">
              <a:lnSpc>
                <a:spcPct val="100000"/>
              </a:lnSpc>
              <a:spcBef>
                <a:spcPts val="0"/>
              </a:spcBef>
              <a:spcAft>
                <a:spcPts val="0"/>
              </a:spcAft>
              <a:buNone/>
            </a:pPr>
            <a:r>
              <a:rPr lang="en-US" sz="1700">
                <a:latin typeface="Arial"/>
                <a:ea typeface="Arial"/>
                <a:cs typeface="Arial"/>
                <a:sym typeface="Arial"/>
              </a:rPr>
              <a:t>Documentação:</a:t>
            </a:r>
            <a:endParaRPr sz="1700">
              <a:latin typeface="Arial"/>
              <a:ea typeface="Arial"/>
              <a:cs typeface="Arial"/>
              <a:sym typeface="Arial"/>
            </a:endParaRPr>
          </a:p>
          <a:p>
            <a:pPr indent="0" lvl="0" marL="457200" rtl="0" algn="l">
              <a:lnSpc>
                <a:spcPct val="100000"/>
              </a:lnSpc>
              <a:spcBef>
                <a:spcPts val="0"/>
              </a:spcBef>
              <a:spcAft>
                <a:spcPts val="0"/>
              </a:spcAft>
              <a:buNone/>
            </a:pPr>
            <a:r>
              <a:t/>
            </a:r>
            <a:endParaRPr sz="1700">
              <a:latin typeface="Arial"/>
              <a:ea typeface="Arial"/>
              <a:cs typeface="Arial"/>
              <a:sym typeface="Arial"/>
            </a:endParaRPr>
          </a:p>
          <a:p>
            <a:pPr indent="-336550" lvl="0" marL="914400" rtl="0" algn="l">
              <a:lnSpc>
                <a:spcPct val="100000"/>
              </a:lnSpc>
              <a:spcBef>
                <a:spcPts val="0"/>
              </a:spcBef>
              <a:spcAft>
                <a:spcPts val="0"/>
              </a:spcAft>
              <a:buSzPts val="1700"/>
              <a:buChar char="●"/>
            </a:pPr>
            <a:r>
              <a:rPr lang="en-US" sz="1700">
                <a:latin typeface="Arial"/>
                <a:ea typeface="Arial"/>
                <a:cs typeface="Arial"/>
                <a:sym typeface="Arial"/>
              </a:rPr>
              <a:t>Github: </a:t>
            </a:r>
            <a:r>
              <a:rPr lang="en-US" sz="1700" u="sng">
                <a:solidFill>
                  <a:srgbClr val="0097A7"/>
                </a:solidFill>
                <a:latin typeface="Arial"/>
                <a:ea typeface="Arial"/>
                <a:cs typeface="Arial"/>
                <a:sym typeface="Arial"/>
                <a:hlinkClick r:id="rId3">
                  <a:extLst>
                    <a:ext uri="{A12FA001-AC4F-418D-AE19-62706E023703}">
                      <ahyp:hlinkClr val="tx"/>
                    </a:ext>
                  </a:extLst>
                </a:hlinkClick>
              </a:rPr>
              <a:t>https://github.com/pydicom/pydicom</a:t>
            </a:r>
            <a:endParaRPr sz="1700">
              <a:latin typeface="Arial"/>
              <a:ea typeface="Arial"/>
              <a:cs typeface="Arial"/>
              <a:sym typeface="Arial"/>
            </a:endParaRPr>
          </a:p>
          <a:p>
            <a:pPr indent="-336550" lvl="0" marL="914400" rtl="0" algn="l">
              <a:lnSpc>
                <a:spcPct val="100000"/>
              </a:lnSpc>
              <a:spcBef>
                <a:spcPts val="0"/>
              </a:spcBef>
              <a:spcAft>
                <a:spcPts val="0"/>
              </a:spcAft>
              <a:buSzPts val="1700"/>
              <a:buChar char="●"/>
            </a:pPr>
            <a:r>
              <a:rPr lang="en-US" sz="1700">
                <a:latin typeface="Arial"/>
                <a:ea typeface="Arial"/>
                <a:cs typeface="Arial"/>
                <a:sym typeface="Arial"/>
              </a:rPr>
              <a:t>Biblioteca: </a:t>
            </a:r>
            <a:r>
              <a:rPr lang="en-US" sz="1700" u="sng">
                <a:solidFill>
                  <a:srgbClr val="0097A7"/>
                </a:solidFill>
                <a:latin typeface="Arial"/>
                <a:ea typeface="Arial"/>
                <a:cs typeface="Arial"/>
                <a:sym typeface="Arial"/>
                <a:hlinkClick r:id="rId4">
                  <a:extLst>
                    <a:ext uri="{A12FA001-AC4F-418D-AE19-62706E023703}">
                      <ahyp:hlinkClr val="tx"/>
                    </a:ext>
                  </a:extLst>
                </a:hlinkClick>
              </a:rPr>
              <a:t>https://pydicom.github.io/pydicom/stable/</a:t>
            </a:r>
            <a:endParaRPr sz="1700">
              <a:latin typeface="Arial"/>
              <a:ea typeface="Arial"/>
              <a:cs typeface="Arial"/>
              <a:sym typeface="Arial"/>
            </a:endParaRPr>
          </a:p>
          <a:p>
            <a:pPr indent="-336550" lvl="0" marL="914400" rtl="0" algn="l">
              <a:lnSpc>
                <a:spcPct val="100000"/>
              </a:lnSpc>
              <a:spcBef>
                <a:spcPts val="0"/>
              </a:spcBef>
              <a:spcAft>
                <a:spcPts val="0"/>
              </a:spcAft>
              <a:buSzPts val="1700"/>
              <a:buChar char="●"/>
            </a:pPr>
            <a:r>
              <a:rPr lang="en-US" sz="1700">
                <a:latin typeface="Arial"/>
                <a:ea typeface="Arial"/>
                <a:cs typeface="Arial"/>
                <a:sym typeface="Arial"/>
              </a:rPr>
              <a:t>Versão do Pydicom: 2.3.1</a:t>
            </a:r>
            <a:endParaRPr sz="1700">
              <a:latin typeface="Arial"/>
              <a:ea typeface="Arial"/>
              <a:cs typeface="Arial"/>
              <a:sym typeface="Arial"/>
            </a:endParaRPr>
          </a:p>
          <a:p>
            <a:pPr indent="0" lvl="0" marL="0" rtl="0" algn="l">
              <a:lnSpc>
                <a:spcPct val="100000"/>
              </a:lnSpc>
              <a:spcBef>
                <a:spcPts val="0"/>
              </a:spcBef>
              <a:spcAft>
                <a:spcPts val="0"/>
              </a:spcAft>
              <a:buNone/>
            </a:pPr>
            <a:r>
              <a:t/>
            </a:r>
            <a:endParaRPr sz="1700">
              <a:latin typeface="Arial"/>
              <a:ea typeface="Arial"/>
              <a:cs typeface="Arial"/>
              <a:sym typeface="Arial"/>
            </a:endParaRPr>
          </a:p>
          <a:p>
            <a:pPr indent="0" lvl="0" marL="0" rtl="0" algn="l">
              <a:lnSpc>
                <a:spcPct val="100000"/>
              </a:lnSpc>
              <a:spcBef>
                <a:spcPts val="0"/>
              </a:spcBef>
              <a:spcAft>
                <a:spcPts val="0"/>
              </a:spcAft>
              <a:buNone/>
            </a:pPr>
            <a:r>
              <a:t/>
            </a:r>
            <a:endParaRPr sz="1700">
              <a:latin typeface="Arial"/>
              <a:ea typeface="Arial"/>
              <a:cs typeface="Arial"/>
              <a:sym typeface="Arial"/>
            </a:endParaRPr>
          </a:p>
        </p:txBody>
      </p:sp>
      <p:sp>
        <p:nvSpPr>
          <p:cNvPr id="2056" name="Google Shape;2056;g22f273dcfcf_0_5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Pydicom</a:t>
            </a:r>
            <a:endParaRPr sz="2200">
              <a:solidFill>
                <a:srgbClr val="990000"/>
              </a:solidFill>
            </a:endParaRPr>
          </a:p>
        </p:txBody>
      </p:sp>
      <p:sp>
        <p:nvSpPr>
          <p:cNvPr id="2057" name="Google Shape;2057;g22f273dcfcf_0_5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58" name="Google Shape;2058;g22f273dcfcf_0_5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59" name="Google Shape;2059;g22f273dcfcf_0_5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060" name="Google Shape;2060;g22f273dcfcf_0_54"/>
          <p:cNvPicPr preferRelativeResize="0"/>
          <p:nvPr/>
        </p:nvPicPr>
        <p:blipFill>
          <a:blip r:embed="rId5">
            <a:alphaModFix/>
          </a:blip>
          <a:stretch>
            <a:fillRect/>
          </a:stretch>
        </p:blipFill>
        <p:spPr>
          <a:xfrm>
            <a:off x="2489025" y="1049875"/>
            <a:ext cx="1394675" cy="12521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g22f273dcfcf_0_78"/>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Pydicom</a:t>
            </a:r>
            <a:endParaRPr sz="2200">
              <a:solidFill>
                <a:srgbClr val="990000"/>
              </a:solidFill>
            </a:endParaRPr>
          </a:p>
        </p:txBody>
      </p:sp>
      <p:sp>
        <p:nvSpPr>
          <p:cNvPr id="2066" name="Google Shape;2066;g22f273dcfcf_0_78"/>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67" name="Google Shape;2067;g22f273dcfcf_0_78"/>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68" name="Google Shape;2068;g22f273dcfcf_0_78"/>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069" name="Google Shape;2069;g22f273dcfcf_0_78"/>
          <p:cNvPicPr preferRelativeResize="0"/>
          <p:nvPr/>
        </p:nvPicPr>
        <p:blipFill>
          <a:blip r:embed="rId3">
            <a:alphaModFix/>
          </a:blip>
          <a:stretch>
            <a:fillRect/>
          </a:stretch>
        </p:blipFill>
        <p:spPr>
          <a:xfrm>
            <a:off x="1027825" y="945676"/>
            <a:ext cx="4966224" cy="2541126"/>
          </a:xfrm>
          <a:prstGeom prst="rect">
            <a:avLst/>
          </a:prstGeom>
          <a:noFill/>
          <a:ln>
            <a:noFill/>
          </a:ln>
        </p:spPr>
      </p:pic>
      <p:pic>
        <p:nvPicPr>
          <p:cNvPr id="2070" name="Google Shape;2070;g22f273dcfcf_0_78"/>
          <p:cNvPicPr preferRelativeResize="0"/>
          <p:nvPr/>
        </p:nvPicPr>
        <p:blipFill>
          <a:blip r:embed="rId4">
            <a:alphaModFix/>
          </a:blip>
          <a:stretch>
            <a:fillRect/>
          </a:stretch>
        </p:blipFill>
        <p:spPr>
          <a:xfrm>
            <a:off x="6490439" y="922700"/>
            <a:ext cx="4197486" cy="2541125"/>
          </a:xfrm>
          <a:prstGeom prst="rect">
            <a:avLst/>
          </a:prstGeom>
          <a:noFill/>
          <a:ln>
            <a:noFill/>
          </a:ln>
        </p:spPr>
      </p:pic>
      <p:pic>
        <p:nvPicPr>
          <p:cNvPr id="2071" name="Google Shape;2071;g22f273dcfcf_0_78"/>
          <p:cNvPicPr preferRelativeResize="0"/>
          <p:nvPr/>
        </p:nvPicPr>
        <p:blipFill>
          <a:blip r:embed="rId5">
            <a:alphaModFix/>
          </a:blip>
          <a:stretch>
            <a:fillRect/>
          </a:stretch>
        </p:blipFill>
        <p:spPr>
          <a:xfrm>
            <a:off x="1010226" y="3747314"/>
            <a:ext cx="5001425" cy="2248420"/>
          </a:xfrm>
          <a:prstGeom prst="rect">
            <a:avLst/>
          </a:prstGeom>
          <a:noFill/>
          <a:ln>
            <a:noFill/>
          </a:ln>
        </p:spPr>
      </p:pic>
      <p:pic>
        <p:nvPicPr>
          <p:cNvPr id="2072" name="Google Shape;2072;g22f273dcfcf_0_78"/>
          <p:cNvPicPr preferRelativeResize="0"/>
          <p:nvPr/>
        </p:nvPicPr>
        <p:blipFill>
          <a:blip r:embed="rId6">
            <a:alphaModFix/>
          </a:blip>
          <a:stretch>
            <a:fillRect/>
          </a:stretch>
        </p:blipFill>
        <p:spPr>
          <a:xfrm>
            <a:off x="6490450" y="3856776"/>
            <a:ext cx="4259225" cy="2029496"/>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g1e167347272_0_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Pydicom</a:t>
            </a:r>
            <a:endParaRPr sz="2200">
              <a:solidFill>
                <a:srgbClr val="990000"/>
              </a:solidFill>
            </a:endParaRPr>
          </a:p>
        </p:txBody>
      </p:sp>
      <p:sp>
        <p:nvSpPr>
          <p:cNvPr id="2078" name="Google Shape;2078;g1e167347272_0_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79" name="Google Shape;2079;g1e167347272_0_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80" name="Google Shape;2080;g1e167347272_0_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081" name="Google Shape;2081;g1e167347272_0_4"/>
          <p:cNvPicPr preferRelativeResize="0"/>
          <p:nvPr/>
        </p:nvPicPr>
        <p:blipFill>
          <a:blip r:embed="rId3">
            <a:alphaModFix/>
          </a:blip>
          <a:stretch>
            <a:fillRect/>
          </a:stretch>
        </p:blipFill>
        <p:spPr>
          <a:xfrm>
            <a:off x="8761250" y="3359850"/>
            <a:ext cx="3124200" cy="3124200"/>
          </a:xfrm>
          <a:prstGeom prst="rect">
            <a:avLst/>
          </a:prstGeom>
          <a:noFill/>
          <a:ln>
            <a:noFill/>
          </a:ln>
        </p:spPr>
      </p:pic>
      <p:pic>
        <p:nvPicPr>
          <p:cNvPr id="2082" name="Google Shape;2082;g1e167347272_0_4"/>
          <p:cNvPicPr preferRelativeResize="0"/>
          <p:nvPr/>
        </p:nvPicPr>
        <p:blipFill>
          <a:blip r:embed="rId4">
            <a:alphaModFix/>
          </a:blip>
          <a:stretch>
            <a:fillRect/>
          </a:stretch>
        </p:blipFill>
        <p:spPr>
          <a:xfrm>
            <a:off x="251838" y="789825"/>
            <a:ext cx="4543425" cy="3238500"/>
          </a:xfrm>
          <a:prstGeom prst="rect">
            <a:avLst/>
          </a:prstGeom>
          <a:noFill/>
          <a:ln>
            <a:noFill/>
          </a:ln>
        </p:spPr>
      </p:pic>
      <p:pic>
        <p:nvPicPr>
          <p:cNvPr id="2083" name="Google Shape;2083;g1e167347272_0_4"/>
          <p:cNvPicPr preferRelativeResize="0"/>
          <p:nvPr/>
        </p:nvPicPr>
        <p:blipFill>
          <a:blip r:embed="rId5">
            <a:alphaModFix/>
          </a:blip>
          <a:stretch>
            <a:fillRect/>
          </a:stretch>
        </p:blipFill>
        <p:spPr>
          <a:xfrm>
            <a:off x="3037700" y="1414663"/>
            <a:ext cx="5647300" cy="47434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1f50e2ea19b_0_2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101" name="Google Shape;101;g1f50e2ea19b_0_2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02" name="Google Shape;102;g1f50e2ea19b_0_2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3" name="Google Shape;103;g1f50e2ea19b_0_2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4" name="Google Shape;104;g1f50e2ea19b_0_29"/>
          <p:cNvSpPr txBox="1"/>
          <p:nvPr/>
        </p:nvSpPr>
        <p:spPr>
          <a:xfrm>
            <a:off x="1137475" y="1447275"/>
            <a:ext cx="68106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Demonstração e correção de bugs</a:t>
            </a:r>
            <a:endParaRPr sz="2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b24d00363e_0_4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HITECH</a:t>
            </a:r>
            <a:endParaRPr b="1" sz="2200">
              <a:solidFill>
                <a:srgbClr val="990000"/>
              </a:solidFill>
            </a:endParaRPr>
          </a:p>
        </p:txBody>
      </p:sp>
      <p:sp>
        <p:nvSpPr>
          <p:cNvPr id="265" name="Google Shape;265;g2b24d00363e_0_4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66" name="Google Shape;266;g2b24d00363e_0_4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67" name="Google Shape;267;g2b24d00363e_0_4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68" name="Google Shape;268;g2b24d00363e_0_47"/>
          <p:cNvSpPr txBox="1"/>
          <p:nvPr/>
        </p:nvSpPr>
        <p:spPr>
          <a:xfrm>
            <a:off x="552175" y="889850"/>
            <a:ext cx="11074200" cy="53085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Char char="●"/>
            </a:pPr>
            <a:r>
              <a:rPr b="1" lang="en-US" sz="1800">
                <a:solidFill>
                  <a:schemeClr val="dk1"/>
                </a:solidFill>
              </a:rPr>
              <a:t>Auditorias Internas:</a:t>
            </a:r>
            <a:r>
              <a:rPr lang="en-US" sz="1800">
                <a:solidFill>
                  <a:schemeClr val="dk1"/>
                </a:solidFill>
              </a:rPr>
              <a:t> Realize auditorias internas para garantir o cumprimento das políticas de segurança e privacidade;</a:t>
            </a:r>
            <a:endParaRPr b="1"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Registros de Atividade:</a:t>
            </a:r>
            <a:r>
              <a:rPr lang="en-US" sz="1800">
                <a:solidFill>
                  <a:schemeClr val="dk1"/>
                </a:solidFill>
              </a:rPr>
              <a:t> Mantenha registros detalhados de atividades para documentar todas as transações e acessos aos dados médicos;</a:t>
            </a:r>
            <a:endParaRPr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Obtenção de Consentimento:</a:t>
            </a:r>
            <a:r>
              <a:rPr lang="en-US" sz="1800">
                <a:solidFill>
                  <a:schemeClr val="dk1"/>
                </a:solidFill>
              </a:rPr>
              <a:t> Se necessário, implemente mecanismos para obter consentimento informado dos pacientes para a transferência de suas informações médicas;</a:t>
            </a:r>
            <a:endParaRPr b="1"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Atualizações de Segurança: </a:t>
            </a:r>
            <a:r>
              <a:rPr lang="en-US" sz="1800">
                <a:solidFill>
                  <a:schemeClr val="dk1"/>
                </a:solidFill>
              </a:rPr>
              <a:t>Mantenha a aplicação atualizada com as últimas correções de segurança e patches para proteger contra vulnerabilidades conhecidas;</a:t>
            </a:r>
            <a:endParaRPr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Testes Penetrativos: </a:t>
            </a:r>
            <a:r>
              <a:rPr lang="en-US" sz="1800">
                <a:solidFill>
                  <a:schemeClr val="dk1"/>
                </a:solidFill>
              </a:rPr>
              <a:t>Realize testes de segurança, como testes penetrativos, para identificar e corrigir possíveis vulnerabilidades na aplicação.</a:t>
            </a:r>
            <a:endParaRPr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Conformidade com Padrões:</a:t>
            </a:r>
            <a:r>
              <a:rPr lang="en-US" sz="1800">
                <a:solidFill>
                  <a:schemeClr val="dk1"/>
                </a:solidFill>
              </a:rPr>
              <a:t> Assegure-se de que sua aplicação siga padrões reconhecidos de interoperabilidade para facilitar a troca de informações entre sistemas de saúde.</a:t>
            </a:r>
            <a:endParaRPr sz="1800">
              <a:solidFill>
                <a:schemeClr val="dk1"/>
              </a:solidFill>
            </a:endParaRPr>
          </a:p>
          <a:p>
            <a:pPr indent="-342900" lvl="0" marL="457200" rtl="0" algn="just">
              <a:spcBef>
                <a:spcPts val="0"/>
              </a:spcBef>
              <a:spcAft>
                <a:spcPts val="0"/>
              </a:spcAft>
              <a:buClr>
                <a:schemeClr val="dk1"/>
              </a:buClr>
              <a:buSzPts val="1800"/>
              <a:buChar char="●"/>
            </a:pPr>
            <a:r>
              <a:rPr b="1" lang="en-US" sz="1800">
                <a:solidFill>
                  <a:schemeClr val="dk1"/>
                </a:solidFill>
              </a:rPr>
              <a:t>Testes de Interoperabilidade:</a:t>
            </a:r>
            <a:r>
              <a:rPr lang="en-US" sz="1800">
                <a:solidFill>
                  <a:schemeClr val="dk1"/>
                </a:solidFill>
              </a:rPr>
              <a:t> Garanta que a aplicação seja testada para interoperabilidade eficaz com os sistemas PACS.</a:t>
            </a:r>
            <a:endParaRPr sz="3200">
              <a:solidFill>
                <a:schemeClr val="dk1"/>
              </a:solidFill>
              <a:latin typeface="Calibri"/>
              <a:ea typeface="Calibri"/>
              <a:cs typeface="Calibri"/>
              <a:sym typeface="Calibri"/>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g1e167347272_0_4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Pydicom</a:t>
            </a:r>
            <a:endParaRPr sz="2200">
              <a:solidFill>
                <a:srgbClr val="990000"/>
              </a:solidFill>
            </a:endParaRPr>
          </a:p>
        </p:txBody>
      </p:sp>
      <p:sp>
        <p:nvSpPr>
          <p:cNvPr id="2089" name="Google Shape;2089;g1e167347272_0_4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90" name="Google Shape;2090;g1e167347272_0_4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091" name="Google Shape;2091;g1e167347272_0_4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092" name="Google Shape;2092;g1e167347272_0_41"/>
          <p:cNvPicPr preferRelativeResize="0"/>
          <p:nvPr/>
        </p:nvPicPr>
        <p:blipFill>
          <a:blip r:embed="rId3">
            <a:alphaModFix/>
          </a:blip>
          <a:stretch>
            <a:fillRect/>
          </a:stretch>
        </p:blipFill>
        <p:spPr>
          <a:xfrm>
            <a:off x="219825" y="760800"/>
            <a:ext cx="7611274" cy="361212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g1e167347272_0_33"/>
          <p:cNvSpPr txBox="1"/>
          <p:nvPr>
            <p:ph idx="1" type="body"/>
          </p:nvPr>
        </p:nvSpPr>
        <p:spPr>
          <a:xfrm>
            <a:off x="408925" y="886150"/>
            <a:ext cx="11360700" cy="4941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Pynetdicom  </a:t>
            </a:r>
            <a:endParaRPr/>
          </a:p>
        </p:txBody>
      </p:sp>
      <p:sp>
        <p:nvSpPr>
          <p:cNvPr id="2098" name="Google Shape;2098;g1e167347272_0_3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Pydicom</a:t>
            </a:r>
            <a:endParaRPr sz="2200">
              <a:solidFill>
                <a:srgbClr val="990000"/>
              </a:solidFill>
            </a:endParaRPr>
          </a:p>
        </p:txBody>
      </p:sp>
      <p:sp>
        <p:nvSpPr>
          <p:cNvPr id="2099" name="Google Shape;2099;g1e167347272_0_3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00" name="Google Shape;2100;g1e167347272_0_3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01" name="Google Shape;2101;g1e167347272_0_3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102" name="Google Shape;2102;g1e167347272_0_33"/>
          <p:cNvPicPr preferRelativeResize="0"/>
          <p:nvPr/>
        </p:nvPicPr>
        <p:blipFill>
          <a:blip r:embed="rId3">
            <a:alphaModFix/>
          </a:blip>
          <a:stretch>
            <a:fillRect/>
          </a:stretch>
        </p:blipFill>
        <p:spPr>
          <a:xfrm>
            <a:off x="3284600" y="1011349"/>
            <a:ext cx="1341800" cy="1515275"/>
          </a:xfrm>
          <a:prstGeom prst="rect">
            <a:avLst/>
          </a:prstGeom>
          <a:noFill/>
          <a:ln>
            <a:noFill/>
          </a:ln>
        </p:spPr>
      </p:pic>
      <p:sp>
        <p:nvSpPr>
          <p:cNvPr id="2103" name="Google Shape;2103;g1e167347272_0_33"/>
          <p:cNvSpPr txBox="1"/>
          <p:nvPr/>
        </p:nvSpPr>
        <p:spPr>
          <a:xfrm>
            <a:off x="4978700" y="886150"/>
            <a:ext cx="24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SCP - Service Class Providers</a:t>
            </a:r>
            <a:endParaRPr b="1">
              <a:latin typeface="Calibri"/>
              <a:ea typeface="Calibri"/>
              <a:cs typeface="Calibri"/>
              <a:sym typeface="Calibri"/>
            </a:endParaRPr>
          </a:p>
        </p:txBody>
      </p:sp>
      <p:sp>
        <p:nvSpPr>
          <p:cNvPr id="2104" name="Google Shape;2104;g1e167347272_0_33"/>
          <p:cNvSpPr txBox="1"/>
          <p:nvPr/>
        </p:nvSpPr>
        <p:spPr>
          <a:xfrm>
            <a:off x="4978700" y="1475150"/>
            <a:ext cx="23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SCU - Service Class Users</a:t>
            </a:r>
            <a:endParaRPr b="1">
              <a:latin typeface="Calibri"/>
              <a:ea typeface="Calibri"/>
              <a:cs typeface="Calibri"/>
              <a:sym typeface="Calibri"/>
            </a:endParaRPr>
          </a:p>
        </p:txBody>
      </p:sp>
      <p:sp>
        <p:nvSpPr>
          <p:cNvPr id="2105" name="Google Shape;2105;g1e167347272_0_33"/>
          <p:cNvSpPr txBox="1"/>
          <p:nvPr/>
        </p:nvSpPr>
        <p:spPr>
          <a:xfrm>
            <a:off x="8494375" y="1156150"/>
            <a:ext cx="26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Mover, Armazenar, Encontra…</a:t>
            </a:r>
            <a:endParaRPr b="1">
              <a:latin typeface="Calibri"/>
              <a:ea typeface="Calibri"/>
              <a:cs typeface="Calibri"/>
              <a:sym typeface="Calibri"/>
            </a:endParaRPr>
          </a:p>
        </p:txBody>
      </p:sp>
      <p:sp>
        <p:nvSpPr>
          <p:cNvPr id="2106" name="Google Shape;2106;g1e167347272_0_33"/>
          <p:cNvSpPr txBox="1"/>
          <p:nvPr/>
        </p:nvSpPr>
        <p:spPr>
          <a:xfrm>
            <a:off x="4978700" y="2152250"/>
            <a:ext cx="61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highlight>
                  <a:schemeClr val="lt1"/>
                </a:highlight>
              </a:rPr>
              <a:t>pynetdicom3 		</a:t>
            </a:r>
            <a:r>
              <a:rPr b="1" lang="en-US">
                <a:solidFill>
                  <a:schemeClr val="dk1"/>
                </a:solidFill>
              </a:rPr>
              <a:t>DICOM Upper Layer Protocol for TCP/IP</a:t>
            </a:r>
            <a:endParaRPr b="1">
              <a:solidFill>
                <a:schemeClr val="dk1"/>
              </a:solidFill>
              <a:highlight>
                <a:schemeClr val="lt1"/>
              </a:highlight>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g1e167347272_0_22"/>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sz="3100"/>
          </a:p>
          <a:p>
            <a:pPr indent="-463550" lvl="0" marL="457200" rtl="0" algn="l">
              <a:lnSpc>
                <a:spcPct val="115000"/>
              </a:lnSpc>
              <a:spcBef>
                <a:spcPts val="1000"/>
              </a:spcBef>
              <a:spcAft>
                <a:spcPts val="0"/>
              </a:spcAft>
              <a:buSzPts val="3700"/>
              <a:buChar char="•"/>
            </a:pPr>
            <a:r>
              <a:rPr lang="en-US" sz="3700"/>
              <a:t>dcm4chee</a:t>
            </a:r>
            <a:endParaRPr sz="3700"/>
          </a:p>
          <a:p>
            <a:pPr indent="-400050" lvl="1" marL="914400" rtl="0" algn="l">
              <a:spcBef>
                <a:spcPts val="500"/>
              </a:spcBef>
              <a:spcAft>
                <a:spcPts val="0"/>
              </a:spcAft>
              <a:buSzPts val="2700"/>
              <a:buChar char="•"/>
            </a:pPr>
            <a:r>
              <a:rPr lang="en-US" sz="2700"/>
              <a:t>Popular framework dicom em java</a:t>
            </a:r>
            <a:endParaRPr sz="2700"/>
          </a:p>
          <a:p>
            <a:pPr indent="-400050" lvl="1" marL="914400" rtl="0" algn="l">
              <a:spcBef>
                <a:spcPts val="500"/>
              </a:spcBef>
              <a:spcAft>
                <a:spcPts val="0"/>
              </a:spcAft>
              <a:buSzPts val="2700"/>
              <a:buChar char="•"/>
            </a:pPr>
            <a:r>
              <a:rPr lang="en-US" sz="2700"/>
              <a:t>Todas as funcionalidades de um PACS e mais…</a:t>
            </a:r>
            <a:endParaRPr sz="2700"/>
          </a:p>
          <a:p>
            <a:pPr indent="-400050" lvl="1" marL="914400" rtl="0" algn="l">
              <a:spcBef>
                <a:spcPts val="500"/>
              </a:spcBef>
              <a:spcAft>
                <a:spcPts val="0"/>
              </a:spcAft>
              <a:buSzPts val="2700"/>
              <a:buChar char="•"/>
            </a:pPr>
            <a:r>
              <a:rPr lang="en-US" sz="2700"/>
              <a:t>autenticação, conversão, compressão, criptografia, priorização, redirecionamento, armazenamento, REST, utilities</a:t>
            </a:r>
            <a:br>
              <a:rPr lang="en-US" sz="2700"/>
            </a:br>
            <a:r>
              <a:rPr lang="en-US" sz="2700"/>
              <a:t>	</a:t>
            </a:r>
            <a:endParaRPr sz="2700"/>
          </a:p>
        </p:txBody>
      </p:sp>
      <p:sp>
        <p:nvSpPr>
          <p:cNvPr id="2112" name="Google Shape;2112;g1e167347272_0_22"/>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dcm4chee</a:t>
            </a:r>
            <a:endParaRPr sz="2200">
              <a:solidFill>
                <a:srgbClr val="990000"/>
              </a:solidFill>
            </a:endParaRPr>
          </a:p>
        </p:txBody>
      </p:sp>
      <p:sp>
        <p:nvSpPr>
          <p:cNvPr id="2113" name="Google Shape;2113;g1e167347272_0_22"/>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14" name="Google Shape;2114;g1e167347272_0_22"/>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15" name="Google Shape;2115;g1e167347272_0_22"/>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g1e167347272_3_3"/>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381000" lvl="0" marL="457200" rtl="0" algn="l">
              <a:lnSpc>
                <a:spcPct val="115000"/>
              </a:lnSpc>
              <a:spcBef>
                <a:spcPts val="500"/>
              </a:spcBef>
              <a:spcAft>
                <a:spcPts val="0"/>
              </a:spcAft>
              <a:buSzPts val="2400"/>
              <a:buChar char="•"/>
            </a:pPr>
            <a:r>
              <a:rPr lang="en-US" sz="2400"/>
              <a:t>storescp [options] -b [&lt;aet&gt;[@&lt;ip&gt;]:]&lt;port&gt;</a:t>
            </a:r>
            <a:endParaRPr sz="2400"/>
          </a:p>
          <a:p>
            <a:pPr indent="-381000" lvl="0" marL="457200" rtl="0" algn="l">
              <a:spcBef>
                <a:spcPts val="500"/>
              </a:spcBef>
              <a:spcAft>
                <a:spcPts val="0"/>
              </a:spcAft>
              <a:buSzPts val="2400"/>
              <a:buChar char="•"/>
            </a:pPr>
            <a:r>
              <a:rPr lang="en-US" sz="2400"/>
              <a:t>storescu [options] -c &lt;aet&gt;@&lt;host&gt;:&lt;port&gt; [&lt;file&gt;..][&lt;directory&gt;..]</a:t>
            </a:r>
            <a:endParaRPr sz="2400"/>
          </a:p>
          <a:p>
            <a:pPr indent="0" lvl="0" marL="0" rtl="0" algn="l">
              <a:spcBef>
                <a:spcPts val="500"/>
              </a:spcBef>
              <a:spcAft>
                <a:spcPts val="0"/>
              </a:spcAft>
              <a:buNone/>
            </a:pPr>
            <a:r>
              <a:t/>
            </a:r>
            <a:endParaRPr sz="2400"/>
          </a:p>
          <a:p>
            <a:pPr indent="0" lvl="0" marL="0" rtl="0" algn="l">
              <a:spcBef>
                <a:spcPts val="500"/>
              </a:spcBef>
              <a:spcAft>
                <a:spcPts val="0"/>
              </a:spcAft>
              <a:buNone/>
            </a:pPr>
            <a:r>
              <a:t/>
            </a:r>
            <a:endParaRPr sz="2400"/>
          </a:p>
          <a:p>
            <a:pPr indent="0" lvl="0" marL="0" rtl="0" algn="l">
              <a:spcBef>
                <a:spcPts val="500"/>
              </a:spcBef>
              <a:spcAft>
                <a:spcPts val="0"/>
              </a:spcAft>
              <a:buNone/>
            </a:pPr>
            <a:r>
              <a:t/>
            </a:r>
            <a:endParaRPr sz="2400"/>
          </a:p>
          <a:p>
            <a:pPr indent="0" lvl="0" marL="0" rtl="0" algn="l">
              <a:spcBef>
                <a:spcPts val="500"/>
              </a:spcBef>
              <a:spcAft>
                <a:spcPts val="0"/>
              </a:spcAft>
              <a:buNone/>
            </a:pPr>
            <a:r>
              <a:t/>
            </a:r>
            <a:endParaRPr sz="2400"/>
          </a:p>
          <a:p>
            <a:pPr indent="0" lvl="0" marL="0" rtl="0" algn="l">
              <a:spcBef>
                <a:spcPts val="500"/>
              </a:spcBef>
              <a:spcAft>
                <a:spcPts val="0"/>
              </a:spcAft>
              <a:buNone/>
            </a:pPr>
            <a:r>
              <a:t/>
            </a:r>
            <a:endParaRPr sz="2400"/>
          </a:p>
          <a:p>
            <a:pPr indent="0" lvl="0" marL="0" rtl="0" algn="l">
              <a:spcBef>
                <a:spcPts val="500"/>
              </a:spcBef>
              <a:spcAft>
                <a:spcPts val="0"/>
              </a:spcAft>
              <a:buNone/>
            </a:pPr>
            <a:r>
              <a:t/>
            </a:r>
            <a:endParaRPr sz="2400"/>
          </a:p>
          <a:p>
            <a:pPr indent="0" lvl="0" marL="0" rtl="0" algn="l">
              <a:spcBef>
                <a:spcPts val="500"/>
              </a:spcBef>
              <a:spcAft>
                <a:spcPts val="0"/>
              </a:spcAft>
              <a:buNone/>
            </a:pPr>
            <a:r>
              <a:rPr lang="en-US" sz="2400"/>
              <a:t>rsync -avhze 'ssh -c aes256-gcm@openssh.com' --compress-level=9 /canon/ /canon2/</a:t>
            </a:r>
            <a:endParaRPr sz="2400"/>
          </a:p>
        </p:txBody>
      </p:sp>
      <p:sp>
        <p:nvSpPr>
          <p:cNvPr id="2121" name="Google Shape;2121;g1e167347272_3_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dcm4chee</a:t>
            </a:r>
            <a:endParaRPr sz="2200">
              <a:solidFill>
                <a:srgbClr val="990000"/>
              </a:solidFill>
            </a:endParaRPr>
          </a:p>
        </p:txBody>
      </p:sp>
      <p:sp>
        <p:nvSpPr>
          <p:cNvPr id="2122" name="Google Shape;2122;g1e167347272_3_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23" name="Google Shape;2123;g1e167347272_3_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24" name="Google Shape;2124;g1e167347272_3_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125" name="Google Shape;2125;g1e167347272_3_3"/>
          <p:cNvPicPr preferRelativeResize="0"/>
          <p:nvPr/>
        </p:nvPicPr>
        <p:blipFill>
          <a:blip r:embed="rId3">
            <a:alphaModFix/>
          </a:blip>
          <a:stretch>
            <a:fillRect/>
          </a:stretch>
        </p:blipFill>
        <p:spPr>
          <a:xfrm>
            <a:off x="381000" y="1932601"/>
            <a:ext cx="9536876" cy="557100"/>
          </a:xfrm>
          <a:prstGeom prst="rect">
            <a:avLst/>
          </a:prstGeom>
          <a:noFill/>
          <a:ln>
            <a:noFill/>
          </a:ln>
        </p:spPr>
      </p:pic>
      <p:pic>
        <p:nvPicPr>
          <p:cNvPr id="2126" name="Google Shape;2126;g1e167347272_3_3"/>
          <p:cNvPicPr preferRelativeResize="0"/>
          <p:nvPr/>
        </p:nvPicPr>
        <p:blipFill>
          <a:blip r:embed="rId4">
            <a:alphaModFix/>
          </a:blip>
          <a:stretch>
            <a:fillRect/>
          </a:stretch>
        </p:blipFill>
        <p:spPr>
          <a:xfrm>
            <a:off x="357200" y="2792982"/>
            <a:ext cx="9536874" cy="1112268"/>
          </a:xfrm>
          <a:prstGeom prst="rect">
            <a:avLst/>
          </a:prstGeom>
          <a:noFill/>
          <a:ln>
            <a:noFill/>
          </a:ln>
        </p:spPr>
      </p:pic>
      <p:pic>
        <p:nvPicPr>
          <p:cNvPr id="2127" name="Google Shape;2127;g1e167347272_3_3"/>
          <p:cNvPicPr preferRelativeResize="0"/>
          <p:nvPr/>
        </p:nvPicPr>
        <p:blipFill>
          <a:blip r:embed="rId5">
            <a:alphaModFix/>
          </a:blip>
          <a:stretch>
            <a:fillRect/>
          </a:stretch>
        </p:blipFill>
        <p:spPr>
          <a:xfrm>
            <a:off x="388748" y="4590100"/>
            <a:ext cx="5678674" cy="170442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g1e167347272_3_1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dcm4chee</a:t>
            </a:r>
            <a:endParaRPr sz="2200">
              <a:solidFill>
                <a:srgbClr val="990000"/>
              </a:solidFill>
            </a:endParaRPr>
          </a:p>
        </p:txBody>
      </p:sp>
      <p:sp>
        <p:nvSpPr>
          <p:cNvPr id="2133" name="Google Shape;2133;g1e167347272_3_1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34" name="Google Shape;2134;g1e167347272_3_1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35" name="Google Shape;2135;g1e167347272_3_1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136" name="Google Shape;2136;g1e167347272_3_19"/>
          <p:cNvPicPr preferRelativeResize="0"/>
          <p:nvPr/>
        </p:nvPicPr>
        <p:blipFill>
          <a:blip r:embed="rId3">
            <a:alphaModFix/>
          </a:blip>
          <a:stretch>
            <a:fillRect/>
          </a:stretch>
        </p:blipFill>
        <p:spPr>
          <a:xfrm>
            <a:off x="1752600" y="1322250"/>
            <a:ext cx="7715250" cy="45720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g22f273dcfcf_0_70"/>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Resultados em 3 ambientes</a:t>
            </a:r>
            <a:endParaRPr/>
          </a:p>
          <a:p>
            <a:pPr indent="-381000" lvl="1" marL="914400" rtl="0" algn="l">
              <a:lnSpc>
                <a:spcPct val="115000"/>
              </a:lnSpc>
              <a:spcBef>
                <a:spcPts val="0"/>
              </a:spcBef>
              <a:spcAft>
                <a:spcPts val="0"/>
              </a:spcAft>
              <a:buSzPts val="2400"/>
              <a:buChar char="•"/>
            </a:pPr>
            <a:r>
              <a:rPr lang="en-US"/>
              <a:t>Local</a:t>
            </a:r>
            <a:endParaRPr/>
          </a:p>
          <a:p>
            <a:pPr indent="-381000" lvl="1" marL="914400" rtl="0" algn="l">
              <a:lnSpc>
                <a:spcPct val="115000"/>
              </a:lnSpc>
              <a:spcBef>
                <a:spcPts val="0"/>
              </a:spcBef>
              <a:spcAft>
                <a:spcPts val="0"/>
              </a:spcAft>
              <a:buSzPts val="2400"/>
              <a:buChar char="•"/>
            </a:pPr>
            <a:r>
              <a:rPr lang="en-US"/>
              <a:t>VM CIn</a:t>
            </a:r>
            <a:endParaRPr/>
          </a:p>
          <a:p>
            <a:pPr indent="-381000" lvl="1" marL="914400" rtl="0" algn="l">
              <a:lnSpc>
                <a:spcPct val="115000"/>
              </a:lnSpc>
              <a:spcBef>
                <a:spcPts val="0"/>
              </a:spcBef>
              <a:spcAft>
                <a:spcPts val="0"/>
              </a:spcAft>
              <a:buSzPts val="2400"/>
              <a:buChar char="•"/>
            </a:pPr>
            <a:r>
              <a:rPr lang="en-US"/>
              <a:t>AWS</a:t>
            </a:r>
            <a:endParaRPr/>
          </a:p>
        </p:txBody>
      </p:sp>
      <p:sp>
        <p:nvSpPr>
          <p:cNvPr id="2142" name="Google Shape;2142;g22f273dcfcf_0_7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400">
                <a:solidFill>
                  <a:srgbClr val="990000"/>
                </a:solidFill>
              </a:rPr>
              <a:t>Orthanc</a:t>
            </a:r>
            <a:endParaRPr b="1" sz="2400">
              <a:solidFill>
                <a:srgbClr val="990000"/>
              </a:solidFill>
            </a:endParaRPr>
          </a:p>
        </p:txBody>
      </p:sp>
      <p:sp>
        <p:nvSpPr>
          <p:cNvPr id="2143" name="Google Shape;2143;g22f273dcfcf_0_7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44" name="Google Shape;2144;g22f273dcfcf_0_7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45" name="Google Shape;2145;g22f273dcfcf_0_7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g1e167347272_2_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400">
                <a:solidFill>
                  <a:srgbClr val="990000"/>
                </a:solidFill>
              </a:rPr>
              <a:t>Orthanc</a:t>
            </a:r>
            <a:endParaRPr b="1" sz="2400">
              <a:solidFill>
                <a:srgbClr val="990000"/>
              </a:solidFill>
            </a:endParaRPr>
          </a:p>
        </p:txBody>
      </p:sp>
      <p:sp>
        <p:nvSpPr>
          <p:cNvPr id="2151" name="Google Shape;2151;g1e167347272_2_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52" name="Google Shape;2152;g1e167347272_2_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53" name="Google Shape;2153;g1e167347272_2_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154" name="Google Shape;2154;g1e167347272_2_6"/>
          <p:cNvPicPr preferRelativeResize="0"/>
          <p:nvPr/>
        </p:nvPicPr>
        <p:blipFill>
          <a:blip r:embed="rId3">
            <a:alphaModFix/>
          </a:blip>
          <a:stretch>
            <a:fillRect/>
          </a:stretch>
        </p:blipFill>
        <p:spPr>
          <a:xfrm>
            <a:off x="1145750" y="1543875"/>
            <a:ext cx="9887050" cy="416032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g1e15534adc3_0_0"/>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1000"/>
              </a:spcBef>
              <a:spcAft>
                <a:spcPts val="0"/>
              </a:spcAft>
              <a:buSzPts val="2800"/>
              <a:buChar char="•"/>
            </a:pPr>
            <a:r>
              <a:rPr lang="en-US"/>
              <a:t>Local</a:t>
            </a:r>
            <a:endParaRPr/>
          </a:p>
        </p:txBody>
      </p:sp>
      <p:sp>
        <p:nvSpPr>
          <p:cNvPr id="2160" name="Google Shape;2160;g1e15534adc3_0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400">
                <a:solidFill>
                  <a:srgbClr val="990000"/>
                </a:solidFill>
              </a:rPr>
              <a:t>Orthanc</a:t>
            </a:r>
            <a:endParaRPr b="1" sz="2400">
              <a:solidFill>
                <a:srgbClr val="990000"/>
              </a:solidFill>
            </a:endParaRPr>
          </a:p>
        </p:txBody>
      </p:sp>
      <p:sp>
        <p:nvSpPr>
          <p:cNvPr id="2161" name="Google Shape;2161;g1e15534adc3_0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62" name="Google Shape;2162;g1e15534adc3_0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63" name="Google Shape;2163;g1e15534adc3_0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164" name="Google Shape;2164;g1e15534adc3_0_0"/>
          <p:cNvPicPr preferRelativeResize="0"/>
          <p:nvPr/>
        </p:nvPicPr>
        <p:blipFill>
          <a:blip r:embed="rId3">
            <a:alphaModFix/>
          </a:blip>
          <a:stretch>
            <a:fillRect/>
          </a:stretch>
        </p:blipFill>
        <p:spPr>
          <a:xfrm>
            <a:off x="6259175" y="1886700"/>
            <a:ext cx="5849901" cy="4209076"/>
          </a:xfrm>
          <a:prstGeom prst="rect">
            <a:avLst/>
          </a:prstGeom>
          <a:noFill/>
          <a:ln cap="flat" cmpd="sng" w="9525">
            <a:solidFill>
              <a:schemeClr val="dk2"/>
            </a:solidFill>
            <a:prstDash val="solid"/>
            <a:round/>
            <a:headEnd len="sm" w="sm" type="none"/>
            <a:tailEnd len="sm" w="sm" type="none"/>
          </a:ln>
        </p:spPr>
      </p:pic>
      <p:pic>
        <p:nvPicPr>
          <p:cNvPr id="2165" name="Google Shape;2165;g1e15534adc3_0_0"/>
          <p:cNvPicPr preferRelativeResize="0"/>
          <p:nvPr/>
        </p:nvPicPr>
        <p:blipFill>
          <a:blip r:embed="rId4">
            <a:alphaModFix/>
          </a:blip>
          <a:stretch>
            <a:fillRect/>
          </a:stretch>
        </p:blipFill>
        <p:spPr>
          <a:xfrm>
            <a:off x="145675" y="1886700"/>
            <a:ext cx="5849901" cy="4209074"/>
          </a:xfrm>
          <a:prstGeom prst="rect">
            <a:avLst/>
          </a:prstGeom>
          <a:noFill/>
          <a:ln cap="flat" cmpd="sng" w="9525">
            <a:solidFill>
              <a:schemeClr val="dk2"/>
            </a:solidFill>
            <a:prstDash val="solid"/>
            <a:round/>
            <a:headEnd len="sm" w="sm" type="none"/>
            <a:tailEnd len="sm" w="sm" type="none"/>
          </a:ln>
        </p:spPr>
      </p:pic>
      <p:sp>
        <p:nvSpPr>
          <p:cNvPr id="2166" name="Google Shape;2166;g1e15534adc3_0_0"/>
          <p:cNvSpPr/>
          <p:nvPr/>
        </p:nvSpPr>
        <p:spPr>
          <a:xfrm>
            <a:off x="6632250" y="1885275"/>
            <a:ext cx="2797200" cy="30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g1e15534adc3_0_8"/>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1000"/>
              </a:spcBef>
              <a:spcAft>
                <a:spcPts val="0"/>
              </a:spcAft>
              <a:buSzPts val="2800"/>
              <a:buChar char="•"/>
            </a:pPr>
            <a:r>
              <a:rPr lang="en-US"/>
              <a:t>VM CIn</a:t>
            </a:r>
            <a:endParaRPr/>
          </a:p>
        </p:txBody>
      </p:sp>
      <p:sp>
        <p:nvSpPr>
          <p:cNvPr id="2172" name="Google Shape;2172;g1e15534adc3_0_8"/>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400">
                <a:solidFill>
                  <a:srgbClr val="990000"/>
                </a:solidFill>
              </a:rPr>
              <a:t>Orthanc</a:t>
            </a:r>
            <a:endParaRPr b="1" sz="2400">
              <a:solidFill>
                <a:srgbClr val="990000"/>
              </a:solidFill>
            </a:endParaRPr>
          </a:p>
        </p:txBody>
      </p:sp>
      <p:sp>
        <p:nvSpPr>
          <p:cNvPr id="2173" name="Google Shape;2173;g1e15534adc3_0_8"/>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74" name="Google Shape;2174;g1e15534adc3_0_8"/>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75" name="Google Shape;2175;g1e15534adc3_0_8"/>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176" name="Google Shape;2176;g1e15534adc3_0_8"/>
          <p:cNvPicPr preferRelativeResize="0"/>
          <p:nvPr/>
        </p:nvPicPr>
        <p:blipFill>
          <a:blip r:embed="rId3">
            <a:alphaModFix/>
          </a:blip>
          <a:stretch>
            <a:fillRect/>
          </a:stretch>
        </p:blipFill>
        <p:spPr>
          <a:xfrm>
            <a:off x="145675" y="1907475"/>
            <a:ext cx="5849901" cy="4209076"/>
          </a:xfrm>
          <a:prstGeom prst="rect">
            <a:avLst/>
          </a:prstGeom>
          <a:noFill/>
          <a:ln cap="flat" cmpd="sng" w="9525">
            <a:solidFill>
              <a:schemeClr val="dk2"/>
            </a:solidFill>
            <a:prstDash val="solid"/>
            <a:round/>
            <a:headEnd len="sm" w="sm" type="none"/>
            <a:tailEnd len="sm" w="sm" type="none"/>
          </a:ln>
        </p:spPr>
      </p:pic>
      <p:pic>
        <p:nvPicPr>
          <p:cNvPr id="2177" name="Google Shape;2177;g1e15534adc3_0_8"/>
          <p:cNvPicPr preferRelativeResize="0"/>
          <p:nvPr/>
        </p:nvPicPr>
        <p:blipFill>
          <a:blip r:embed="rId4">
            <a:alphaModFix/>
          </a:blip>
          <a:stretch>
            <a:fillRect/>
          </a:stretch>
        </p:blipFill>
        <p:spPr>
          <a:xfrm>
            <a:off x="6259175" y="1877500"/>
            <a:ext cx="5849901" cy="4209076"/>
          </a:xfrm>
          <a:prstGeom prst="rect">
            <a:avLst/>
          </a:prstGeom>
          <a:noFill/>
          <a:ln cap="flat" cmpd="sng" w="9525">
            <a:solidFill>
              <a:schemeClr val="dk2"/>
            </a:solidFill>
            <a:prstDash val="solid"/>
            <a:round/>
            <a:headEnd len="sm" w="sm" type="none"/>
            <a:tailEnd len="sm" w="sm" type="none"/>
          </a:ln>
        </p:spPr>
      </p:pic>
      <p:sp>
        <p:nvSpPr>
          <p:cNvPr id="2178" name="Google Shape;2178;g1e15534adc3_0_8"/>
          <p:cNvSpPr/>
          <p:nvPr/>
        </p:nvSpPr>
        <p:spPr>
          <a:xfrm>
            <a:off x="6632250" y="1885275"/>
            <a:ext cx="2797200" cy="30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g1e15534adc3_0_8"/>
          <p:cNvSpPr/>
          <p:nvPr/>
        </p:nvSpPr>
        <p:spPr>
          <a:xfrm>
            <a:off x="688650" y="1885275"/>
            <a:ext cx="3713100" cy="30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pic>
        <p:nvPicPr>
          <p:cNvPr id="2184" name="Google Shape;2184;g1e15534adc3_0_16"/>
          <p:cNvPicPr preferRelativeResize="0"/>
          <p:nvPr/>
        </p:nvPicPr>
        <p:blipFill>
          <a:blip r:embed="rId3">
            <a:alphaModFix/>
          </a:blip>
          <a:stretch>
            <a:fillRect/>
          </a:stretch>
        </p:blipFill>
        <p:spPr>
          <a:xfrm>
            <a:off x="6259175" y="1886700"/>
            <a:ext cx="5849901" cy="4209075"/>
          </a:xfrm>
          <a:prstGeom prst="rect">
            <a:avLst/>
          </a:prstGeom>
          <a:noFill/>
          <a:ln cap="flat" cmpd="sng" w="9525">
            <a:solidFill>
              <a:schemeClr val="dk2"/>
            </a:solidFill>
            <a:prstDash val="solid"/>
            <a:round/>
            <a:headEnd len="sm" w="sm" type="none"/>
            <a:tailEnd len="sm" w="sm" type="none"/>
          </a:ln>
        </p:spPr>
      </p:pic>
      <p:sp>
        <p:nvSpPr>
          <p:cNvPr id="2185" name="Google Shape;2185;g1e15534adc3_0_16"/>
          <p:cNvSpPr txBox="1"/>
          <p:nvPr>
            <p:ph idx="1" type="body"/>
          </p:nvPr>
        </p:nvSpPr>
        <p:spPr>
          <a:xfrm>
            <a:off x="415600" y="886150"/>
            <a:ext cx="11360700" cy="8604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1000"/>
              </a:spcBef>
              <a:spcAft>
                <a:spcPts val="0"/>
              </a:spcAft>
              <a:buSzPts val="2800"/>
              <a:buChar char="•"/>
            </a:pPr>
            <a:r>
              <a:rPr lang="en-US"/>
              <a:t>AWS</a:t>
            </a:r>
            <a:endParaRPr/>
          </a:p>
        </p:txBody>
      </p:sp>
      <p:sp>
        <p:nvSpPr>
          <p:cNvPr id="2186" name="Google Shape;2186;g1e15534adc3_0_1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400">
                <a:solidFill>
                  <a:srgbClr val="990000"/>
                </a:solidFill>
              </a:rPr>
              <a:t>Orthanc</a:t>
            </a:r>
            <a:endParaRPr b="1" sz="2400">
              <a:solidFill>
                <a:srgbClr val="990000"/>
              </a:solidFill>
            </a:endParaRPr>
          </a:p>
        </p:txBody>
      </p:sp>
      <p:sp>
        <p:nvSpPr>
          <p:cNvPr id="2187" name="Google Shape;2187;g1e15534adc3_0_1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88" name="Google Shape;2188;g1e15534adc3_0_1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89" name="Google Shape;2189;g1e15534adc3_0_1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90" name="Google Shape;2190;g1e15534adc3_0_16"/>
          <p:cNvSpPr/>
          <p:nvPr/>
        </p:nvSpPr>
        <p:spPr>
          <a:xfrm>
            <a:off x="6632250" y="1885275"/>
            <a:ext cx="2797200" cy="30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1" name="Google Shape;2191;g1e15534adc3_0_16"/>
          <p:cNvPicPr preferRelativeResize="0"/>
          <p:nvPr/>
        </p:nvPicPr>
        <p:blipFill>
          <a:blip r:embed="rId4">
            <a:alphaModFix/>
          </a:blip>
          <a:stretch>
            <a:fillRect/>
          </a:stretch>
        </p:blipFill>
        <p:spPr>
          <a:xfrm>
            <a:off x="145675" y="1886700"/>
            <a:ext cx="5849901" cy="42090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2b24d00363e_0_5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ISO 27000</a:t>
            </a:r>
            <a:endParaRPr b="1" sz="2200">
              <a:solidFill>
                <a:srgbClr val="990000"/>
              </a:solidFill>
            </a:endParaRPr>
          </a:p>
        </p:txBody>
      </p:sp>
      <p:sp>
        <p:nvSpPr>
          <p:cNvPr id="274" name="Google Shape;274;g2b24d00363e_0_5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75" name="Google Shape;275;g2b24d00363e_0_5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76" name="Google Shape;276;g2b24d00363e_0_5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77" name="Google Shape;277;g2b24d00363e_0_55"/>
          <p:cNvSpPr txBox="1"/>
          <p:nvPr/>
        </p:nvSpPr>
        <p:spPr>
          <a:xfrm>
            <a:off x="552175" y="790500"/>
            <a:ext cx="11074200" cy="55389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ISO 27000</a:t>
            </a:r>
            <a:r>
              <a:rPr lang="en-US" sz="1800">
                <a:solidFill>
                  <a:schemeClr val="dk1"/>
                </a:solidFill>
              </a:rPr>
              <a:t>: é um conjunto de certificações de segurança da informação e proteção de dados para empresas.</a:t>
            </a:r>
            <a:endParaRPr sz="1800">
              <a:solidFill>
                <a:schemeClr val="dk1"/>
              </a:solidFill>
            </a:endParaRPr>
          </a:p>
          <a:p>
            <a:pPr indent="0" lvl="0" marL="457200" rtl="0" algn="just">
              <a:lnSpc>
                <a:spcPct val="115000"/>
              </a:lnSpc>
              <a:spcBef>
                <a:spcPts val="0"/>
              </a:spcBef>
              <a:spcAft>
                <a:spcPts val="0"/>
              </a:spcAft>
              <a:buClr>
                <a:schemeClr val="dk1"/>
              </a:buClr>
              <a:buSzPts val="1100"/>
              <a:buFont typeface="Arial"/>
              <a:buNone/>
            </a:pPr>
            <a:r>
              <a:t/>
            </a:r>
            <a:endParaRPr sz="1800">
              <a:solidFill>
                <a:schemeClr val="dk1"/>
              </a:solidFill>
            </a:endParaRPr>
          </a:p>
          <a:p>
            <a:pPr indent="-342900" lvl="0" marL="457200" rtl="0" algn="just">
              <a:lnSpc>
                <a:spcPct val="115000"/>
              </a:lnSpc>
              <a:spcBef>
                <a:spcPts val="0"/>
              </a:spcBef>
              <a:spcAft>
                <a:spcPts val="0"/>
              </a:spcAft>
              <a:buClr>
                <a:schemeClr val="dk1"/>
              </a:buClr>
              <a:buSzPts val="1800"/>
              <a:buChar char="●"/>
            </a:pPr>
            <a:r>
              <a:rPr b="1" lang="en-US" sz="1800">
                <a:solidFill>
                  <a:schemeClr val="dk1"/>
                </a:solidFill>
              </a:rPr>
              <a:t>Gestão da Segurança da Informação (SGI):</a:t>
            </a:r>
            <a:endParaRPr b="1" sz="18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ISO/IEC 27001: Requisitos para um Sistema de Gestão de Segurança da Informação (SGSI).</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ISO/IEC 27002: Código de práticas com controles para aplicação do SGSI.</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ISO/IEC 27003: Diretrizes para a implementação do SGSI.</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ISO/IEC 27004: Métricas de medição para a gestão da segurança da informação.</a:t>
            </a:r>
            <a:endParaRPr sz="1800">
              <a:solidFill>
                <a:schemeClr val="dk1"/>
              </a:solidFill>
            </a:endParaRPr>
          </a:p>
          <a:p>
            <a:pPr indent="-342900" lvl="1" marL="914400" rtl="0" algn="just">
              <a:lnSpc>
                <a:spcPct val="115000"/>
              </a:lnSpc>
              <a:spcBef>
                <a:spcPts val="0"/>
              </a:spcBef>
              <a:spcAft>
                <a:spcPts val="0"/>
              </a:spcAft>
              <a:buClr>
                <a:schemeClr val="dk1"/>
              </a:buClr>
              <a:buSzPts val="1800"/>
              <a:buChar char="○"/>
            </a:pPr>
            <a:r>
              <a:rPr lang="en-US" sz="1800">
                <a:solidFill>
                  <a:schemeClr val="dk1"/>
                </a:solidFill>
              </a:rPr>
              <a:t>ISO/IEC 27005: Gestão de riscos de segurança da informação.</a:t>
            </a:r>
            <a:br>
              <a:rPr lang="en-US" sz="1800">
                <a:solidFill>
                  <a:schemeClr val="dk1"/>
                </a:solidFill>
              </a:rPr>
            </a:b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Auditoria e Certificação:</a:t>
            </a:r>
            <a:r>
              <a:rPr lang="en-US" sz="1800">
                <a:solidFill>
                  <a:schemeClr val="dk1"/>
                </a:solidFill>
              </a:rPr>
              <a:t> ISO 27006, 27007 e 27008;</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Setores Específicos - Indústria:</a:t>
            </a:r>
            <a:r>
              <a:rPr lang="en-US" sz="1800">
                <a:solidFill>
                  <a:schemeClr val="dk1"/>
                </a:solidFill>
              </a:rPr>
              <a:t> </a:t>
            </a:r>
            <a:r>
              <a:rPr b="1" lang="en-US" sz="1800">
                <a:solidFill>
                  <a:schemeClr val="dk1"/>
                </a:solidFill>
              </a:rPr>
              <a:t> </a:t>
            </a:r>
            <a:r>
              <a:rPr lang="en-US" sz="1800">
                <a:solidFill>
                  <a:schemeClr val="dk1"/>
                </a:solidFill>
              </a:rPr>
              <a:t>27009, 27010;</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Setores Específicos - Telecomunicações:</a:t>
            </a:r>
            <a:r>
              <a:rPr lang="en-US" sz="1800">
                <a:solidFill>
                  <a:schemeClr val="dk1"/>
                </a:solidFill>
              </a:rPr>
              <a:t> 27011;</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Setores Específicos - Serviços Financeiros: </a:t>
            </a:r>
            <a:r>
              <a:rPr lang="en-US" sz="1800">
                <a:solidFill>
                  <a:schemeClr val="dk1"/>
                </a:solidFill>
              </a:rPr>
              <a:t>27015, 27016;</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Cloud Computing e Privacidade:</a:t>
            </a:r>
            <a:r>
              <a:rPr lang="en-US" sz="1800">
                <a:solidFill>
                  <a:schemeClr val="dk1"/>
                </a:solidFill>
              </a:rPr>
              <a:t> 27017, 27018;</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Energia e Indústria Específica:</a:t>
            </a:r>
            <a:r>
              <a:rPr lang="en-US" sz="1800">
                <a:solidFill>
                  <a:schemeClr val="dk1"/>
                </a:solidFill>
              </a:rPr>
              <a:t> 27019;</a:t>
            </a:r>
            <a:endParaRPr sz="3200">
              <a:solidFill>
                <a:schemeClr val="dk1"/>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g1e167347272_2_1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Resultados - </a:t>
            </a:r>
            <a:r>
              <a:rPr b="1" lang="en-US" sz="2400">
                <a:solidFill>
                  <a:srgbClr val="990000"/>
                </a:solidFill>
              </a:rPr>
              <a:t>Orthanc</a:t>
            </a:r>
            <a:endParaRPr b="1" sz="2400">
              <a:solidFill>
                <a:srgbClr val="990000"/>
              </a:solidFill>
            </a:endParaRPr>
          </a:p>
        </p:txBody>
      </p:sp>
      <p:sp>
        <p:nvSpPr>
          <p:cNvPr id="2197" name="Google Shape;2197;g1e167347272_2_1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98" name="Google Shape;2198;g1e167347272_2_1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199" name="Google Shape;2199;g1e167347272_2_1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2200" name="Google Shape;2200;g1e167347272_2_19"/>
          <p:cNvPicPr preferRelativeResize="0"/>
          <p:nvPr/>
        </p:nvPicPr>
        <p:blipFill>
          <a:blip r:embed="rId3">
            <a:alphaModFix/>
          </a:blip>
          <a:stretch>
            <a:fillRect/>
          </a:stretch>
        </p:blipFill>
        <p:spPr>
          <a:xfrm>
            <a:off x="688700" y="1793100"/>
            <a:ext cx="10534650" cy="35242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g22f273dcfcf_0_62"/>
          <p:cNvSpPr txBox="1"/>
          <p:nvPr>
            <p:ph idx="1" type="body"/>
          </p:nvPr>
        </p:nvSpPr>
        <p:spPr>
          <a:xfrm>
            <a:off x="415600" y="886150"/>
            <a:ext cx="11360700" cy="4941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Investigar implementação da comunicação site to site</a:t>
            </a:r>
            <a:endParaRPr/>
          </a:p>
          <a:p>
            <a:pPr indent="-406400" lvl="0" marL="457200" rtl="0" algn="l">
              <a:lnSpc>
                <a:spcPct val="115000"/>
              </a:lnSpc>
              <a:spcBef>
                <a:spcPts val="0"/>
              </a:spcBef>
              <a:spcAft>
                <a:spcPts val="0"/>
              </a:spcAft>
              <a:buSzPts val="2800"/>
              <a:buChar char="•"/>
            </a:pPr>
            <a:r>
              <a:rPr lang="en-US"/>
              <a:t>Estruturar arquitetura</a:t>
            </a:r>
            <a:endParaRPr/>
          </a:p>
          <a:p>
            <a:pPr indent="0" lvl="0" marL="0" rtl="0" algn="l">
              <a:lnSpc>
                <a:spcPct val="115000"/>
              </a:lnSpc>
              <a:spcBef>
                <a:spcPts val="1000"/>
              </a:spcBef>
              <a:spcAft>
                <a:spcPts val="0"/>
              </a:spcAft>
              <a:buNone/>
            </a:pPr>
            <a:r>
              <a:t/>
            </a:r>
            <a:endParaRPr/>
          </a:p>
        </p:txBody>
      </p:sp>
      <p:sp>
        <p:nvSpPr>
          <p:cNvPr id="2206" name="Google Shape;2206;g22f273dcfcf_0_62"/>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2200">
                <a:solidFill>
                  <a:srgbClr val="990000"/>
                </a:solidFill>
              </a:rPr>
              <a:t>Próximos passos</a:t>
            </a:r>
            <a:endParaRPr sz="2200">
              <a:solidFill>
                <a:srgbClr val="990000"/>
              </a:solidFill>
            </a:endParaRPr>
          </a:p>
        </p:txBody>
      </p:sp>
      <p:sp>
        <p:nvSpPr>
          <p:cNvPr id="2207" name="Google Shape;2207;g22f273dcfcf_0_62"/>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208" name="Google Shape;2208;g22f273dcfcf_0_62"/>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209" name="Google Shape;2209;g22f273dcfcf_0_62"/>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pic>
        <p:nvPicPr>
          <p:cNvPr id="2214" name="Google Shape;2214;g209f3aa8adb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2215" name="Google Shape;2215;g209f3aa8adb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2216" name="Google Shape;2216;g209f3aa8adb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2217" name="Google Shape;2217;g209f3aa8adb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04</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11/04/2023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g22c16f2e14b_0_1"/>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Contexto da Sprint 04</a:t>
            </a:r>
            <a:endParaRPr sz="3300"/>
          </a:p>
        </p:txBody>
      </p:sp>
      <p:sp>
        <p:nvSpPr>
          <p:cNvPr id="2223" name="Google Shape;2223;g22c16f2e14b_0_1"/>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Ampliação dos cenários de testes </a:t>
            </a:r>
            <a:endParaRPr/>
          </a:p>
          <a:p>
            <a:pPr indent="-406400" lvl="0" marL="457200" rtl="0" algn="l">
              <a:lnSpc>
                <a:spcPct val="115000"/>
              </a:lnSpc>
              <a:spcBef>
                <a:spcPts val="0"/>
              </a:spcBef>
              <a:spcAft>
                <a:spcPts val="0"/>
              </a:spcAft>
              <a:buSzPts val="2800"/>
              <a:buChar char="•"/>
            </a:pPr>
            <a:r>
              <a:rPr lang="en-US"/>
              <a:t>Construção de uma base de testes baseada nos cenários propostos</a:t>
            </a:r>
            <a:endParaRPr/>
          </a:p>
          <a:p>
            <a:pPr indent="-406400" lvl="0" marL="457200" rtl="0" algn="l">
              <a:lnSpc>
                <a:spcPct val="115000"/>
              </a:lnSpc>
              <a:spcBef>
                <a:spcPts val="0"/>
              </a:spcBef>
              <a:spcAft>
                <a:spcPts val="0"/>
              </a:spcAft>
              <a:buSzPts val="2800"/>
              <a:buChar char="•"/>
            </a:pPr>
            <a:r>
              <a:rPr lang="en-US"/>
              <a:t>Realização de testes comparativos (Sonador vs. DCM uploader) para os cenários propostos</a:t>
            </a:r>
            <a:endParaRPr/>
          </a:p>
          <a:p>
            <a:pPr indent="-406400" lvl="0" marL="457200" rtl="0" algn="l">
              <a:lnSpc>
                <a:spcPct val="115000"/>
              </a:lnSpc>
              <a:spcBef>
                <a:spcPts val="0"/>
              </a:spcBef>
              <a:spcAft>
                <a:spcPts val="0"/>
              </a:spcAft>
              <a:buSzPts val="2800"/>
              <a:buChar char="•"/>
            </a:pPr>
            <a:r>
              <a:rPr lang="en-US"/>
              <a:t>Implantar um servidor de autenticação na AWS</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g22c16f2e14b_0_6"/>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229" name="Google Shape;2229;g22c16f2e14b_0_6"/>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lnSpcReduction="10000"/>
          </a:bodyPr>
          <a:lstStyle/>
          <a:p>
            <a:pPr indent="-406400" lvl="0" marL="457200" rtl="0" algn="l">
              <a:lnSpc>
                <a:spcPct val="115000"/>
              </a:lnSpc>
              <a:spcBef>
                <a:spcPts val="1000"/>
              </a:spcBef>
              <a:spcAft>
                <a:spcPts val="0"/>
              </a:spcAft>
              <a:buSzPts val="2800"/>
              <a:buChar char="•"/>
            </a:pPr>
            <a:r>
              <a:rPr lang="en-US"/>
              <a:t>Colocamos a infraestrutura para funcionar na AWS</a:t>
            </a:r>
            <a:endParaRPr/>
          </a:p>
          <a:p>
            <a:pPr indent="-406400" lvl="0" marL="457200" rtl="0" algn="l">
              <a:lnSpc>
                <a:spcPct val="115000"/>
              </a:lnSpc>
              <a:spcBef>
                <a:spcPts val="0"/>
              </a:spcBef>
              <a:spcAft>
                <a:spcPts val="0"/>
              </a:spcAft>
              <a:buSzPts val="2800"/>
              <a:buChar char="•"/>
            </a:pPr>
            <a:r>
              <a:rPr lang="en-US"/>
              <a:t>Configuração do servidor de autenticação (Cognito na AWS e Acorn)</a:t>
            </a:r>
            <a:endParaRPr/>
          </a:p>
          <a:p>
            <a:pPr indent="-406400" lvl="0" marL="457200" rtl="0" algn="l">
              <a:lnSpc>
                <a:spcPct val="115000"/>
              </a:lnSpc>
              <a:spcBef>
                <a:spcPts val="0"/>
              </a:spcBef>
              <a:spcAft>
                <a:spcPts val="0"/>
              </a:spcAft>
              <a:buSzPts val="2800"/>
              <a:buChar char="•"/>
            </a:pPr>
            <a:r>
              <a:rPr lang="en-US"/>
              <a:t>Transferência de estudos para a nuvem através da API do Sonador utilizando um </a:t>
            </a:r>
            <a:r>
              <a:rPr i="1" lang="en-US"/>
              <a:t>Jupyter Notebook</a:t>
            </a:r>
            <a:r>
              <a:rPr lang="en-US"/>
              <a:t>.</a:t>
            </a:r>
            <a:endParaRPr/>
          </a:p>
          <a:p>
            <a:pPr indent="-406400" lvl="0" marL="457200" rtl="0" algn="l">
              <a:lnSpc>
                <a:spcPct val="115000"/>
              </a:lnSpc>
              <a:spcBef>
                <a:spcPts val="0"/>
              </a:spcBef>
              <a:spcAft>
                <a:spcPts val="0"/>
              </a:spcAft>
              <a:buSzPts val="2800"/>
              <a:buChar char="•"/>
            </a:pPr>
            <a:r>
              <a:rPr lang="en-US"/>
              <a:t>Transferência de estudos para a instância Sonador do Orthanc na nuvem através do Horos.</a:t>
            </a:r>
            <a:endParaRPr/>
          </a:p>
          <a:p>
            <a:pPr indent="-406400" lvl="0" marL="457200" rtl="0" algn="l">
              <a:lnSpc>
                <a:spcPct val="115000"/>
              </a:lnSpc>
              <a:spcBef>
                <a:spcPts val="0"/>
              </a:spcBef>
              <a:spcAft>
                <a:spcPts val="0"/>
              </a:spcAft>
              <a:buSzPts val="2800"/>
              <a:buChar char="•"/>
            </a:pPr>
            <a:r>
              <a:rPr lang="en-US"/>
              <a:t>Identificamos a necessidade de fazer um deploy do Sonador em https</a:t>
            </a:r>
            <a:endParaRPr/>
          </a:p>
          <a:p>
            <a:pPr indent="-406400" lvl="0" marL="457200" rtl="0" algn="l">
              <a:lnSpc>
                <a:spcPct val="115000"/>
              </a:lnSpc>
              <a:spcBef>
                <a:spcPts val="0"/>
              </a:spcBef>
              <a:spcAft>
                <a:spcPts val="0"/>
              </a:spcAft>
              <a:buSzPts val="2800"/>
              <a:buChar char="•"/>
            </a:pPr>
            <a:r>
              <a:rPr lang="en-US"/>
              <a:t>Estudo do deploy em K8s</a:t>
            </a:r>
            <a:endParaRPr/>
          </a:p>
          <a:p>
            <a:pPr indent="-381000" lvl="1" marL="914400" rtl="0" algn="l">
              <a:lnSpc>
                <a:spcPct val="115000"/>
              </a:lnSpc>
              <a:spcBef>
                <a:spcPts val="0"/>
              </a:spcBef>
              <a:spcAft>
                <a:spcPts val="0"/>
              </a:spcAft>
              <a:buSzPts val="2400"/>
              <a:buChar char="•"/>
            </a:pPr>
            <a:r>
              <a:rPr lang="en-US"/>
              <a:t>necessidade de um domínio</a:t>
            </a:r>
            <a:endParaRPr/>
          </a:p>
          <a:p>
            <a:pPr indent="-381000" lvl="1" marL="914400" rtl="0" algn="l">
              <a:lnSpc>
                <a:spcPct val="115000"/>
              </a:lnSpc>
              <a:spcBef>
                <a:spcPts val="0"/>
              </a:spcBef>
              <a:spcAft>
                <a:spcPts val="0"/>
              </a:spcAft>
              <a:buSzPts val="2400"/>
              <a:buChar char="•"/>
            </a:pPr>
            <a:r>
              <a:rPr lang="en-US"/>
              <a:t>portar parte do deploy de GCP para AWS</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g22c645ed363_0_5"/>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235" name="Google Shape;2235;g22c645ed363_0_5"/>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br>
              <a:rPr lang="en-US"/>
            </a:br>
            <a:endParaRPr/>
          </a:p>
          <a:p>
            <a:pPr indent="0" lvl="0" marL="457200" rtl="0" algn="l">
              <a:lnSpc>
                <a:spcPct val="115000"/>
              </a:lnSpc>
              <a:spcBef>
                <a:spcPts val="1000"/>
              </a:spcBef>
              <a:spcAft>
                <a:spcPts val="0"/>
              </a:spcAft>
              <a:buNone/>
            </a:pPr>
            <a:r>
              <a:t/>
            </a:r>
            <a:endParaRPr/>
          </a:p>
        </p:txBody>
      </p:sp>
      <p:pic>
        <p:nvPicPr>
          <p:cNvPr id="2236" name="Google Shape;2236;g22c645ed363_0_5"/>
          <p:cNvPicPr preferRelativeResize="0"/>
          <p:nvPr/>
        </p:nvPicPr>
        <p:blipFill>
          <a:blip r:embed="rId3">
            <a:alphaModFix/>
          </a:blip>
          <a:stretch>
            <a:fillRect/>
          </a:stretch>
        </p:blipFill>
        <p:spPr>
          <a:xfrm>
            <a:off x="1268425" y="1536625"/>
            <a:ext cx="9655151" cy="47283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sp>
        <p:nvSpPr>
          <p:cNvPr id="2241" name="Google Shape;2241;g22c645ed363_0_2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242" name="Google Shape;2242;g22c645ed363_0_20"/>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br>
              <a:rPr lang="en-US"/>
            </a:br>
            <a:endParaRPr/>
          </a:p>
          <a:p>
            <a:pPr indent="0" lvl="0" marL="457200" rtl="0" algn="l">
              <a:lnSpc>
                <a:spcPct val="115000"/>
              </a:lnSpc>
              <a:spcBef>
                <a:spcPts val="1000"/>
              </a:spcBef>
              <a:spcAft>
                <a:spcPts val="0"/>
              </a:spcAft>
              <a:buNone/>
            </a:pPr>
            <a:r>
              <a:t/>
            </a:r>
            <a:endParaRPr/>
          </a:p>
        </p:txBody>
      </p:sp>
      <p:pic>
        <p:nvPicPr>
          <p:cNvPr id="2243" name="Google Shape;2243;g22c645ed363_0_20"/>
          <p:cNvPicPr preferRelativeResize="0"/>
          <p:nvPr/>
        </p:nvPicPr>
        <p:blipFill>
          <a:blip r:embed="rId3">
            <a:alphaModFix/>
          </a:blip>
          <a:stretch>
            <a:fillRect/>
          </a:stretch>
        </p:blipFill>
        <p:spPr>
          <a:xfrm>
            <a:off x="1115975" y="1502800"/>
            <a:ext cx="9721474" cy="47960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g22c645ed363_0_27"/>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249" name="Google Shape;2249;g22c645ed363_0_27"/>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br>
              <a:rPr lang="en-US"/>
            </a:br>
            <a:endParaRPr/>
          </a:p>
          <a:p>
            <a:pPr indent="0" lvl="0" marL="457200" rtl="0" algn="l">
              <a:lnSpc>
                <a:spcPct val="115000"/>
              </a:lnSpc>
              <a:spcBef>
                <a:spcPts val="1000"/>
              </a:spcBef>
              <a:spcAft>
                <a:spcPts val="0"/>
              </a:spcAft>
              <a:buNone/>
            </a:pPr>
            <a:r>
              <a:t/>
            </a:r>
            <a:endParaRPr/>
          </a:p>
        </p:txBody>
      </p:sp>
      <p:pic>
        <p:nvPicPr>
          <p:cNvPr id="2250" name="Google Shape;2250;g22c645ed363_0_27"/>
          <p:cNvPicPr preferRelativeResize="0"/>
          <p:nvPr/>
        </p:nvPicPr>
        <p:blipFill>
          <a:blip r:embed="rId3">
            <a:alphaModFix/>
          </a:blip>
          <a:stretch>
            <a:fillRect/>
          </a:stretch>
        </p:blipFill>
        <p:spPr>
          <a:xfrm>
            <a:off x="789938" y="1536625"/>
            <a:ext cx="10612024" cy="521662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g22c645ed363_0_34"/>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256" name="Google Shape;2256;g22c645ed363_0_34"/>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br>
              <a:rPr lang="en-US"/>
            </a:br>
            <a:endParaRPr/>
          </a:p>
          <a:p>
            <a:pPr indent="0" lvl="0" marL="457200" rtl="0" algn="l">
              <a:lnSpc>
                <a:spcPct val="115000"/>
              </a:lnSpc>
              <a:spcBef>
                <a:spcPts val="1000"/>
              </a:spcBef>
              <a:spcAft>
                <a:spcPts val="0"/>
              </a:spcAft>
              <a:buNone/>
            </a:pPr>
            <a:r>
              <a:t/>
            </a:r>
            <a:endParaRPr/>
          </a:p>
        </p:txBody>
      </p:sp>
      <p:pic>
        <p:nvPicPr>
          <p:cNvPr id="2257" name="Google Shape;2257;g22c645ed363_0_34"/>
          <p:cNvPicPr preferRelativeResize="0"/>
          <p:nvPr/>
        </p:nvPicPr>
        <p:blipFill rotWithShape="1">
          <a:blip r:embed="rId3">
            <a:alphaModFix/>
          </a:blip>
          <a:srcRect b="4967" l="0" r="0" t="5850"/>
          <a:stretch/>
        </p:blipFill>
        <p:spPr>
          <a:xfrm>
            <a:off x="1188150" y="1625125"/>
            <a:ext cx="9815700" cy="5021599"/>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g22c645ed363_0_14"/>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Próximos Passos</a:t>
            </a:r>
            <a:endParaRPr sz="3300"/>
          </a:p>
        </p:txBody>
      </p:sp>
      <p:sp>
        <p:nvSpPr>
          <p:cNvPr id="2263" name="Google Shape;2263;g22c645ed363_0_14"/>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Analisar e aplicar a melhor alternativa para fazer deploy via docker que responda com HTTPS</a:t>
            </a:r>
            <a:endParaRPr/>
          </a:p>
          <a:p>
            <a:pPr indent="-406400" lvl="0" marL="457200" rtl="0" algn="l">
              <a:lnSpc>
                <a:spcPct val="115000"/>
              </a:lnSpc>
              <a:spcBef>
                <a:spcPts val="0"/>
              </a:spcBef>
              <a:spcAft>
                <a:spcPts val="0"/>
              </a:spcAft>
              <a:buSzPts val="2800"/>
              <a:buChar char="•"/>
            </a:pPr>
            <a:r>
              <a:rPr lang="en-US"/>
              <a:t>Realizar o deploy via k8s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b24d00363e_0_6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ISO 27000</a:t>
            </a:r>
            <a:endParaRPr b="1" sz="2200">
              <a:solidFill>
                <a:srgbClr val="990000"/>
              </a:solidFill>
            </a:endParaRPr>
          </a:p>
        </p:txBody>
      </p:sp>
      <p:sp>
        <p:nvSpPr>
          <p:cNvPr id="283" name="Google Shape;283;g2b24d00363e_0_6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84" name="Google Shape;284;g2b24d00363e_0_6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85" name="Google Shape;285;g2b24d00363e_0_6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86" name="Google Shape;286;g2b24d00363e_0_63"/>
          <p:cNvSpPr txBox="1"/>
          <p:nvPr/>
        </p:nvSpPr>
        <p:spPr>
          <a:xfrm>
            <a:off x="250225" y="1022875"/>
            <a:ext cx="11678100" cy="36480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Gestão da Continuidade de Negócios em TIC: </a:t>
            </a:r>
            <a:r>
              <a:rPr lang="en-US" sz="1800">
                <a:solidFill>
                  <a:schemeClr val="dk1"/>
                </a:solidFill>
              </a:rPr>
              <a:t>27031;</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Segurança Cibernética:</a:t>
            </a:r>
            <a:r>
              <a:rPr lang="en-US" sz="1800">
                <a:solidFill>
                  <a:schemeClr val="dk1"/>
                </a:solidFill>
              </a:rPr>
              <a:t> ISO 27032;</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Segurança em Redes:</a:t>
            </a:r>
            <a:r>
              <a:rPr lang="en-US" sz="1800">
                <a:solidFill>
                  <a:schemeClr val="dk1"/>
                </a:solidFill>
              </a:rPr>
              <a:t> ISO 27033-1 a 27033-6;</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Segurança em Aplicações: </a:t>
            </a:r>
            <a:r>
              <a:rPr lang="en-US" sz="1800">
                <a:solidFill>
                  <a:schemeClr val="dk1"/>
                </a:solidFill>
              </a:rPr>
              <a:t>ISO 27034-1 a 27034-6;</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Segurança em Relacionamento com Fornecedores:</a:t>
            </a:r>
            <a:r>
              <a:rPr lang="en-US" sz="1800">
                <a:solidFill>
                  <a:schemeClr val="dk1"/>
                </a:solidFill>
              </a:rPr>
              <a:t> 27036;</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Segurança Forense: </a:t>
            </a:r>
            <a:r>
              <a:rPr lang="en-US" sz="1800">
                <a:solidFill>
                  <a:schemeClr val="dk1"/>
                </a:solidFill>
              </a:rPr>
              <a:t>ISO 27037, ISO 27038, ISO 27039;</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Aspectos de Segurança da Informação em Tecnologia:</a:t>
            </a:r>
            <a:r>
              <a:rPr lang="en-US" sz="1800">
                <a:solidFill>
                  <a:schemeClr val="dk1"/>
                </a:solidFill>
              </a:rPr>
              <a:t> 27040, 27041, 27042;</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Gestão de Incidentes e Eventos de Segurança: </a:t>
            </a:r>
            <a:r>
              <a:rPr lang="en-US" sz="1800">
                <a:solidFill>
                  <a:schemeClr val="dk1"/>
                </a:solidFill>
              </a:rPr>
              <a:t>27035, 27043;</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Gerenciamento de Eventos de Segurança da Informação (SIEM):</a:t>
            </a:r>
            <a:r>
              <a:rPr lang="en-US" sz="1800">
                <a:solidFill>
                  <a:schemeClr val="dk1"/>
                </a:solidFill>
              </a:rPr>
              <a:t> 27044;</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Setor de Saúde: </a:t>
            </a:r>
            <a:r>
              <a:rPr lang="en-US" sz="1800">
                <a:solidFill>
                  <a:schemeClr val="dk1"/>
                </a:solidFill>
              </a:rPr>
              <a:t>27799;</a:t>
            </a:r>
            <a:endParaRPr sz="1800">
              <a:solidFill>
                <a:schemeClr val="dk1"/>
              </a:solidFill>
            </a:endParaRPr>
          </a:p>
          <a:p>
            <a:pPr indent="-342900" lvl="0" marL="457200" rtl="0" algn="just">
              <a:lnSpc>
                <a:spcPct val="115000"/>
              </a:lnSpc>
              <a:spcBef>
                <a:spcPts val="0"/>
              </a:spcBef>
              <a:spcAft>
                <a:spcPts val="0"/>
              </a:spcAft>
              <a:buClr>
                <a:schemeClr val="dk1"/>
              </a:buClr>
              <a:buSzPts val="1800"/>
              <a:buFont typeface="Calibri"/>
              <a:buChar char="●"/>
            </a:pPr>
            <a:r>
              <a:rPr b="1" lang="en-US" sz="1800">
                <a:solidFill>
                  <a:schemeClr val="dk1"/>
                </a:solidFill>
              </a:rPr>
              <a:t>Norma em Elaboração:</a:t>
            </a:r>
            <a:r>
              <a:rPr lang="en-US" sz="1800">
                <a:solidFill>
                  <a:schemeClr val="dk1"/>
                </a:solidFill>
              </a:rPr>
              <a:t> 27050.</a:t>
            </a:r>
            <a:endParaRPr sz="1800"/>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g22c42f6fd9e_0_5"/>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a:t>
            </a:r>
            <a:r>
              <a:rPr b="1" lang="en-US" sz="3300">
                <a:solidFill>
                  <a:srgbClr val="FF0000"/>
                </a:solidFill>
              </a:rPr>
              <a:t>11/04/2023</a:t>
            </a:r>
            <a:endParaRPr b="1" sz="3300">
              <a:solidFill>
                <a:srgbClr val="FF0000"/>
              </a:solidFill>
            </a:endParaRPr>
          </a:p>
        </p:txBody>
      </p:sp>
      <p:pic>
        <p:nvPicPr>
          <p:cNvPr id="2269" name="Google Shape;2269;g22c42f6fd9e_0_5"/>
          <p:cNvPicPr preferRelativeResize="0"/>
          <p:nvPr/>
        </p:nvPicPr>
        <p:blipFill>
          <a:blip r:embed="rId3">
            <a:alphaModFix/>
          </a:blip>
          <a:stretch>
            <a:fillRect/>
          </a:stretch>
        </p:blipFill>
        <p:spPr>
          <a:xfrm>
            <a:off x="701775" y="3109931"/>
            <a:ext cx="10705325" cy="2041550"/>
          </a:xfrm>
          <a:prstGeom prst="rect">
            <a:avLst/>
          </a:prstGeom>
          <a:noFill/>
          <a:ln>
            <a:noFill/>
          </a:ln>
        </p:spPr>
      </p:pic>
      <p:sp>
        <p:nvSpPr>
          <p:cNvPr id="2270" name="Google Shape;2270;g22c42f6fd9e_0_5"/>
          <p:cNvSpPr txBox="1"/>
          <p:nvPr/>
        </p:nvSpPr>
        <p:spPr>
          <a:xfrm>
            <a:off x="671650" y="2289200"/>
            <a:ext cx="788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Reunião técnica 03/04/2023</a:t>
            </a:r>
            <a:endParaRPr sz="2200">
              <a:latin typeface="Calibri"/>
              <a:ea typeface="Calibri"/>
              <a:cs typeface="Calibri"/>
              <a:sym typeface="Calibri"/>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4" name="Shape 2274"/>
        <p:cNvGrpSpPr/>
        <p:nvPr/>
      </p:nvGrpSpPr>
      <p:grpSpPr>
        <a:xfrm>
          <a:off x="0" y="0"/>
          <a:ext cx="0" cy="0"/>
          <a:chOff x="0" y="0"/>
          <a:chExt cx="0" cy="0"/>
        </a:xfrm>
      </p:grpSpPr>
      <p:sp>
        <p:nvSpPr>
          <p:cNvPr id="2275" name="Google Shape;2275;g22c42f6fd9e_0_1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a:t>
            </a:r>
            <a:r>
              <a:rPr b="1" lang="en-US" sz="3300">
                <a:solidFill>
                  <a:srgbClr val="FF0000"/>
                </a:solidFill>
              </a:rPr>
              <a:t>11/04/2023</a:t>
            </a:r>
            <a:endParaRPr b="1" sz="3300">
              <a:solidFill>
                <a:srgbClr val="FF0000"/>
              </a:solidFill>
            </a:endParaRPr>
          </a:p>
        </p:txBody>
      </p:sp>
      <p:pic>
        <p:nvPicPr>
          <p:cNvPr id="2276" name="Google Shape;2276;g22c42f6fd9e_0_10"/>
          <p:cNvPicPr preferRelativeResize="0"/>
          <p:nvPr/>
        </p:nvPicPr>
        <p:blipFill>
          <a:blip r:embed="rId3">
            <a:alphaModFix/>
          </a:blip>
          <a:stretch>
            <a:fillRect/>
          </a:stretch>
        </p:blipFill>
        <p:spPr>
          <a:xfrm>
            <a:off x="304800" y="2560674"/>
            <a:ext cx="11773877" cy="2089800"/>
          </a:xfrm>
          <a:prstGeom prst="rect">
            <a:avLst/>
          </a:prstGeom>
          <a:noFill/>
          <a:ln>
            <a:noFill/>
          </a:ln>
        </p:spPr>
      </p:pic>
      <p:sp>
        <p:nvSpPr>
          <p:cNvPr id="2277" name="Google Shape;2277;g22c42f6fd9e_0_10"/>
          <p:cNvSpPr txBox="1"/>
          <p:nvPr/>
        </p:nvSpPr>
        <p:spPr>
          <a:xfrm>
            <a:off x="443050" y="1832000"/>
            <a:ext cx="788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Calibri"/>
                <a:ea typeface="Calibri"/>
                <a:cs typeface="Calibri"/>
                <a:sym typeface="Calibri"/>
              </a:rPr>
              <a:t>Debug</a:t>
            </a:r>
            <a:endParaRPr b="1" sz="2200">
              <a:latin typeface="Calibri"/>
              <a:ea typeface="Calibri"/>
              <a:cs typeface="Calibri"/>
              <a:sym typeface="Calibri"/>
            </a:endParaRPr>
          </a:p>
        </p:txBody>
      </p:sp>
      <p:pic>
        <p:nvPicPr>
          <p:cNvPr id="2278" name="Google Shape;2278;g22c42f6fd9e_0_10"/>
          <p:cNvPicPr preferRelativeResize="0"/>
          <p:nvPr/>
        </p:nvPicPr>
        <p:blipFill>
          <a:blip r:embed="rId4">
            <a:alphaModFix/>
          </a:blip>
          <a:stretch>
            <a:fillRect/>
          </a:stretch>
        </p:blipFill>
        <p:spPr>
          <a:xfrm>
            <a:off x="304800" y="5031475"/>
            <a:ext cx="6372225" cy="771525"/>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g22c42f6fd9e_0_18"/>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a:t>
            </a:r>
            <a:r>
              <a:rPr b="1" lang="en-US" sz="3300">
                <a:solidFill>
                  <a:srgbClr val="FF0000"/>
                </a:solidFill>
              </a:rPr>
              <a:t>11/04/2023</a:t>
            </a:r>
            <a:endParaRPr b="1" sz="3300">
              <a:solidFill>
                <a:srgbClr val="FF0000"/>
              </a:solidFill>
            </a:endParaRPr>
          </a:p>
        </p:txBody>
      </p:sp>
      <p:pic>
        <p:nvPicPr>
          <p:cNvPr id="2284" name="Google Shape;2284;g22c42f6fd9e_0_18"/>
          <p:cNvPicPr preferRelativeResize="0"/>
          <p:nvPr/>
        </p:nvPicPr>
        <p:blipFill>
          <a:blip r:embed="rId3">
            <a:alphaModFix/>
          </a:blip>
          <a:stretch>
            <a:fillRect/>
          </a:stretch>
        </p:blipFill>
        <p:spPr>
          <a:xfrm>
            <a:off x="152400" y="1661679"/>
            <a:ext cx="8574325" cy="4108525"/>
          </a:xfrm>
          <a:prstGeom prst="rect">
            <a:avLst/>
          </a:prstGeom>
          <a:noFill/>
          <a:ln>
            <a:noFill/>
          </a:ln>
        </p:spPr>
      </p:pic>
      <p:pic>
        <p:nvPicPr>
          <p:cNvPr id="2285" name="Google Shape;2285;g22c42f6fd9e_0_18"/>
          <p:cNvPicPr preferRelativeResize="0"/>
          <p:nvPr/>
        </p:nvPicPr>
        <p:blipFill>
          <a:blip r:embed="rId4">
            <a:alphaModFix/>
          </a:blip>
          <a:stretch>
            <a:fillRect/>
          </a:stretch>
        </p:blipFill>
        <p:spPr>
          <a:xfrm>
            <a:off x="6015700" y="3603750"/>
            <a:ext cx="5943600" cy="3000375"/>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sp>
        <p:nvSpPr>
          <p:cNvPr id="2290" name="Google Shape;2290;g22c42f6fd9e_0_41"/>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a:t>
            </a:r>
            <a:r>
              <a:rPr b="1" lang="en-US" sz="3300">
                <a:solidFill>
                  <a:srgbClr val="FF0000"/>
                </a:solidFill>
              </a:rPr>
              <a:t>11/04/2023</a:t>
            </a:r>
            <a:endParaRPr b="1" sz="3300">
              <a:solidFill>
                <a:srgbClr val="FF0000"/>
              </a:solidFill>
            </a:endParaRPr>
          </a:p>
        </p:txBody>
      </p:sp>
      <p:pic>
        <p:nvPicPr>
          <p:cNvPr id="2291" name="Google Shape;2291;g22c42f6fd9e_0_41"/>
          <p:cNvPicPr preferRelativeResize="0"/>
          <p:nvPr/>
        </p:nvPicPr>
        <p:blipFill>
          <a:blip r:embed="rId3">
            <a:alphaModFix/>
          </a:blip>
          <a:stretch>
            <a:fillRect/>
          </a:stretch>
        </p:blipFill>
        <p:spPr>
          <a:xfrm>
            <a:off x="152350" y="5107092"/>
            <a:ext cx="11887199" cy="1514974"/>
          </a:xfrm>
          <a:prstGeom prst="rect">
            <a:avLst/>
          </a:prstGeom>
          <a:noFill/>
          <a:ln>
            <a:noFill/>
          </a:ln>
        </p:spPr>
      </p:pic>
      <p:pic>
        <p:nvPicPr>
          <p:cNvPr id="2292" name="Google Shape;2292;g22c42f6fd9e_0_41"/>
          <p:cNvPicPr preferRelativeResize="0"/>
          <p:nvPr/>
        </p:nvPicPr>
        <p:blipFill>
          <a:blip r:embed="rId4">
            <a:alphaModFix/>
          </a:blip>
          <a:stretch>
            <a:fillRect/>
          </a:stretch>
        </p:blipFill>
        <p:spPr>
          <a:xfrm>
            <a:off x="152400" y="1966467"/>
            <a:ext cx="9271349" cy="306442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g22c42f6fd9e_0_26"/>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a:t>
            </a:r>
            <a:r>
              <a:rPr b="1" lang="en-US" sz="3300">
                <a:solidFill>
                  <a:srgbClr val="FF0000"/>
                </a:solidFill>
              </a:rPr>
              <a:t>11/04/2023</a:t>
            </a:r>
            <a:endParaRPr b="1" sz="3300">
              <a:solidFill>
                <a:srgbClr val="FF0000"/>
              </a:solidFill>
            </a:endParaRPr>
          </a:p>
        </p:txBody>
      </p:sp>
      <p:pic>
        <p:nvPicPr>
          <p:cNvPr id="2298" name="Google Shape;2298;g22c42f6fd9e_0_26"/>
          <p:cNvPicPr preferRelativeResize="0"/>
          <p:nvPr/>
        </p:nvPicPr>
        <p:blipFill>
          <a:blip r:embed="rId3">
            <a:alphaModFix/>
          </a:blip>
          <a:stretch>
            <a:fillRect/>
          </a:stretch>
        </p:blipFill>
        <p:spPr>
          <a:xfrm>
            <a:off x="152400" y="2195067"/>
            <a:ext cx="11887202" cy="2041743"/>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g22c42f6fd9e_0_22"/>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a:t>
            </a:r>
            <a:r>
              <a:rPr b="1" lang="en-US" sz="3300">
                <a:solidFill>
                  <a:srgbClr val="FF0000"/>
                </a:solidFill>
              </a:rPr>
              <a:t>11/04/2023</a:t>
            </a:r>
            <a:endParaRPr b="1" sz="3300">
              <a:solidFill>
                <a:srgbClr val="FF0000"/>
              </a:solidFill>
            </a:endParaRPr>
          </a:p>
        </p:txBody>
      </p:sp>
      <p:pic>
        <p:nvPicPr>
          <p:cNvPr descr="Texto&#10;&#10;Descrição gerada automaticamente" id="2304" name="Google Shape;2304;g22c42f6fd9e_0_22"/>
          <p:cNvPicPr preferRelativeResize="0"/>
          <p:nvPr/>
        </p:nvPicPr>
        <p:blipFill>
          <a:blip r:embed="rId3">
            <a:alphaModFix/>
          </a:blip>
          <a:stretch>
            <a:fillRect/>
          </a:stretch>
        </p:blipFill>
        <p:spPr>
          <a:xfrm>
            <a:off x="1905000" y="1509276"/>
            <a:ext cx="7953999" cy="2889800"/>
          </a:xfrm>
          <a:prstGeom prst="rect">
            <a:avLst/>
          </a:prstGeom>
          <a:noFill/>
          <a:ln>
            <a:noFill/>
          </a:ln>
        </p:spPr>
      </p:pic>
      <p:pic>
        <p:nvPicPr>
          <p:cNvPr id="2305" name="Google Shape;2305;g22c42f6fd9e_0_22"/>
          <p:cNvPicPr preferRelativeResize="0"/>
          <p:nvPr/>
        </p:nvPicPr>
        <p:blipFill>
          <a:blip r:embed="rId4">
            <a:alphaModFix/>
          </a:blip>
          <a:stretch>
            <a:fillRect/>
          </a:stretch>
        </p:blipFill>
        <p:spPr>
          <a:xfrm>
            <a:off x="2209800" y="4551475"/>
            <a:ext cx="6393134" cy="215412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g22c42f6fd9e_0_49"/>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a:t>
            </a:r>
            <a:r>
              <a:rPr b="1" lang="en-US" sz="3300">
                <a:solidFill>
                  <a:srgbClr val="FF0000"/>
                </a:solidFill>
              </a:rPr>
              <a:t>11/04/2023</a:t>
            </a:r>
            <a:endParaRPr b="1" sz="3300">
              <a:solidFill>
                <a:srgbClr val="FF0000"/>
              </a:solidFill>
            </a:endParaRPr>
          </a:p>
        </p:txBody>
      </p:sp>
      <p:pic>
        <p:nvPicPr>
          <p:cNvPr id="2311" name="Google Shape;2311;g22c42f6fd9e_0_49"/>
          <p:cNvPicPr preferRelativeResize="0"/>
          <p:nvPr/>
        </p:nvPicPr>
        <p:blipFill>
          <a:blip r:embed="rId3">
            <a:alphaModFix/>
          </a:blip>
          <a:stretch>
            <a:fillRect/>
          </a:stretch>
        </p:blipFill>
        <p:spPr>
          <a:xfrm>
            <a:off x="609600" y="2195067"/>
            <a:ext cx="10953750" cy="3810000"/>
          </a:xfrm>
          <a:prstGeom prst="rect">
            <a:avLst/>
          </a:prstGeom>
          <a:noFill/>
          <a:ln>
            <a:noFill/>
          </a:ln>
        </p:spPr>
      </p:pic>
      <p:sp>
        <p:nvSpPr>
          <p:cNvPr id="2312" name="Google Shape;2312;g22c42f6fd9e_0_49"/>
          <p:cNvSpPr/>
          <p:nvPr/>
        </p:nvSpPr>
        <p:spPr>
          <a:xfrm>
            <a:off x="358650" y="1904075"/>
            <a:ext cx="4353000" cy="2149200"/>
          </a:xfrm>
          <a:prstGeom prst="rect">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g22c42f6fd9e_0_49"/>
          <p:cNvSpPr/>
          <p:nvPr/>
        </p:nvSpPr>
        <p:spPr>
          <a:xfrm>
            <a:off x="7423350" y="2056475"/>
            <a:ext cx="4353000" cy="1860000"/>
          </a:xfrm>
          <a:prstGeom prst="rect">
            <a:avLst/>
          </a:prstGeom>
          <a:no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g22c47733445_0_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 Ambiente de testes 2						</a:t>
            </a:r>
            <a:r>
              <a:rPr b="1" lang="en-US" sz="3300">
                <a:solidFill>
                  <a:srgbClr val="FF0000"/>
                </a:solidFill>
              </a:rPr>
              <a:t>11/04/2023</a:t>
            </a:r>
            <a:endParaRPr b="1" sz="3300">
              <a:solidFill>
                <a:srgbClr val="FF0000"/>
              </a:solidFill>
            </a:endParaRPr>
          </a:p>
        </p:txBody>
      </p:sp>
      <p:pic>
        <p:nvPicPr>
          <p:cNvPr id="2319" name="Google Shape;2319;g22c47733445_0_0"/>
          <p:cNvPicPr preferRelativeResize="0"/>
          <p:nvPr/>
        </p:nvPicPr>
        <p:blipFill>
          <a:blip r:embed="rId3">
            <a:alphaModFix/>
          </a:blip>
          <a:stretch>
            <a:fillRect/>
          </a:stretch>
        </p:blipFill>
        <p:spPr>
          <a:xfrm>
            <a:off x="531025" y="1473238"/>
            <a:ext cx="6033800" cy="3222051"/>
          </a:xfrm>
          <a:prstGeom prst="rect">
            <a:avLst/>
          </a:prstGeom>
          <a:noFill/>
          <a:ln>
            <a:noFill/>
          </a:ln>
        </p:spPr>
      </p:pic>
      <p:pic>
        <p:nvPicPr>
          <p:cNvPr id="2320" name="Google Shape;2320;g22c47733445_0_0"/>
          <p:cNvPicPr preferRelativeResize="0"/>
          <p:nvPr/>
        </p:nvPicPr>
        <p:blipFill>
          <a:blip r:embed="rId4">
            <a:alphaModFix/>
          </a:blip>
          <a:stretch>
            <a:fillRect/>
          </a:stretch>
        </p:blipFill>
        <p:spPr>
          <a:xfrm>
            <a:off x="4979175" y="4769775"/>
            <a:ext cx="6632376" cy="193582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g22c47733445_1_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 Ambiente de testes 2						</a:t>
            </a:r>
            <a:r>
              <a:rPr b="1" lang="en-US" sz="3300">
                <a:solidFill>
                  <a:srgbClr val="FF0000"/>
                </a:solidFill>
              </a:rPr>
              <a:t>11/04/2023</a:t>
            </a:r>
            <a:endParaRPr b="1" sz="3300">
              <a:solidFill>
                <a:srgbClr val="FF0000"/>
              </a:solidFill>
            </a:endParaRPr>
          </a:p>
        </p:txBody>
      </p:sp>
      <p:pic>
        <p:nvPicPr>
          <p:cNvPr id="2326" name="Google Shape;2326;g22c47733445_1_0"/>
          <p:cNvPicPr preferRelativeResize="0"/>
          <p:nvPr/>
        </p:nvPicPr>
        <p:blipFill>
          <a:blip r:embed="rId3">
            <a:alphaModFix/>
          </a:blip>
          <a:stretch>
            <a:fillRect/>
          </a:stretch>
        </p:blipFill>
        <p:spPr>
          <a:xfrm>
            <a:off x="571200" y="1540692"/>
            <a:ext cx="7768488" cy="5196332"/>
          </a:xfrm>
          <a:prstGeom prst="rect">
            <a:avLst/>
          </a:prstGeom>
          <a:noFill/>
          <a:ln>
            <a:noFill/>
          </a:ln>
        </p:spPr>
      </p:pic>
      <p:sp>
        <p:nvSpPr>
          <p:cNvPr id="2327" name="Google Shape;2327;g22c47733445_1_0"/>
          <p:cNvSpPr txBox="1"/>
          <p:nvPr/>
        </p:nvSpPr>
        <p:spPr>
          <a:xfrm>
            <a:off x="8668825" y="2176825"/>
            <a:ext cx="3351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Configuração Utilizada:</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Uploader R:</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Porta 4242</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Uploader T:</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Origem: 6000</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Destino: 3022</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328" name="Google Shape;2328;g22c47733445_1_0"/>
          <p:cNvPicPr preferRelativeResize="0"/>
          <p:nvPr/>
        </p:nvPicPr>
        <p:blipFill>
          <a:blip r:embed="rId4">
            <a:alphaModFix/>
          </a:blip>
          <a:stretch>
            <a:fillRect/>
          </a:stretch>
        </p:blipFill>
        <p:spPr>
          <a:xfrm>
            <a:off x="5266525" y="3893025"/>
            <a:ext cx="6925476" cy="2964975"/>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g22c47733445_1_4"/>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 Ambiente de testes 2						</a:t>
            </a:r>
            <a:r>
              <a:rPr b="1" lang="en-US" sz="3300">
                <a:solidFill>
                  <a:srgbClr val="FF0000"/>
                </a:solidFill>
              </a:rPr>
              <a:t>11/04/2023</a:t>
            </a:r>
            <a:endParaRPr b="1" sz="3300">
              <a:solidFill>
                <a:srgbClr val="FF0000"/>
              </a:solidFill>
            </a:endParaRPr>
          </a:p>
        </p:txBody>
      </p:sp>
      <p:pic>
        <p:nvPicPr>
          <p:cNvPr id="2334" name="Google Shape;2334;g22c47733445_1_4"/>
          <p:cNvPicPr preferRelativeResize="0"/>
          <p:nvPr/>
        </p:nvPicPr>
        <p:blipFill>
          <a:blip r:embed="rId3">
            <a:alphaModFix/>
          </a:blip>
          <a:stretch>
            <a:fillRect/>
          </a:stretch>
        </p:blipFill>
        <p:spPr>
          <a:xfrm>
            <a:off x="194275" y="1917617"/>
            <a:ext cx="9582150" cy="1114425"/>
          </a:xfrm>
          <a:prstGeom prst="rect">
            <a:avLst/>
          </a:prstGeom>
          <a:noFill/>
          <a:ln>
            <a:noFill/>
          </a:ln>
        </p:spPr>
      </p:pic>
      <p:pic>
        <p:nvPicPr>
          <p:cNvPr id="2335" name="Google Shape;2335;g22c47733445_1_4"/>
          <p:cNvPicPr preferRelativeResize="0"/>
          <p:nvPr/>
        </p:nvPicPr>
        <p:blipFill>
          <a:blip r:embed="rId4">
            <a:alphaModFix/>
          </a:blip>
          <a:stretch>
            <a:fillRect/>
          </a:stretch>
        </p:blipFill>
        <p:spPr>
          <a:xfrm>
            <a:off x="1984675" y="3173967"/>
            <a:ext cx="9327572" cy="352115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b24d00363e_0_7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ISO 27000</a:t>
            </a:r>
            <a:endParaRPr b="1" sz="2200">
              <a:solidFill>
                <a:srgbClr val="990000"/>
              </a:solidFill>
            </a:endParaRPr>
          </a:p>
        </p:txBody>
      </p:sp>
      <p:sp>
        <p:nvSpPr>
          <p:cNvPr id="292" name="Google Shape;292;g2b24d00363e_0_7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293" name="Google Shape;293;g2b24d00363e_0_7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94" name="Google Shape;294;g2b24d00363e_0_7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295" name="Google Shape;295;g2b24d00363e_0_71"/>
          <p:cNvSpPr txBox="1"/>
          <p:nvPr/>
        </p:nvSpPr>
        <p:spPr>
          <a:xfrm>
            <a:off x="571350" y="1307675"/>
            <a:ext cx="11385600" cy="39051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rgbClr val="000000"/>
              </a:buClr>
              <a:buSzPts val="1800"/>
              <a:buFont typeface="Calibri"/>
              <a:buChar char="●"/>
            </a:pPr>
            <a:r>
              <a:rPr b="1" lang="en-US" sz="1800">
                <a:solidFill>
                  <a:srgbClr val="000000"/>
                </a:solidFill>
              </a:rPr>
              <a:t>ISO 27000</a:t>
            </a:r>
            <a:r>
              <a:rPr lang="en-US" sz="1800">
                <a:solidFill>
                  <a:srgbClr val="000000"/>
                </a:solidFill>
              </a:rPr>
              <a:t>: é um conjunto de certificações de segurança da informação e proteção de dados para empresas.</a:t>
            </a:r>
            <a:endParaRPr sz="1800">
              <a:solidFill>
                <a:srgbClr val="000000"/>
              </a:solidFill>
            </a:endParaRPr>
          </a:p>
          <a:p>
            <a:pPr indent="0" lvl="0" marL="457200" rtl="0" algn="just">
              <a:lnSpc>
                <a:spcPct val="115000"/>
              </a:lnSpc>
              <a:spcBef>
                <a:spcPts val="0"/>
              </a:spcBef>
              <a:spcAft>
                <a:spcPts val="0"/>
              </a:spcAft>
              <a:buNone/>
            </a:pPr>
            <a:r>
              <a:t/>
            </a:r>
            <a:endParaRPr sz="1800">
              <a:solidFill>
                <a:srgbClr val="000000"/>
              </a:solidFill>
            </a:endParaRPr>
          </a:p>
          <a:p>
            <a:pPr indent="-342900" lvl="0" marL="457200" rtl="0" algn="just">
              <a:lnSpc>
                <a:spcPct val="115000"/>
              </a:lnSpc>
              <a:spcBef>
                <a:spcPts val="0"/>
              </a:spcBef>
              <a:spcAft>
                <a:spcPts val="0"/>
              </a:spcAft>
              <a:buClr>
                <a:srgbClr val="000000"/>
              </a:buClr>
              <a:buSzPts val="1800"/>
              <a:buChar char="●"/>
            </a:pPr>
            <a:r>
              <a:rPr b="1" lang="en-US" sz="1800">
                <a:solidFill>
                  <a:srgbClr val="000000"/>
                </a:solidFill>
              </a:rPr>
              <a:t>Gestão da Segurança da Informação (SGI):</a:t>
            </a:r>
            <a:endParaRPr b="1" sz="1800">
              <a:solidFill>
                <a:srgbClr val="000000"/>
              </a:solidFill>
            </a:endParaRPr>
          </a:p>
          <a:p>
            <a:pPr indent="0" lvl="0" marL="0" rtl="0" algn="just">
              <a:lnSpc>
                <a:spcPct val="115000"/>
              </a:lnSpc>
              <a:spcBef>
                <a:spcPts val="0"/>
              </a:spcBef>
              <a:spcAft>
                <a:spcPts val="0"/>
              </a:spcAft>
              <a:buNone/>
            </a:pPr>
            <a:r>
              <a:t/>
            </a:r>
            <a:endParaRPr sz="1800">
              <a:solidFill>
                <a:srgbClr val="000000"/>
              </a:solidFill>
            </a:endParaRPr>
          </a:p>
          <a:p>
            <a:pPr indent="-342900" lvl="1" marL="914400" rtl="0" algn="just">
              <a:lnSpc>
                <a:spcPct val="115000"/>
              </a:lnSpc>
              <a:spcBef>
                <a:spcPts val="0"/>
              </a:spcBef>
              <a:spcAft>
                <a:spcPts val="0"/>
              </a:spcAft>
              <a:buClr>
                <a:srgbClr val="990000"/>
              </a:buClr>
              <a:buSzPts val="1800"/>
              <a:buChar char="○"/>
            </a:pPr>
            <a:r>
              <a:rPr b="1" lang="en-US" sz="1800">
                <a:solidFill>
                  <a:srgbClr val="990000"/>
                </a:solidFill>
              </a:rPr>
              <a:t>ISO/IEC 27001: Requisitos para um Sistema de Gestão de Segurança da Informação (SGSI).</a:t>
            </a:r>
            <a:endParaRPr b="1" sz="1800">
              <a:solidFill>
                <a:srgbClr val="990000"/>
              </a:solidFill>
            </a:endParaRPr>
          </a:p>
          <a:p>
            <a:pPr indent="-342900" lvl="1" marL="914400" rtl="0" algn="just">
              <a:lnSpc>
                <a:spcPct val="115000"/>
              </a:lnSpc>
              <a:spcBef>
                <a:spcPts val="0"/>
              </a:spcBef>
              <a:spcAft>
                <a:spcPts val="0"/>
              </a:spcAft>
              <a:buClr>
                <a:srgbClr val="990000"/>
              </a:buClr>
              <a:buSzPts val="1800"/>
              <a:buChar char="○"/>
            </a:pPr>
            <a:r>
              <a:rPr b="1" lang="en-US" sz="1800">
                <a:solidFill>
                  <a:srgbClr val="990000"/>
                </a:solidFill>
              </a:rPr>
              <a:t>ISO/IEC 27002: Código de práticas com controles para aplicação do SGSI.</a:t>
            </a:r>
            <a:endParaRPr b="1" sz="1800">
              <a:solidFill>
                <a:srgbClr val="990000"/>
              </a:solidFill>
            </a:endParaRPr>
          </a:p>
          <a:p>
            <a:pPr indent="-342900" lvl="1" marL="914400" rtl="0" algn="just">
              <a:lnSpc>
                <a:spcPct val="115000"/>
              </a:lnSpc>
              <a:spcBef>
                <a:spcPts val="0"/>
              </a:spcBef>
              <a:spcAft>
                <a:spcPts val="0"/>
              </a:spcAft>
              <a:buClr>
                <a:srgbClr val="999999"/>
              </a:buClr>
              <a:buSzPts val="1800"/>
              <a:buChar char="○"/>
            </a:pPr>
            <a:r>
              <a:rPr lang="en-US" sz="1800">
                <a:solidFill>
                  <a:srgbClr val="999999"/>
                </a:solidFill>
              </a:rPr>
              <a:t>ISO/IEC 27003: Diretrizes para a implementação do SGSI.</a:t>
            </a:r>
            <a:endParaRPr sz="1800">
              <a:solidFill>
                <a:srgbClr val="999999"/>
              </a:solidFill>
            </a:endParaRPr>
          </a:p>
          <a:p>
            <a:pPr indent="-342900" lvl="1" marL="914400" rtl="0" algn="just">
              <a:lnSpc>
                <a:spcPct val="115000"/>
              </a:lnSpc>
              <a:spcBef>
                <a:spcPts val="0"/>
              </a:spcBef>
              <a:spcAft>
                <a:spcPts val="0"/>
              </a:spcAft>
              <a:buClr>
                <a:srgbClr val="999999"/>
              </a:buClr>
              <a:buSzPts val="1800"/>
              <a:buChar char="○"/>
            </a:pPr>
            <a:r>
              <a:rPr lang="en-US" sz="1800">
                <a:solidFill>
                  <a:srgbClr val="999999"/>
                </a:solidFill>
              </a:rPr>
              <a:t>ISO/IEC 27004: Métricas de medição para a gestão da segurança da informação.</a:t>
            </a:r>
            <a:endParaRPr sz="1800">
              <a:solidFill>
                <a:srgbClr val="999999"/>
              </a:solidFill>
            </a:endParaRPr>
          </a:p>
          <a:p>
            <a:pPr indent="-342900" lvl="1" marL="914400" rtl="0" algn="just">
              <a:lnSpc>
                <a:spcPct val="115000"/>
              </a:lnSpc>
              <a:spcBef>
                <a:spcPts val="0"/>
              </a:spcBef>
              <a:spcAft>
                <a:spcPts val="0"/>
              </a:spcAft>
              <a:buClr>
                <a:srgbClr val="999999"/>
              </a:buClr>
              <a:buSzPts val="1800"/>
              <a:buChar char="○"/>
            </a:pPr>
            <a:r>
              <a:rPr lang="en-US" sz="1800">
                <a:solidFill>
                  <a:srgbClr val="999999"/>
                </a:solidFill>
              </a:rPr>
              <a:t>ISO/IEC 27005: Gestão de riscos de segurança da informação.</a:t>
            </a:r>
            <a:br>
              <a:rPr lang="en-US" sz="1800">
                <a:solidFill>
                  <a:srgbClr val="999999"/>
                </a:solidFill>
              </a:rPr>
            </a:br>
            <a:endParaRPr sz="1800">
              <a:solidFill>
                <a:srgbClr val="999999"/>
              </a:solidFill>
            </a:endParaRPr>
          </a:p>
          <a:p>
            <a:pPr indent="0" lvl="0" marL="457200" rtl="0" algn="just">
              <a:lnSpc>
                <a:spcPct val="115000"/>
              </a:lnSpc>
              <a:spcBef>
                <a:spcPts val="0"/>
              </a:spcBef>
              <a:spcAft>
                <a:spcPts val="0"/>
              </a:spcAft>
              <a:buNone/>
            </a:pPr>
            <a:r>
              <a:t/>
            </a:r>
            <a:endParaRPr>
              <a:solidFill>
                <a:srgbClr val="000000"/>
              </a:solidFill>
              <a:latin typeface="Calibri"/>
              <a:ea typeface="Calibri"/>
              <a:cs typeface="Calibri"/>
              <a:sym typeface="Calibri"/>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g22c47733445_1_1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 Ambiente de testes 2						</a:t>
            </a:r>
            <a:r>
              <a:rPr b="1" lang="en-US" sz="3300">
                <a:solidFill>
                  <a:srgbClr val="FF0000"/>
                </a:solidFill>
              </a:rPr>
              <a:t>11/04/2023</a:t>
            </a:r>
            <a:endParaRPr b="1" sz="3300">
              <a:solidFill>
                <a:srgbClr val="FF0000"/>
              </a:solidFill>
            </a:endParaRPr>
          </a:p>
        </p:txBody>
      </p:sp>
      <p:pic>
        <p:nvPicPr>
          <p:cNvPr id="2341" name="Google Shape;2341;g22c47733445_1_10"/>
          <p:cNvPicPr preferRelativeResize="0"/>
          <p:nvPr/>
        </p:nvPicPr>
        <p:blipFill>
          <a:blip r:embed="rId3">
            <a:alphaModFix/>
          </a:blip>
          <a:stretch>
            <a:fillRect/>
          </a:stretch>
        </p:blipFill>
        <p:spPr>
          <a:xfrm>
            <a:off x="152400" y="1509267"/>
            <a:ext cx="10065536" cy="5196333"/>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g22c47733445_1_17"/>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04 - Ambiente de testes 2						</a:t>
            </a:r>
            <a:r>
              <a:rPr b="1" lang="en-US" sz="3300">
                <a:solidFill>
                  <a:srgbClr val="FF0000"/>
                </a:solidFill>
              </a:rPr>
              <a:t>11/04/2023</a:t>
            </a:r>
            <a:endParaRPr b="1" sz="3300">
              <a:solidFill>
                <a:srgbClr val="FF0000"/>
              </a:solidFill>
            </a:endParaRPr>
          </a:p>
        </p:txBody>
      </p:sp>
      <p:pic>
        <p:nvPicPr>
          <p:cNvPr id="2347" name="Google Shape;2347;g22c47733445_1_17"/>
          <p:cNvPicPr preferRelativeResize="0"/>
          <p:nvPr/>
        </p:nvPicPr>
        <p:blipFill>
          <a:blip r:embed="rId3">
            <a:alphaModFix/>
          </a:blip>
          <a:stretch>
            <a:fillRect/>
          </a:stretch>
        </p:blipFill>
        <p:spPr>
          <a:xfrm>
            <a:off x="152400" y="1509267"/>
            <a:ext cx="11887200" cy="4450271"/>
          </a:xfrm>
          <a:prstGeom prst="rect">
            <a:avLst/>
          </a:prstGeom>
          <a:noFill/>
          <a:ln>
            <a:noFill/>
          </a:ln>
        </p:spPr>
      </p:pic>
      <p:pic>
        <p:nvPicPr>
          <p:cNvPr id="2348" name="Google Shape;2348;g22c47733445_1_17"/>
          <p:cNvPicPr preferRelativeResize="0"/>
          <p:nvPr/>
        </p:nvPicPr>
        <p:blipFill>
          <a:blip r:embed="rId4">
            <a:alphaModFix/>
          </a:blip>
          <a:stretch>
            <a:fillRect/>
          </a:stretch>
        </p:blipFill>
        <p:spPr>
          <a:xfrm>
            <a:off x="2883950" y="3779752"/>
            <a:ext cx="9221952" cy="438617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g22c16f2e14b_0_17"/>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lnSpc>
                <a:spcPct val="115000"/>
              </a:lnSpc>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Abandonar implementações no contexto do DCM Uploader legado</a:t>
            </a:r>
            <a:endParaRPr/>
          </a:p>
          <a:p>
            <a:pPr indent="-406400" lvl="0" marL="457200" rtl="0" algn="l">
              <a:lnSpc>
                <a:spcPct val="115000"/>
              </a:lnSpc>
              <a:spcBef>
                <a:spcPts val="0"/>
              </a:spcBef>
              <a:spcAft>
                <a:spcPts val="0"/>
              </a:spcAft>
              <a:buSzPts val="2800"/>
              <a:buChar char="•"/>
            </a:pPr>
            <a:r>
              <a:rPr lang="en-US"/>
              <a:t>Compreensão mais detalhada das potencialidades, limitações e desafios do uso do Sonador</a:t>
            </a:r>
            <a:endParaRPr/>
          </a:p>
        </p:txBody>
      </p:sp>
      <p:sp>
        <p:nvSpPr>
          <p:cNvPr id="2354" name="Google Shape;2354;g22c16f2e14b_0_17"/>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Integrado</a:t>
            </a:r>
            <a:br>
              <a:rPr lang="en-US"/>
            </a:br>
            <a:r>
              <a:rPr lang="en-US" sz="3300"/>
              <a:t>Resultados</a:t>
            </a:r>
            <a:endParaRPr sz="3300"/>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g22c16f2e14b_0_27"/>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Integrado</a:t>
            </a:r>
            <a:br>
              <a:rPr lang="en-US"/>
            </a:br>
            <a:r>
              <a:rPr lang="en-US" sz="3300"/>
              <a:t>Resultados</a:t>
            </a:r>
            <a:endParaRPr sz="3300"/>
          </a:p>
        </p:txBody>
      </p:sp>
      <p:sp>
        <p:nvSpPr>
          <p:cNvPr id="2360" name="Google Shape;2360;g22c16f2e14b_0_27"/>
          <p:cNvSpPr/>
          <p:nvPr/>
        </p:nvSpPr>
        <p:spPr>
          <a:xfrm>
            <a:off x="702000" y="2166600"/>
            <a:ext cx="4210500" cy="2844000"/>
          </a:xfrm>
          <a:prstGeom prst="roundRect">
            <a:avLst>
              <a:gd fmla="val 5588" name="adj"/>
            </a:avLst>
          </a:prstGeom>
          <a:solidFill>
            <a:srgbClr val="E6B8A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Lexend"/>
                <a:ea typeface="Lexend"/>
                <a:cs typeface="Lexend"/>
                <a:sym typeface="Lexend"/>
              </a:rPr>
              <a:t>Hospital</a:t>
            </a:r>
            <a:endParaRPr>
              <a:latin typeface="Lexend"/>
              <a:ea typeface="Lexend"/>
              <a:cs typeface="Lexend"/>
              <a:sym typeface="Lexend"/>
            </a:endParaRPr>
          </a:p>
        </p:txBody>
      </p:sp>
      <p:sp>
        <p:nvSpPr>
          <p:cNvPr id="2361" name="Google Shape;2361;g22c16f2e14b_0_27"/>
          <p:cNvSpPr/>
          <p:nvPr/>
        </p:nvSpPr>
        <p:spPr>
          <a:xfrm>
            <a:off x="7351750" y="2166600"/>
            <a:ext cx="3956100" cy="2844000"/>
          </a:xfrm>
          <a:prstGeom prst="roundRect">
            <a:avLst>
              <a:gd fmla="val 5580" name="adj"/>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US">
                <a:latin typeface="Lexend"/>
                <a:ea typeface="Lexend"/>
                <a:cs typeface="Lexend"/>
                <a:sym typeface="Lexend"/>
              </a:rPr>
              <a:t>Clínica</a:t>
            </a:r>
            <a:endParaRPr>
              <a:latin typeface="Lexend"/>
              <a:ea typeface="Lexend"/>
              <a:cs typeface="Lexend"/>
              <a:sym typeface="Lexend"/>
            </a:endParaRPr>
          </a:p>
        </p:txBody>
      </p:sp>
      <p:sp>
        <p:nvSpPr>
          <p:cNvPr id="2362" name="Google Shape;2362;g22c16f2e14b_0_27"/>
          <p:cNvSpPr/>
          <p:nvPr/>
        </p:nvSpPr>
        <p:spPr>
          <a:xfrm>
            <a:off x="5168638" y="2166600"/>
            <a:ext cx="1999080" cy="1537704"/>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DCM Uploader Manager</a:t>
            </a:r>
            <a:endParaRPr sz="1100">
              <a:latin typeface="Lexend"/>
              <a:ea typeface="Lexend"/>
              <a:cs typeface="Lexend"/>
              <a:sym typeface="Lexend"/>
            </a:endParaRPr>
          </a:p>
        </p:txBody>
      </p:sp>
      <p:sp>
        <p:nvSpPr>
          <p:cNvPr id="2363" name="Google Shape;2363;g22c16f2e14b_0_27"/>
          <p:cNvSpPr/>
          <p:nvPr/>
        </p:nvSpPr>
        <p:spPr>
          <a:xfrm>
            <a:off x="3130322" y="3757325"/>
            <a:ext cx="1291200" cy="885000"/>
          </a:xfrm>
          <a:prstGeom prst="roundRect">
            <a:avLst>
              <a:gd fmla="val 16667"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DCM Uploader Gateway</a:t>
            </a:r>
            <a:endParaRPr sz="1100">
              <a:latin typeface="Lexend"/>
              <a:ea typeface="Lexend"/>
              <a:cs typeface="Lexend"/>
              <a:sym typeface="Lexend"/>
            </a:endParaRPr>
          </a:p>
        </p:txBody>
      </p:sp>
      <p:sp>
        <p:nvSpPr>
          <p:cNvPr id="2364" name="Google Shape;2364;g22c16f2e14b_0_27"/>
          <p:cNvSpPr/>
          <p:nvPr/>
        </p:nvSpPr>
        <p:spPr>
          <a:xfrm>
            <a:off x="7819725" y="3757325"/>
            <a:ext cx="1291200" cy="861900"/>
          </a:xfrm>
          <a:prstGeom prst="roundRect">
            <a:avLst>
              <a:gd fmla="val 16667"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DCM Uploader Gateway</a:t>
            </a:r>
            <a:endParaRPr/>
          </a:p>
        </p:txBody>
      </p:sp>
      <p:cxnSp>
        <p:nvCxnSpPr>
          <p:cNvPr id="2365" name="Google Shape;2365;g22c16f2e14b_0_27"/>
          <p:cNvCxnSpPr/>
          <p:nvPr/>
        </p:nvCxnSpPr>
        <p:spPr>
          <a:xfrm>
            <a:off x="4424925" y="4199825"/>
            <a:ext cx="3394800" cy="0"/>
          </a:xfrm>
          <a:prstGeom prst="straightConnector1">
            <a:avLst/>
          </a:prstGeom>
          <a:noFill/>
          <a:ln cap="flat" cmpd="sng" w="28575">
            <a:solidFill>
              <a:srgbClr val="000000"/>
            </a:solidFill>
            <a:prstDash val="solid"/>
            <a:round/>
            <a:headEnd len="med" w="med" type="triangle"/>
            <a:tailEnd len="med" w="med" type="triangle"/>
          </a:ln>
        </p:spPr>
      </p:cxnSp>
      <p:sp>
        <p:nvSpPr>
          <p:cNvPr id="2366" name="Google Shape;2366;g22c16f2e14b_0_27"/>
          <p:cNvSpPr txBox="1"/>
          <p:nvPr/>
        </p:nvSpPr>
        <p:spPr>
          <a:xfrm>
            <a:off x="5096837" y="4266800"/>
            <a:ext cx="20709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Conexão segura HTTPS P2P</a:t>
            </a:r>
            <a:endParaRPr sz="1100">
              <a:latin typeface="Lexend"/>
              <a:ea typeface="Lexend"/>
              <a:cs typeface="Lexend"/>
              <a:sym typeface="Lexend"/>
            </a:endParaRPr>
          </a:p>
        </p:txBody>
      </p:sp>
      <p:cxnSp>
        <p:nvCxnSpPr>
          <p:cNvPr id="2367" name="Google Shape;2367;g22c16f2e14b_0_27"/>
          <p:cNvCxnSpPr>
            <a:stCxn id="2363" idx="0"/>
            <a:endCxn id="2362" idx="2"/>
          </p:cNvCxnSpPr>
          <p:nvPr/>
        </p:nvCxnSpPr>
        <p:spPr>
          <a:xfrm flipH="1" rot="10800000">
            <a:off x="3775922" y="2935325"/>
            <a:ext cx="1398900" cy="822000"/>
          </a:xfrm>
          <a:prstGeom prst="straightConnector1">
            <a:avLst/>
          </a:prstGeom>
          <a:noFill/>
          <a:ln cap="flat" cmpd="sng" w="28575">
            <a:solidFill>
              <a:srgbClr val="000000"/>
            </a:solidFill>
            <a:prstDash val="solid"/>
            <a:round/>
            <a:headEnd len="med" w="med" type="triangle"/>
            <a:tailEnd len="med" w="med" type="triangle"/>
          </a:ln>
        </p:spPr>
      </p:cxnSp>
      <p:cxnSp>
        <p:nvCxnSpPr>
          <p:cNvPr id="2368" name="Google Shape;2368;g22c16f2e14b_0_27"/>
          <p:cNvCxnSpPr>
            <a:stCxn id="2362" idx="0"/>
            <a:endCxn id="2364" idx="0"/>
          </p:cNvCxnSpPr>
          <p:nvPr/>
        </p:nvCxnSpPr>
        <p:spPr>
          <a:xfrm>
            <a:off x="7166052" y="2935452"/>
            <a:ext cx="1299300" cy="822000"/>
          </a:xfrm>
          <a:prstGeom prst="straightConnector1">
            <a:avLst/>
          </a:prstGeom>
          <a:noFill/>
          <a:ln cap="flat" cmpd="sng" w="28575">
            <a:solidFill>
              <a:srgbClr val="000000"/>
            </a:solidFill>
            <a:prstDash val="solid"/>
            <a:round/>
            <a:headEnd len="med" w="med" type="triangle"/>
            <a:tailEnd len="med" w="med" type="triangle"/>
          </a:ln>
        </p:spPr>
      </p:cxnSp>
      <p:sp>
        <p:nvSpPr>
          <p:cNvPr id="2369" name="Google Shape;2369;g22c16f2e14b_0_27"/>
          <p:cNvSpPr/>
          <p:nvPr/>
        </p:nvSpPr>
        <p:spPr>
          <a:xfrm>
            <a:off x="1106225" y="3635488"/>
            <a:ext cx="985175" cy="1128675"/>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PACS</a:t>
            </a:r>
            <a:br>
              <a:rPr lang="en-US" sz="1100">
                <a:latin typeface="Lexend"/>
                <a:ea typeface="Lexend"/>
                <a:cs typeface="Lexend"/>
                <a:sym typeface="Lexend"/>
              </a:rPr>
            </a:br>
            <a:r>
              <a:rPr lang="en-US" sz="1100">
                <a:latin typeface="Lexend"/>
                <a:ea typeface="Lexend"/>
                <a:cs typeface="Lexend"/>
                <a:sym typeface="Lexend"/>
              </a:rPr>
              <a:t>local</a:t>
            </a:r>
            <a:endParaRPr sz="1100">
              <a:latin typeface="Lexend"/>
              <a:ea typeface="Lexend"/>
              <a:cs typeface="Lexend"/>
              <a:sym typeface="Lexend"/>
            </a:endParaRPr>
          </a:p>
        </p:txBody>
      </p:sp>
      <p:cxnSp>
        <p:nvCxnSpPr>
          <p:cNvPr id="2370" name="Google Shape;2370;g22c16f2e14b_0_27"/>
          <p:cNvCxnSpPr>
            <a:stCxn id="2371" idx="4"/>
            <a:endCxn id="2363" idx="1"/>
          </p:cNvCxnSpPr>
          <p:nvPr/>
        </p:nvCxnSpPr>
        <p:spPr>
          <a:xfrm>
            <a:off x="2286275" y="2986300"/>
            <a:ext cx="843900" cy="1213500"/>
          </a:xfrm>
          <a:prstGeom prst="straightConnector1">
            <a:avLst/>
          </a:prstGeom>
          <a:noFill/>
          <a:ln cap="flat" cmpd="sng" w="28575">
            <a:solidFill>
              <a:srgbClr val="000000"/>
            </a:solidFill>
            <a:prstDash val="solid"/>
            <a:round/>
            <a:headEnd len="med" w="med" type="none"/>
            <a:tailEnd len="med" w="med" type="triangle"/>
          </a:ln>
        </p:spPr>
      </p:cxnSp>
      <p:cxnSp>
        <p:nvCxnSpPr>
          <p:cNvPr id="2372" name="Google Shape;2372;g22c16f2e14b_0_27"/>
          <p:cNvCxnSpPr>
            <a:stCxn id="2369" idx="4"/>
            <a:endCxn id="2363" idx="1"/>
          </p:cNvCxnSpPr>
          <p:nvPr/>
        </p:nvCxnSpPr>
        <p:spPr>
          <a:xfrm>
            <a:off x="2091400" y="4199825"/>
            <a:ext cx="1038900" cy="0"/>
          </a:xfrm>
          <a:prstGeom prst="straightConnector1">
            <a:avLst/>
          </a:prstGeom>
          <a:noFill/>
          <a:ln cap="flat" cmpd="sng" w="28575">
            <a:solidFill>
              <a:srgbClr val="000000"/>
            </a:solidFill>
            <a:prstDash val="solid"/>
            <a:round/>
            <a:headEnd len="med" w="med" type="none"/>
            <a:tailEnd len="med" w="med" type="triangle"/>
          </a:ln>
        </p:spPr>
      </p:cxnSp>
      <p:sp>
        <p:nvSpPr>
          <p:cNvPr id="2371" name="Google Shape;2371;g22c16f2e14b_0_27"/>
          <p:cNvSpPr/>
          <p:nvPr/>
        </p:nvSpPr>
        <p:spPr>
          <a:xfrm>
            <a:off x="995000" y="2637175"/>
            <a:ext cx="1291275" cy="698250"/>
          </a:xfrm>
          <a:prstGeom prst="flowChartMagneticDrum">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latin typeface="Lexend"/>
                <a:ea typeface="Lexend"/>
                <a:cs typeface="Lexend"/>
                <a:sym typeface="Lexend"/>
              </a:rPr>
              <a:t>Modalidade</a:t>
            </a:r>
            <a:endParaRPr sz="1100">
              <a:latin typeface="Lexend"/>
              <a:ea typeface="Lexend"/>
              <a:cs typeface="Lexend"/>
              <a:sym typeface="Lexend"/>
            </a:endParaRPr>
          </a:p>
        </p:txBody>
      </p:sp>
      <p:sp>
        <p:nvSpPr>
          <p:cNvPr id="2373" name="Google Shape;2373;g22c16f2e14b_0_27"/>
          <p:cNvSpPr/>
          <p:nvPr/>
        </p:nvSpPr>
        <p:spPr>
          <a:xfrm>
            <a:off x="9930525" y="3635488"/>
            <a:ext cx="985175" cy="1128675"/>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PACS</a:t>
            </a:r>
            <a:br>
              <a:rPr lang="en-US" sz="1100">
                <a:latin typeface="Lexend"/>
                <a:ea typeface="Lexend"/>
                <a:cs typeface="Lexend"/>
                <a:sym typeface="Lexend"/>
              </a:rPr>
            </a:br>
            <a:r>
              <a:rPr lang="en-US" sz="1100">
                <a:latin typeface="Lexend"/>
                <a:ea typeface="Lexend"/>
                <a:cs typeface="Lexend"/>
                <a:sym typeface="Lexend"/>
              </a:rPr>
              <a:t>remoto</a:t>
            </a:r>
            <a:endParaRPr sz="1100">
              <a:latin typeface="Lexend"/>
              <a:ea typeface="Lexend"/>
              <a:cs typeface="Lexend"/>
              <a:sym typeface="Lexend"/>
            </a:endParaRPr>
          </a:p>
        </p:txBody>
      </p:sp>
      <p:sp>
        <p:nvSpPr>
          <p:cNvPr id="2374" name="Google Shape;2374;g22c16f2e14b_0_27"/>
          <p:cNvSpPr/>
          <p:nvPr/>
        </p:nvSpPr>
        <p:spPr>
          <a:xfrm>
            <a:off x="9728900" y="2722300"/>
            <a:ext cx="1388400" cy="5280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DICOM Viewer</a:t>
            </a:r>
            <a:endParaRPr sz="1100">
              <a:latin typeface="Lexend"/>
              <a:ea typeface="Lexend"/>
              <a:cs typeface="Lexend"/>
              <a:sym typeface="Lexend"/>
            </a:endParaRPr>
          </a:p>
        </p:txBody>
      </p:sp>
      <p:cxnSp>
        <p:nvCxnSpPr>
          <p:cNvPr id="2375" name="Google Shape;2375;g22c16f2e14b_0_27"/>
          <p:cNvCxnSpPr>
            <a:stCxn id="2364" idx="3"/>
            <a:endCxn id="2373" idx="2"/>
          </p:cNvCxnSpPr>
          <p:nvPr/>
        </p:nvCxnSpPr>
        <p:spPr>
          <a:xfrm>
            <a:off x="9110925" y="4188275"/>
            <a:ext cx="819600" cy="11700"/>
          </a:xfrm>
          <a:prstGeom prst="straightConnector1">
            <a:avLst/>
          </a:prstGeom>
          <a:noFill/>
          <a:ln cap="flat" cmpd="sng" w="28575">
            <a:solidFill>
              <a:srgbClr val="000000"/>
            </a:solidFill>
            <a:prstDash val="solid"/>
            <a:round/>
            <a:headEnd len="med" w="med" type="none"/>
            <a:tailEnd len="med" w="med" type="triangle"/>
          </a:ln>
        </p:spPr>
      </p:cxnSp>
      <p:cxnSp>
        <p:nvCxnSpPr>
          <p:cNvPr id="2376" name="Google Shape;2376;g22c16f2e14b_0_27"/>
          <p:cNvCxnSpPr>
            <a:stCxn id="2373" idx="1"/>
            <a:endCxn id="2374" idx="2"/>
          </p:cNvCxnSpPr>
          <p:nvPr/>
        </p:nvCxnSpPr>
        <p:spPr>
          <a:xfrm rot="10800000">
            <a:off x="10423112" y="3250288"/>
            <a:ext cx="0" cy="3852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g22c16f2e14b_0_5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Integrado</a:t>
            </a:r>
            <a:br>
              <a:rPr lang="en-US"/>
            </a:br>
            <a:r>
              <a:rPr lang="en-US" sz="3300"/>
              <a:t>Resultados</a:t>
            </a:r>
            <a:endParaRPr sz="3300"/>
          </a:p>
        </p:txBody>
      </p:sp>
      <p:sp>
        <p:nvSpPr>
          <p:cNvPr id="2382" name="Google Shape;2382;g22c16f2e14b_0_50"/>
          <p:cNvSpPr txBox="1"/>
          <p:nvPr>
            <p:ph idx="1" type="body"/>
          </p:nvPr>
        </p:nvSpPr>
        <p:spPr>
          <a:xfrm>
            <a:off x="415600" y="1536632"/>
            <a:ext cx="11360700" cy="528000"/>
          </a:xfrm>
          <a:prstGeom prst="rect">
            <a:avLst/>
          </a:prstGeom>
        </p:spPr>
        <p:txBody>
          <a:bodyPr anchorCtr="0" anchor="t" bIns="45700" lIns="91425" spcFirstLastPara="1" rIns="91425" wrap="square" tIns="45700">
            <a:normAutofit/>
          </a:bodyPr>
          <a:lstStyle/>
          <a:p>
            <a:pPr indent="-406400" lvl="0" marL="457200" rtl="0" algn="l">
              <a:lnSpc>
                <a:spcPct val="115000"/>
              </a:lnSpc>
              <a:spcBef>
                <a:spcPts val="1000"/>
              </a:spcBef>
              <a:spcAft>
                <a:spcPts val="0"/>
              </a:spcAft>
              <a:buSzPts val="2800"/>
              <a:buChar char="•"/>
            </a:pPr>
            <a:r>
              <a:rPr lang="en-US"/>
              <a:t>Arquitetura do Sonador</a:t>
            </a:r>
            <a:endParaRPr/>
          </a:p>
        </p:txBody>
      </p:sp>
      <p:sp>
        <p:nvSpPr>
          <p:cNvPr id="2383" name="Google Shape;2383;g22c16f2e14b_0_50"/>
          <p:cNvSpPr/>
          <p:nvPr/>
        </p:nvSpPr>
        <p:spPr>
          <a:xfrm>
            <a:off x="4149074" y="2386800"/>
            <a:ext cx="3373056" cy="2594700"/>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Lexend"/>
                <a:ea typeface="Lexend"/>
                <a:cs typeface="Lexend"/>
                <a:sym typeface="Lexend"/>
              </a:rPr>
              <a:t>Sonador</a:t>
            </a:r>
            <a:endParaRPr>
              <a:latin typeface="Lexend"/>
              <a:ea typeface="Lexend"/>
              <a:cs typeface="Lexend"/>
              <a:sym typeface="Lexend"/>
            </a:endParaRPr>
          </a:p>
        </p:txBody>
      </p:sp>
      <p:sp>
        <p:nvSpPr>
          <p:cNvPr id="2384" name="Google Shape;2384;g22c16f2e14b_0_50"/>
          <p:cNvSpPr/>
          <p:nvPr/>
        </p:nvSpPr>
        <p:spPr>
          <a:xfrm>
            <a:off x="1284513" y="2645604"/>
            <a:ext cx="1657800" cy="869100"/>
          </a:xfrm>
          <a:prstGeom prst="roundRect">
            <a:avLst>
              <a:gd fmla="val 16667"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Sonador CLI</a:t>
            </a:r>
            <a:endParaRPr sz="1100">
              <a:latin typeface="Lexend"/>
              <a:ea typeface="Lexend"/>
              <a:cs typeface="Lexend"/>
              <a:sym typeface="Lexend"/>
            </a:endParaRPr>
          </a:p>
        </p:txBody>
      </p:sp>
      <p:cxnSp>
        <p:nvCxnSpPr>
          <p:cNvPr id="2385" name="Google Shape;2385;g22c16f2e14b_0_50"/>
          <p:cNvCxnSpPr>
            <a:stCxn id="2384" idx="3"/>
            <a:endCxn id="2383" idx="2"/>
          </p:cNvCxnSpPr>
          <p:nvPr/>
        </p:nvCxnSpPr>
        <p:spPr>
          <a:xfrm>
            <a:off x="2942313" y="3080154"/>
            <a:ext cx="1217100" cy="603900"/>
          </a:xfrm>
          <a:prstGeom prst="straightConnector1">
            <a:avLst/>
          </a:prstGeom>
          <a:noFill/>
          <a:ln cap="flat" cmpd="sng" w="28575">
            <a:solidFill>
              <a:srgbClr val="000000"/>
            </a:solidFill>
            <a:prstDash val="solid"/>
            <a:round/>
            <a:headEnd len="med" w="med" type="triangle"/>
            <a:tailEnd len="med" w="med" type="triangle"/>
          </a:ln>
        </p:spPr>
      </p:cxnSp>
      <p:sp>
        <p:nvSpPr>
          <p:cNvPr id="2386" name="Google Shape;2386;g22c16f2e14b_0_50"/>
          <p:cNvSpPr/>
          <p:nvPr/>
        </p:nvSpPr>
        <p:spPr>
          <a:xfrm>
            <a:off x="6548839" y="3684086"/>
            <a:ext cx="1202247" cy="1377371"/>
          </a:xfrm>
          <a:prstGeom prst="flowChartMagneticDisk">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Orthanc</a:t>
            </a:r>
            <a:endParaRPr sz="1100">
              <a:latin typeface="Lexend"/>
              <a:ea typeface="Lexend"/>
              <a:cs typeface="Lexend"/>
              <a:sym typeface="Lexend"/>
            </a:endParaRPr>
          </a:p>
        </p:txBody>
      </p:sp>
      <p:sp>
        <p:nvSpPr>
          <p:cNvPr id="2387" name="Google Shape;2387;g22c16f2e14b_0_50"/>
          <p:cNvSpPr/>
          <p:nvPr/>
        </p:nvSpPr>
        <p:spPr>
          <a:xfrm>
            <a:off x="4614999" y="4592814"/>
            <a:ext cx="1694400" cy="644400"/>
          </a:xfrm>
          <a:prstGeom prst="rect">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DICOM Viewer</a:t>
            </a:r>
            <a:endParaRPr sz="1100">
              <a:latin typeface="Lexend"/>
              <a:ea typeface="Lexend"/>
              <a:cs typeface="Lexend"/>
              <a:sym typeface="Lexend"/>
            </a:endParaRPr>
          </a:p>
        </p:txBody>
      </p:sp>
      <p:sp>
        <p:nvSpPr>
          <p:cNvPr id="2388" name="Google Shape;2388;g22c16f2e14b_0_50"/>
          <p:cNvSpPr/>
          <p:nvPr/>
        </p:nvSpPr>
        <p:spPr>
          <a:xfrm>
            <a:off x="1284513" y="3891666"/>
            <a:ext cx="1657800" cy="869100"/>
          </a:xfrm>
          <a:prstGeom prst="roundRect">
            <a:avLst>
              <a:gd fmla="val 16667" name="adj"/>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Sonador Client</a:t>
            </a:r>
            <a:br>
              <a:rPr lang="en-US" sz="1100">
                <a:latin typeface="Lexend"/>
                <a:ea typeface="Lexend"/>
                <a:cs typeface="Lexend"/>
                <a:sym typeface="Lexend"/>
              </a:rPr>
            </a:br>
            <a:r>
              <a:rPr lang="en-US" sz="1000">
                <a:latin typeface="Lexend"/>
                <a:ea typeface="Lexend"/>
                <a:cs typeface="Lexend"/>
                <a:sym typeface="Lexend"/>
              </a:rPr>
              <a:t>Python API Library</a:t>
            </a:r>
            <a:endParaRPr sz="1300"/>
          </a:p>
        </p:txBody>
      </p:sp>
      <p:cxnSp>
        <p:nvCxnSpPr>
          <p:cNvPr id="2389" name="Google Shape;2389;g22c16f2e14b_0_50"/>
          <p:cNvCxnSpPr>
            <a:stCxn id="2388" idx="3"/>
            <a:endCxn id="2383" idx="2"/>
          </p:cNvCxnSpPr>
          <p:nvPr/>
        </p:nvCxnSpPr>
        <p:spPr>
          <a:xfrm flipH="1" rot="10800000">
            <a:off x="2942313" y="3684216"/>
            <a:ext cx="1217100" cy="642000"/>
          </a:xfrm>
          <a:prstGeom prst="straightConnector1">
            <a:avLst/>
          </a:prstGeom>
          <a:noFill/>
          <a:ln cap="flat" cmpd="sng" w="28575">
            <a:solidFill>
              <a:srgbClr val="000000"/>
            </a:solidFill>
            <a:prstDash val="solid"/>
            <a:round/>
            <a:headEnd len="med" w="med" type="triangle"/>
            <a:tailEnd len="med" w="med" type="triangle"/>
          </a:ln>
        </p:spPr>
      </p:cxnSp>
      <p:sp>
        <p:nvSpPr>
          <p:cNvPr id="2390" name="Google Shape;2390;g22c16f2e14b_0_50"/>
          <p:cNvSpPr/>
          <p:nvPr/>
        </p:nvSpPr>
        <p:spPr>
          <a:xfrm>
            <a:off x="8465380" y="2800786"/>
            <a:ext cx="1915200" cy="1736400"/>
          </a:xfrm>
          <a:prstGeom prst="roundRect">
            <a:avLst>
              <a:gd fmla="val 16667" name="adj"/>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Lexend"/>
                <a:ea typeface="Lexend"/>
                <a:cs typeface="Lexend"/>
                <a:sym typeface="Lexend"/>
              </a:rPr>
              <a:t>Sonador Gateway</a:t>
            </a:r>
            <a:endParaRPr sz="1100">
              <a:latin typeface="Lexend"/>
              <a:ea typeface="Lexend"/>
              <a:cs typeface="Lexend"/>
              <a:sym typeface="Lexend"/>
            </a:endParaRPr>
          </a:p>
        </p:txBody>
      </p:sp>
      <p:sp>
        <p:nvSpPr>
          <p:cNvPr id="2391" name="Google Shape;2391;g22c16f2e14b_0_50"/>
          <p:cNvSpPr/>
          <p:nvPr/>
        </p:nvSpPr>
        <p:spPr>
          <a:xfrm>
            <a:off x="8631926" y="3294120"/>
            <a:ext cx="907566" cy="1080060"/>
          </a:xfrm>
          <a:prstGeom prst="flowChartMagneticDisk">
            <a:avLst/>
          </a:prstGeom>
          <a:solidFill>
            <a:srgbClr val="FFF2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Orthanc</a:t>
            </a:r>
            <a:endParaRPr sz="1100">
              <a:latin typeface="Lexend"/>
              <a:ea typeface="Lexend"/>
              <a:cs typeface="Lexend"/>
              <a:sym typeface="Lexend"/>
            </a:endParaRPr>
          </a:p>
        </p:txBody>
      </p:sp>
      <p:cxnSp>
        <p:nvCxnSpPr>
          <p:cNvPr id="2392" name="Google Shape;2392;g22c16f2e14b_0_50"/>
          <p:cNvCxnSpPr>
            <a:stCxn id="2390" idx="1"/>
            <a:endCxn id="2383" idx="0"/>
          </p:cNvCxnSpPr>
          <p:nvPr/>
        </p:nvCxnSpPr>
        <p:spPr>
          <a:xfrm flipH="1">
            <a:off x="7519180" y="3668986"/>
            <a:ext cx="946200" cy="15300"/>
          </a:xfrm>
          <a:prstGeom prst="straightConnector1">
            <a:avLst/>
          </a:prstGeom>
          <a:noFill/>
          <a:ln cap="flat" cmpd="sng" w="28575">
            <a:solidFill>
              <a:srgbClr val="000000"/>
            </a:solidFill>
            <a:prstDash val="solid"/>
            <a:round/>
            <a:headEnd len="med" w="med" type="triangle"/>
            <a:tailEnd len="med" w="med" type="triangle"/>
          </a:ln>
        </p:spPr>
      </p:cxnSp>
      <p:sp>
        <p:nvSpPr>
          <p:cNvPr id="2393" name="Google Shape;2393;g22c16f2e14b_0_50"/>
          <p:cNvSpPr/>
          <p:nvPr/>
        </p:nvSpPr>
        <p:spPr>
          <a:xfrm>
            <a:off x="7881781" y="5350815"/>
            <a:ext cx="1368000" cy="869100"/>
          </a:xfrm>
          <a:prstGeom prst="roundRect">
            <a:avLst>
              <a:gd fmla="val 16667" name="adj"/>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Modalidade</a:t>
            </a:r>
            <a:endParaRPr sz="1100">
              <a:latin typeface="Lexend"/>
              <a:ea typeface="Lexend"/>
              <a:cs typeface="Lexend"/>
              <a:sym typeface="Lexend"/>
            </a:endParaRPr>
          </a:p>
        </p:txBody>
      </p:sp>
      <p:sp>
        <p:nvSpPr>
          <p:cNvPr id="2394" name="Google Shape;2394;g22c16f2e14b_0_50"/>
          <p:cNvSpPr/>
          <p:nvPr/>
        </p:nvSpPr>
        <p:spPr>
          <a:xfrm>
            <a:off x="9539491" y="5350815"/>
            <a:ext cx="1368000" cy="869100"/>
          </a:xfrm>
          <a:prstGeom prst="roundRect">
            <a:avLst>
              <a:gd fmla="val 16667" name="adj"/>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Lexend"/>
                <a:ea typeface="Lexend"/>
                <a:cs typeface="Lexend"/>
                <a:sym typeface="Lexend"/>
              </a:rPr>
              <a:t>PACS</a:t>
            </a:r>
            <a:endParaRPr sz="1100">
              <a:latin typeface="Lexend"/>
              <a:ea typeface="Lexend"/>
              <a:cs typeface="Lexend"/>
              <a:sym typeface="Lexend"/>
            </a:endParaRPr>
          </a:p>
        </p:txBody>
      </p:sp>
      <p:cxnSp>
        <p:nvCxnSpPr>
          <p:cNvPr id="2395" name="Google Shape;2395;g22c16f2e14b_0_50"/>
          <p:cNvCxnSpPr>
            <a:stCxn id="2393" idx="0"/>
            <a:endCxn id="2390" idx="2"/>
          </p:cNvCxnSpPr>
          <p:nvPr/>
        </p:nvCxnSpPr>
        <p:spPr>
          <a:xfrm flipH="1" rot="10800000">
            <a:off x="8565781" y="4537215"/>
            <a:ext cx="857100" cy="813600"/>
          </a:xfrm>
          <a:prstGeom prst="straightConnector1">
            <a:avLst/>
          </a:prstGeom>
          <a:noFill/>
          <a:ln cap="flat" cmpd="sng" w="28575">
            <a:solidFill>
              <a:srgbClr val="000000"/>
            </a:solidFill>
            <a:prstDash val="solid"/>
            <a:round/>
            <a:headEnd len="med" w="med" type="none"/>
            <a:tailEnd len="med" w="med" type="triangle"/>
          </a:ln>
        </p:spPr>
      </p:cxnSp>
      <p:cxnSp>
        <p:nvCxnSpPr>
          <p:cNvPr id="2396" name="Google Shape;2396;g22c16f2e14b_0_50"/>
          <p:cNvCxnSpPr>
            <a:stCxn id="2394" idx="0"/>
            <a:endCxn id="2390" idx="2"/>
          </p:cNvCxnSpPr>
          <p:nvPr/>
        </p:nvCxnSpPr>
        <p:spPr>
          <a:xfrm rot="10800000">
            <a:off x="9423091" y="4537215"/>
            <a:ext cx="800400" cy="813600"/>
          </a:xfrm>
          <a:prstGeom prst="straightConnector1">
            <a:avLst/>
          </a:prstGeom>
          <a:noFill/>
          <a:ln cap="flat" cmpd="sng" w="28575">
            <a:solidFill>
              <a:srgbClr val="000000"/>
            </a:solidFill>
            <a:prstDash val="solid"/>
            <a:round/>
            <a:headEnd len="med" w="med" type="none"/>
            <a:tailEnd len="med" w="med" type="triangle"/>
          </a:ln>
        </p:spPr>
      </p:cxn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g22c16f2e14b_0_22"/>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Integrado</a:t>
            </a:r>
            <a:br>
              <a:rPr lang="en-US"/>
            </a:br>
            <a:r>
              <a:rPr lang="en-US" sz="3300"/>
              <a:t>Próximos Passos</a:t>
            </a:r>
            <a:endParaRPr sz="3300"/>
          </a:p>
        </p:txBody>
      </p:sp>
      <p:sp>
        <p:nvSpPr>
          <p:cNvPr id="2402" name="Google Shape;2402;g22c16f2e14b_0_22"/>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lnSpc>
                <a:spcPct val="115000"/>
              </a:lnSpc>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Fundir as equipes e alocá-las na definição das tecnologias empregadas na na arquitetura proposta</a:t>
            </a:r>
            <a:endParaRPr/>
          </a:p>
          <a:p>
            <a:pPr indent="-406400" lvl="0" marL="457200" rtl="0" algn="l">
              <a:lnSpc>
                <a:spcPct val="115000"/>
              </a:lnSpc>
              <a:spcBef>
                <a:spcPts val="0"/>
              </a:spcBef>
              <a:spcAft>
                <a:spcPts val="0"/>
              </a:spcAft>
              <a:buSzPts val="2800"/>
              <a:buChar char="•"/>
            </a:pPr>
            <a:r>
              <a:rPr lang="en-US"/>
              <a:t>Alguns dos integrantes da equipe irão atuar na busca e teste de alternativas</a:t>
            </a:r>
            <a:endParaRPr/>
          </a:p>
          <a:p>
            <a:pPr indent="-406400" lvl="0" marL="457200" rtl="0" algn="l">
              <a:lnSpc>
                <a:spcPct val="115000"/>
              </a:lnSpc>
              <a:spcBef>
                <a:spcPts val="0"/>
              </a:spcBef>
              <a:spcAft>
                <a:spcPts val="0"/>
              </a:spcAft>
              <a:buSzPts val="2800"/>
              <a:buChar char="•"/>
            </a:pPr>
            <a:r>
              <a:rPr lang="en-US"/>
              <a:t>Definir perfis dos novos contratados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pic>
        <p:nvPicPr>
          <p:cNvPr id="2407" name="Google Shape;2407;g21a4e27151b_0_82"/>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2408" name="Google Shape;2408;g21a4e27151b_0_82"/>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2409" name="Google Shape;2409;g21a4e27151b_0_82"/>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2410" name="Google Shape;2410;g21a4e27151b_0_82"/>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03</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28/03/2023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g1dfcea69f0b_0_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Contexto da Sprint 03</a:t>
            </a:r>
            <a:endParaRPr sz="3300"/>
          </a:p>
        </p:txBody>
      </p:sp>
      <p:sp>
        <p:nvSpPr>
          <p:cNvPr id="2416" name="Google Shape;2416;g1dfcea69f0b_0_0"/>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406400" lvl="0" marL="457200" rtl="0" algn="l">
              <a:lnSpc>
                <a:spcPct val="150000"/>
              </a:lnSpc>
              <a:spcBef>
                <a:spcPts val="1000"/>
              </a:spcBef>
              <a:spcAft>
                <a:spcPts val="0"/>
              </a:spcAft>
              <a:buSzPts val="2800"/>
              <a:buChar char="•"/>
            </a:pPr>
            <a:r>
              <a:rPr lang="en-US"/>
              <a:t>Realização de testes de transferência de dados na plataforma Sonador</a:t>
            </a:r>
            <a:endParaRPr/>
          </a:p>
          <a:p>
            <a:pPr indent="-406400" lvl="0" marL="457200" rtl="0" algn="l">
              <a:lnSpc>
                <a:spcPct val="150000"/>
              </a:lnSpc>
              <a:spcBef>
                <a:spcPts val="0"/>
              </a:spcBef>
              <a:spcAft>
                <a:spcPts val="0"/>
              </a:spcAft>
              <a:buSzPts val="2800"/>
              <a:buChar char="•"/>
            </a:pPr>
            <a:r>
              <a:rPr lang="en-US"/>
              <a:t>Análise de código da plataforma</a:t>
            </a:r>
            <a:r>
              <a:rPr lang="en-US"/>
              <a:t> Sonador</a:t>
            </a:r>
            <a:endParaRPr/>
          </a:p>
          <a:p>
            <a:pPr indent="0" lvl="0" marL="457200" rtl="0" algn="l">
              <a:lnSpc>
                <a:spcPct val="115000"/>
              </a:lnSpc>
              <a:spcBef>
                <a:spcPts val="1000"/>
              </a:spcBef>
              <a:spcAft>
                <a:spcPts val="0"/>
              </a:spcAft>
              <a:buNone/>
            </a:pPr>
            <a:r>
              <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g1dfcea69f0b_0_5"/>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422" name="Google Shape;2422;g1dfcea69f0b_0_5"/>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Cenário 1: Transmissão “pausada” </a:t>
            </a:r>
            <a:br>
              <a:rPr lang="en-US"/>
            </a:br>
            <a:endParaRPr/>
          </a:p>
          <a:p>
            <a:pPr indent="0" lvl="0" marL="457200" rtl="0" algn="l">
              <a:lnSpc>
                <a:spcPct val="115000"/>
              </a:lnSpc>
              <a:spcBef>
                <a:spcPts val="1000"/>
              </a:spcBef>
              <a:spcAft>
                <a:spcPts val="0"/>
              </a:spcAft>
              <a:buNone/>
            </a:pPr>
            <a:r>
              <a:t/>
            </a:r>
            <a:endParaRPr/>
          </a:p>
        </p:txBody>
      </p:sp>
      <p:pic>
        <p:nvPicPr>
          <p:cNvPr id="2423" name="Google Shape;2423;g1dfcea69f0b_0_5"/>
          <p:cNvPicPr preferRelativeResize="0"/>
          <p:nvPr/>
        </p:nvPicPr>
        <p:blipFill>
          <a:blip r:embed="rId3">
            <a:alphaModFix/>
          </a:blip>
          <a:stretch>
            <a:fillRect/>
          </a:stretch>
        </p:blipFill>
        <p:spPr>
          <a:xfrm>
            <a:off x="165175" y="2259600"/>
            <a:ext cx="5707875" cy="4045224"/>
          </a:xfrm>
          <a:prstGeom prst="rect">
            <a:avLst/>
          </a:prstGeom>
          <a:noFill/>
          <a:ln>
            <a:noFill/>
          </a:ln>
        </p:spPr>
      </p:pic>
      <p:pic>
        <p:nvPicPr>
          <p:cNvPr id="2424" name="Google Shape;2424;g1dfcea69f0b_0_5"/>
          <p:cNvPicPr preferRelativeResize="0"/>
          <p:nvPr/>
        </p:nvPicPr>
        <p:blipFill>
          <a:blip r:embed="rId4">
            <a:alphaModFix/>
          </a:blip>
          <a:stretch>
            <a:fillRect/>
          </a:stretch>
        </p:blipFill>
        <p:spPr>
          <a:xfrm>
            <a:off x="6025450" y="2313475"/>
            <a:ext cx="5949249" cy="3966576"/>
          </a:xfrm>
          <a:prstGeom prst="rect">
            <a:avLst/>
          </a:prstGeom>
          <a:noFill/>
          <a:ln>
            <a:noFill/>
          </a:ln>
        </p:spPr>
      </p:pic>
      <p:sp>
        <p:nvSpPr>
          <p:cNvPr id="2425" name="Google Shape;2425;g1dfcea69f0b_0_5"/>
          <p:cNvSpPr/>
          <p:nvPr/>
        </p:nvSpPr>
        <p:spPr>
          <a:xfrm rot="-2880294">
            <a:off x="415667" y="4471213"/>
            <a:ext cx="809336" cy="397454"/>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g1dfcea69f0b_0_5"/>
          <p:cNvSpPr/>
          <p:nvPr/>
        </p:nvSpPr>
        <p:spPr>
          <a:xfrm rot="-2880294">
            <a:off x="6359267" y="4471213"/>
            <a:ext cx="809336" cy="397454"/>
          </a:xfrm>
          <a:prstGeom prst="rightArrow">
            <a:avLst>
              <a:gd fmla="val 50000" name="adj1"/>
              <a:gd fmla="val 50000" name="adj2"/>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g1dfcea69f0b_1_3"/>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432" name="Google Shape;2432;g1dfcea69f0b_1_3"/>
          <p:cNvSpPr txBox="1"/>
          <p:nvPr>
            <p:ph idx="1" type="body"/>
          </p:nvPr>
        </p:nvSpPr>
        <p:spPr>
          <a:xfrm>
            <a:off x="415600" y="1522458"/>
            <a:ext cx="11360700" cy="4555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Cenário 2: Estudo duplicado </a:t>
            </a:r>
            <a:br>
              <a:rPr lang="en-US"/>
            </a:br>
            <a:endParaRPr/>
          </a:p>
          <a:p>
            <a:pPr indent="0" lvl="0" marL="457200" rtl="0" algn="l">
              <a:lnSpc>
                <a:spcPct val="115000"/>
              </a:lnSpc>
              <a:spcBef>
                <a:spcPts val="1000"/>
              </a:spcBef>
              <a:spcAft>
                <a:spcPts val="0"/>
              </a:spcAft>
              <a:buNone/>
            </a:pPr>
            <a:r>
              <a:t/>
            </a:r>
            <a:endParaRPr/>
          </a:p>
        </p:txBody>
      </p:sp>
      <p:pic>
        <p:nvPicPr>
          <p:cNvPr id="2433" name="Google Shape;2433;g1dfcea69f0b_1_3"/>
          <p:cNvPicPr preferRelativeResize="0"/>
          <p:nvPr/>
        </p:nvPicPr>
        <p:blipFill>
          <a:blip r:embed="rId3">
            <a:alphaModFix/>
          </a:blip>
          <a:stretch>
            <a:fillRect/>
          </a:stretch>
        </p:blipFill>
        <p:spPr>
          <a:xfrm>
            <a:off x="116063" y="2313475"/>
            <a:ext cx="5707875" cy="3966576"/>
          </a:xfrm>
          <a:prstGeom prst="rect">
            <a:avLst/>
          </a:prstGeom>
          <a:noFill/>
          <a:ln>
            <a:noFill/>
          </a:ln>
        </p:spPr>
      </p:pic>
      <p:pic>
        <p:nvPicPr>
          <p:cNvPr id="2434" name="Google Shape;2434;g1dfcea69f0b_1_3"/>
          <p:cNvPicPr preferRelativeResize="0"/>
          <p:nvPr/>
        </p:nvPicPr>
        <p:blipFill>
          <a:blip r:embed="rId4">
            <a:alphaModFix/>
          </a:blip>
          <a:stretch>
            <a:fillRect/>
          </a:stretch>
        </p:blipFill>
        <p:spPr>
          <a:xfrm>
            <a:off x="6212075" y="2313475"/>
            <a:ext cx="5707875" cy="3966576"/>
          </a:xfrm>
          <a:prstGeom prst="rect">
            <a:avLst/>
          </a:prstGeom>
          <a:noFill/>
          <a:ln>
            <a:noFill/>
          </a:ln>
        </p:spPr>
      </p:pic>
      <p:sp>
        <p:nvSpPr>
          <p:cNvPr id="2435" name="Google Shape;2435;g1dfcea69f0b_1_3"/>
          <p:cNvSpPr txBox="1"/>
          <p:nvPr/>
        </p:nvSpPr>
        <p:spPr>
          <a:xfrm>
            <a:off x="468550" y="4353800"/>
            <a:ext cx="49554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436" name="Google Shape;2436;g1dfcea69f0b_1_3"/>
          <p:cNvSpPr txBox="1"/>
          <p:nvPr/>
        </p:nvSpPr>
        <p:spPr>
          <a:xfrm>
            <a:off x="6564550" y="4353800"/>
            <a:ext cx="49554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b24d00363e_0_7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ISO 27000</a:t>
            </a:r>
            <a:endParaRPr b="1" sz="2300">
              <a:solidFill>
                <a:srgbClr val="990000"/>
              </a:solidFill>
            </a:endParaRPr>
          </a:p>
        </p:txBody>
      </p:sp>
      <p:sp>
        <p:nvSpPr>
          <p:cNvPr id="301" name="Google Shape;301;g2b24d00363e_0_7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302" name="Google Shape;302;g2b24d00363e_0_79"/>
          <p:cNvSpPr txBox="1"/>
          <p:nvPr/>
        </p:nvSpPr>
        <p:spPr>
          <a:xfrm>
            <a:off x="3583200" y="6550200"/>
            <a:ext cx="51021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03" name="Google Shape;303;g2b24d00363e_0_7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04" name="Google Shape;304;g2b24d00363e_0_79"/>
          <p:cNvSpPr txBox="1"/>
          <p:nvPr/>
        </p:nvSpPr>
        <p:spPr>
          <a:xfrm>
            <a:off x="110867" y="720667"/>
            <a:ext cx="11956800" cy="5583600"/>
          </a:xfrm>
          <a:prstGeom prst="rect">
            <a:avLst/>
          </a:prstGeom>
          <a:noFill/>
          <a:ln>
            <a:noFill/>
          </a:ln>
        </p:spPr>
        <p:txBody>
          <a:bodyPr anchorCtr="0" anchor="t" bIns="121900" lIns="121900" spcFirstLastPara="1" rIns="121900" wrap="square" tIns="121900">
            <a:spAutoFit/>
          </a:bodyPr>
          <a:lstStyle/>
          <a:p>
            <a:pPr indent="-425450" lvl="0" marL="609600" rtl="0" algn="just">
              <a:lnSpc>
                <a:spcPct val="115000"/>
              </a:lnSpc>
              <a:spcBef>
                <a:spcPts val="0"/>
              </a:spcBef>
              <a:spcAft>
                <a:spcPts val="0"/>
              </a:spcAft>
              <a:buClr>
                <a:schemeClr val="dk1"/>
              </a:buClr>
              <a:buSzPts val="1900"/>
              <a:buFont typeface="Calibri"/>
              <a:buChar char="●"/>
            </a:pPr>
            <a:r>
              <a:rPr b="1" lang="en-US" sz="1900">
                <a:solidFill>
                  <a:schemeClr val="dk1"/>
                </a:solidFill>
                <a:latin typeface="Calibri"/>
                <a:ea typeface="Calibri"/>
                <a:cs typeface="Calibri"/>
                <a:sym typeface="Calibri"/>
              </a:rPr>
              <a:t>ISO 27000</a:t>
            </a:r>
            <a:r>
              <a:rPr lang="en-US" sz="1900">
                <a:solidFill>
                  <a:schemeClr val="dk1"/>
                </a:solidFill>
                <a:latin typeface="Calibri"/>
                <a:ea typeface="Calibri"/>
                <a:cs typeface="Calibri"/>
                <a:sym typeface="Calibri"/>
              </a:rPr>
              <a:t>: é um conjunto de certificações de segurança da informação e proteção de dados para empresas.</a:t>
            </a:r>
            <a:endParaRPr sz="1900">
              <a:solidFill>
                <a:schemeClr val="dk1"/>
              </a:solidFill>
              <a:latin typeface="Calibri"/>
              <a:ea typeface="Calibri"/>
              <a:cs typeface="Calibri"/>
              <a:sym typeface="Calibri"/>
            </a:endParaRPr>
          </a:p>
          <a:p>
            <a:pPr indent="0" lvl="0" marL="609600" rtl="0" algn="just">
              <a:lnSpc>
                <a:spcPct val="115000"/>
              </a:lnSpc>
              <a:spcBef>
                <a:spcPts val="0"/>
              </a:spcBef>
              <a:spcAft>
                <a:spcPts val="0"/>
              </a:spcAft>
              <a:buNone/>
            </a:pPr>
            <a:r>
              <a:t/>
            </a:r>
            <a:endParaRPr sz="1900">
              <a:solidFill>
                <a:schemeClr val="dk1"/>
              </a:solidFill>
              <a:latin typeface="Calibri"/>
              <a:ea typeface="Calibri"/>
              <a:cs typeface="Calibri"/>
              <a:sym typeface="Calibri"/>
            </a:endParaRPr>
          </a:p>
          <a:p>
            <a:pPr indent="-425450" lvl="0" marL="609600" rtl="0" algn="just">
              <a:lnSpc>
                <a:spcPct val="115000"/>
              </a:lnSpc>
              <a:spcBef>
                <a:spcPts val="0"/>
              </a:spcBef>
              <a:spcAft>
                <a:spcPts val="0"/>
              </a:spcAft>
              <a:buClr>
                <a:schemeClr val="dk1"/>
              </a:buClr>
              <a:buSzPts val="1900"/>
              <a:buFont typeface="Calibri"/>
              <a:buChar char="●"/>
            </a:pPr>
            <a:r>
              <a:rPr b="1" lang="en-US" sz="1900">
                <a:solidFill>
                  <a:schemeClr val="dk1"/>
                </a:solidFill>
                <a:latin typeface="Calibri"/>
                <a:ea typeface="Calibri"/>
                <a:cs typeface="Calibri"/>
                <a:sym typeface="Calibri"/>
              </a:rPr>
              <a:t>Gestão da Segurança da Informação (SGI):</a:t>
            </a:r>
            <a:endParaRPr b="1" sz="19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t/>
            </a:r>
            <a:endParaRPr sz="1900">
              <a:solidFill>
                <a:schemeClr val="dk1"/>
              </a:solidFill>
              <a:latin typeface="Calibri"/>
              <a:ea typeface="Calibri"/>
              <a:cs typeface="Calibri"/>
              <a:sym typeface="Calibri"/>
            </a:endParaRPr>
          </a:p>
          <a:p>
            <a:pPr indent="-425450" lvl="1" marL="1219200" rtl="0" algn="just">
              <a:lnSpc>
                <a:spcPct val="115000"/>
              </a:lnSpc>
              <a:spcBef>
                <a:spcPts val="0"/>
              </a:spcBef>
              <a:spcAft>
                <a:spcPts val="0"/>
              </a:spcAft>
              <a:buClr>
                <a:srgbClr val="990000"/>
              </a:buClr>
              <a:buSzPts val="1900"/>
              <a:buFont typeface="Calibri"/>
              <a:buChar char="○"/>
            </a:pPr>
            <a:r>
              <a:rPr b="1" lang="en-US" sz="1900">
                <a:solidFill>
                  <a:srgbClr val="990000"/>
                </a:solidFill>
                <a:latin typeface="Calibri"/>
                <a:ea typeface="Calibri"/>
                <a:cs typeface="Calibri"/>
                <a:sym typeface="Calibri"/>
              </a:rPr>
              <a:t>ISO/IEC 27001: Requisitos para um Sistema de Gestão de Segurança da Informação (SGSI).</a:t>
            </a:r>
            <a:endParaRPr b="1" sz="1900">
              <a:solidFill>
                <a:srgbClr val="990000"/>
              </a:solidFill>
              <a:latin typeface="Calibri"/>
              <a:ea typeface="Calibri"/>
              <a:cs typeface="Calibri"/>
              <a:sym typeface="Calibri"/>
            </a:endParaRPr>
          </a:p>
          <a:p>
            <a:pPr indent="0" lvl="0" marL="0" rtl="0" algn="just">
              <a:lnSpc>
                <a:spcPct val="115000"/>
              </a:lnSpc>
              <a:spcBef>
                <a:spcPts val="0"/>
              </a:spcBef>
              <a:spcAft>
                <a:spcPts val="0"/>
              </a:spcAft>
              <a:buNone/>
            </a:pPr>
            <a:r>
              <a:t/>
            </a:r>
            <a:endParaRPr b="1" sz="1900">
              <a:solidFill>
                <a:srgbClr val="990000"/>
              </a:solidFill>
              <a:latin typeface="Calibri"/>
              <a:ea typeface="Calibri"/>
              <a:cs typeface="Calibri"/>
              <a:sym typeface="Calibri"/>
            </a:endParaRPr>
          </a:p>
          <a:p>
            <a:pPr indent="0" lvl="0" marL="0" rtl="0" algn="just">
              <a:lnSpc>
                <a:spcPct val="115000"/>
              </a:lnSpc>
              <a:spcBef>
                <a:spcPts val="0"/>
              </a:spcBef>
              <a:spcAft>
                <a:spcPts val="0"/>
              </a:spcAft>
              <a:buNone/>
            </a:pPr>
            <a:r>
              <a:rPr b="1" lang="en-US" sz="1900">
                <a:solidFill>
                  <a:schemeClr val="dk1"/>
                </a:solidFill>
                <a:latin typeface="Calibri"/>
                <a:ea typeface="Calibri"/>
                <a:cs typeface="Calibri"/>
                <a:sym typeface="Calibri"/>
              </a:rPr>
              <a:t>Ela define os requisitos para um Sistema de Gestão da Segurança da Informação (SGSI). A norma ISO 27001 descreve uma série de diretrizes que têm como objetivo padronizar os processos e controles de gestão de segurança da informação dentro de uma organização</a:t>
            </a:r>
            <a:endParaRPr b="1" sz="1900">
              <a:solidFill>
                <a:schemeClr val="dk1"/>
              </a:solidFill>
              <a:latin typeface="Calibri"/>
              <a:ea typeface="Calibri"/>
              <a:cs typeface="Calibri"/>
              <a:sym typeface="Calibri"/>
            </a:endParaRPr>
          </a:p>
          <a:p>
            <a:pPr indent="0" lvl="0" marL="0" rtl="0" algn="just">
              <a:lnSpc>
                <a:spcPct val="115000"/>
              </a:lnSpc>
              <a:spcBef>
                <a:spcPts val="0"/>
              </a:spcBef>
              <a:spcAft>
                <a:spcPts val="0"/>
              </a:spcAft>
              <a:buNone/>
            </a:pPr>
            <a:r>
              <a:t/>
            </a:r>
            <a:endParaRPr b="1" sz="1900">
              <a:solidFill>
                <a:srgbClr val="990000"/>
              </a:solidFill>
              <a:latin typeface="Calibri"/>
              <a:ea typeface="Calibri"/>
              <a:cs typeface="Calibri"/>
              <a:sym typeface="Calibri"/>
            </a:endParaRPr>
          </a:p>
          <a:p>
            <a:pPr indent="-425450" lvl="1" marL="1219200" rtl="0" algn="just">
              <a:lnSpc>
                <a:spcPct val="115000"/>
              </a:lnSpc>
              <a:spcBef>
                <a:spcPts val="0"/>
              </a:spcBef>
              <a:spcAft>
                <a:spcPts val="0"/>
              </a:spcAft>
              <a:buClr>
                <a:srgbClr val="990000"/>
              </a:buClr>
              <a:buSzPts val="1900"/>
              <a:buFont typeface="Calibri"/>
              <a:buChar char="○"/>
            </a:pPr>
            <a:r>
              <a:rPr b="1" lang="en-US" sz="1900">
                <a:solidFill>
                  <a:srgbClr val="990000"/>
                </a:solidFill>
                <a:latin typeface="Calibri"/>
                <a:ea typeface="Calibri"/>
                <a:cs typeface="Calibri"/>
                <a:sym typeface="Calibri"/>
              </a:rPr>
              <a:t>ISO/IEC 27002: Código de práticas com controles para aplicação do SGSI.</a:t>
            </a:r>
            <a:endParaRPr b="1" sz="1900">
              <a:solidFill>
                <a:srgbClr val="990000"/>
              </a:solidFill>
              <a:latin typeface="Calibri"/>
              <a:ea typeface="Calibri"/>
              <a:cs typeface="Calibri"/>
              <a:sym typeface="Calibri"/>
            </a:endParaRPr>
          </a:p>
          <a:p>
            <a:pPr indent="0" lvl="0" marL="1219200" rtl="0" algn="just">
              <a:lnSpc>
                <a:spcPct val="115000"/>
              </a:lnSpc>
              <a:spcBef>
                <a:spcPts val="0"/>
              </a:spcBef>
              <a:spcAft>
                <a:spcPts val="0"/>
              </a:spcAft>
              <a:buNone/>
            </a:pPr>
            <a:r>
              <a:t/>
            </a:r>
            <a:endParaRPr sz="1900">
              <a:solidFill>
                <a:srgbClr val="999999"/>
              </a:solidFill>
              <a:latin typeface="Calibri"/>
              <a:ea typeface="Calibri"/>
              <a:cs typeface="Calibri"/>
              <a:sym typeface="Calibri"/>
            </a:endParaRPr>
          </a:p>
          <a:p>
            <a:pPr indent="0" lvl="0" marL="0" rtl="0" algn="just">
              <a:lnSpc>
                <a:spcPct val="115000"/>
              </a:lnSpc>
              <a:spcBef>
                <a:spcPts val="0"/>
              </a:spcBef>
              <a:spcAft>
                <a:spcPts val="0"/>
              </a:spcAft>
              <a:buNone/>
            </a:pPr>
            <a:r>
              <a:rPr b="1" lang="en-US" sz="1900">
                <a:solidFill>
                  <a:schemeClr val="dk1"/>
                </a:solidFill>
                <a:latin typeface="Calibri"/>
                <a:ea typeface="Calibri"/>
                <a:cs typeface="Calibri"/>
                <a:sym typeface="Calibri"/>
              </a:rPr>
              <a:t>É um regulamento que conta com uma série de práticas que, quando aplicadas corretamente, ajudam na implementação de um SGSI. Ela serve como um guia prático que ajuda no desenvolvimento e implantação de métodos e controles da segurança da informação dentro de uma organização.</a:t>
            </a:r>
            <a:endParaRPr b="1" sz="1900">
              <a:solidFill>
                <a:schemeClr val="dk1"/>
              </a:solidFill>
              <a:latin typeface="Calibri"/>
              <a:ea typeface="Calibri"/>
              <a:cs typeface="Calibri"/>
              <a:sym typeface="Calibri"/>
            </a:endParaRPr>
          </a:p>
          <a:p>
            <a:pPr indent="0" lvl="0" marL="609600" rtl="0" algn="just">
              <a:lnSpc>
                <a:spcPct val="115000"/>
              </a:lnSpc>
              <a:spcBef>
                <a:spcPts val="0"/>
              </a:spcBef>
              <a:spcAft>
                <a:spcPts val="0"/>
              </a:spcAft>
              <a:buNone/>
            </a:pPr>
            <a:r>
              <a:t/>
            </a:r>
            <a:endParaRPr sz="1900">
              <a:solidFill>
                <a:schemeClr val="dk1"/>
              </a:solidFill>
              <a:latin typeface="Calibri"/>
              <a:ea typeface="Calibri"/>
              <a:cs typeface="Calibri"/>
              <a:sym typeface="Calibri"/>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g1dfcea69f0b_1_18"/>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442" name="Google Shape;2442;g1dfcea69f0b_1_18"/>
          <p:cNvSpPr txBox="1"/>
          <p:nvPr>
            <p:ph idx="1" type="body"/>
          </p:nvPr>
        </p:nvSpPr>
        <p:spPr>
          <a:xfrm>
            <a:off x="415600" y="1522458"/>
            <a:ext cx="11360700" cy="4555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Cenário 3: Envio de 2 estudos concorrentemente</a:t>
            </a:r>
            <a:br>
              <a:rPr lang="en-US"/>
            </a:br>
            <a:endParaRPr/>
          </a:p>
          <a:p>
            <a:pPr indent="0" lvl="0" marL="457200" rtl="0" algn="l">
              <a:lnSpc>
                <a:spcPct val="115000"/>
              </a:lnSpc>
              <a:spcBef>
                <a:spcPts val="1000"/>
              </a:spcBef>
              <a:spcAft>
                <a:spcPts val="0"/>
              </a:spcAft>
              <a:buNone/>
            </a:pPr>
            <a:r>
              <a:t/>
            </a:r>
            <a:endParaRPr/>
          </a:p>
        </p:txBody>
      </p:sp>
      <p:pic>
        <p:nvPicPr>
          <p:cNvPr id="2443" name="Google Shape;2443;g1dfcea69f0b_1_18"/>
          <p:cNvPicPr preferRelativeResize="0"/>
          <p:nvPr/>
        </p:nvPicPr>
        <p:blipFill>
          <a:blip r:embed="rId3">
            <a:alphaModFix/>
          </a:blip>
          <a:stretch>
            <a:fillRect/>
          </a:stretch>
        </p:blipFill>
        <p:spPr>
          <a:xfrm>
            <a:off x="2706875" y="2313475"/>
            <a:ext cx="5707875" cy="3966576"/>
          </a:xfrm>
          <a:prstGeom prst="rect">
            <a:avLst/>
          </a:prstGeom>
          <a:noFill/>
          <a:ln>
            <a:noFill/>
          </a:ln>
        </p:spPr>
      </p:pic>
      <p:sp>
        <p:nvSpPr>
          <p:cNvPr id="2444" name="Google Shape;2444;g1dfcea69f0b_1_18"/>
          <p:cNvSpPr/>
          <p:nvPr/>
        </p:nvSpPr>
        <p:spPr>
          <a:xfrm>
            <a:off x="3074025" y="4401625"/>
            <a:ext cx="4969500" cy="83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sp>
        <p:nvSpPr>
          <p:cNvPr id="2449" name="Google Shape;2449;g1dfe2975886_0_2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450" name="Google Shape;2450;g1dfe2975886_0_20"/>
          <p:cNvSpPr txBox="1"/>
          <p:nvPr>
            <p:ph idx="1" type="body"/>
          </p:nvPr>
        </p:nvSpPr>
        <p:spPr>
          <a:xfrm>
            <a:off x="415600" y="1522458"/>
            <a:ext cx="11360700" cy="4555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Cenário 4: Remoção de 2 estudos concorrentemente</a:t>
            </a:r>
            <a:br>
              <a:rPr lang="en-US"/>
            </a:br>
            <a:endParaRPr/>
          </a:p>
          <a:p>
            <a:pPr indent="0" lvl="0" marL="457200" rtl="0" algn="l">
              <a:lnSpc>
                <a:spcPct val="115000"/>
              </a:lnSpc>
              <a:spcBef>
                <a:spcPts val="1000"/>
              </a:spcBef>
              <a:spcAft>
                <a:spcPts val="0"/>
              </a:spcAft>
              <a:buNone/>
            </a:pPr>
            <a:r>
              <a:t/>
            </a:r>
            <a:endParaRPr/>
          </a:p>
        </p:txBody>
      </p:sp>
      <p:pic>
        <p:nvPicPr>
          <p:cNvPr id="2451" name="Google Shape;2451;g1dfe2975886_0_20"/>
          <p:cNvPicPr preferRelativeResize="0"/>
          <p:nvPr/>
        </p:nvPicPr>
        <p:blipFill>
          <a:blip r:embed="rId3">
            <a:alphaModFix/>
          </a:blip>
          <a:stretch>
            <a:fillRect/>
          </a:stretch>
        </p:blipFill>
        <p:spPr>
          <a:xfrm>
            <a:off x="2859275" y="2313475"/>
            <a:ext cx="5707875" cy="3966576"/>
          </a:xfrm>
          <a:prstGeom prst="rect">
            <a:avLst/>
          </a:prstGeom>
          <a:noFill/>
          <a:ln>
            <a:noFill/>
          </a:ln>
        </p:spPr>
      </p:pic>
      <p:sp>
        <p:nvSpPr>
          <p:cNvPr id="2452" name="Google Shape;2452;g1dfe2975886_0_20"/>
          <p:cNvSpPr/>
          <p:nvPr/>
        </p:nvSpPr>
        <p:spPr>
          <a:xfrm>
            <a:off x="3226425" y="4249225"/>
            <a:ext cx="4969500" cy="837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g1dfe2975886_0_6"/>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458" name="Google Shape;2458;g1dfe2975886_0_6"/>
          <p:cNvSpPr txBox="1"/>
          <p:nvPr>
            <p:ph idx="1" type="body"/>
          </p:nvPr>
        </p:nvSpPr>
        <p:spPr>
          <a:xfrm>
            <a:off x="415600" y="1522458"/>
            <a:ext cx="11360700" cy="4555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Teste pequeno - médio - grande</a:t>
            </a:r>
            <a:endParaRPr/>
          </a:p>
          <a:p>
            <a:pPr indent="0" lvl="0" marL="457200" rtl="0" algn="l">
              <a:lnSpc>
                <a:spcPct val="115000"/>
              </a:lnSpc>
              <a:spcBef>
                <a:spcPts val="1000"/>
              </a:spcBef>
              <a:spcAft>
                <a:spcPts val="0"/>
              </a:spcAft>
              <a:buNone/>
            </a:pPr>
            <a:r>
              <a:t/>
            </a:r>
            <a:endParaRPr/>
          </a:p>
        </p:txBody>
      </p:sp>
      <p:pic>
        <p:nvPicPr>
          <p:cNvPr id="2459" name="Google Shape;2459;g1dfe2975886_0_6"/>
          <p:cNvPicPr preferRelativeResize="0"/>
          <p:nvPr/>
        </p:nvPicPr>
        <p:blipFill>
          <a:blip r:embed="rId3">
            <a:alphaModFix/>
          </a:blip>
          <a:stretch>
            <a:fillRect/>
          </a:stretch>
        </p:blipFill>
        <p:spPr>
          <a:xfrm>
            <a:off x="202550" y="2498975"/>
            <a:ext cx="5608526" cy="3860375"/>
          </a:xfrm>
          <a:prstGeom prst="rect">
            <a:avLst/>
          </a:prstGeom>
          <a:noFill/>
          <a:ln>
            <a:noFill/>
          </a:ln>
        </p:spPr>
      </p:pic>
      <p:pic>
        <p:nvPicPr>
          <p:cNvPr id="2460" name="Google Shape;2460;g1dfe2975886_0_6"/>
          <p:cNvPicPr preferRelativeResize="0"/>
          <p:nvPr/>
        </p:nvPicPr>
        <p:blipFill>
          <a:blip r:embed="rId3">
            <a:alphaModFix/>
          </a:blip>
          <a:stretch>
            <a:fillRect/>
          </a:stretch>
        </p:blipFill>
        <p:spPr>
          <a:xfrm>
            <a:off x="6293850" y="2498975"/>
            <a:ext cx="5608526" cy="3860375"/>
          </a:xfrm>
          <a:prstGeom prst="rect">
            <a:avLst/>
          </a:prstGeom>
          <a:noFill/>
          <a:ln>
            <a:noFill/>
          </a:ln>
        </p:spPr>
      </p:pic>
      <p:sp>
        <p:nvSpPr>
          <p:cNvPr id="2461" name="Google Shape;2461;g1dfe2975886_0_6"/>
          <p:cNvSpPr/>
          <p:nvPr/>
        </p:nvSpPr>
        <p:spPr>
          <a:xfrm>
            <a:off x="553750" y="5267750"/>
            <a:ext cx="4827600" cy="66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g1dfe2975886_0_6"/>
          <p:cNvSpPr/>
          <p:nvPr/>
        </p:nvSpPr>
        <p:spPr>
          <a:xfrm>
            <a:off x="6649750" y="4886750"/>
            <a:ext cx="4827600" cy="38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g1dfcea69f0b_0_11"/>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Próximos Passos</a:t>
            </a:r>
            <a:endParaRPr sz="3300"/>
          </a:p>
        </p:txBody>
      </p:sp>
      <p:sp>
        <p:nvSpPr>
          <p:cNvPr id="2468" name="Google Shape;2468;g1dfcea69f0b_0_11"/>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Ampliação dos cenários de testes </a:t>
            </a:r>
            <a:endParaRPr/>
          </a:p>
          <a:p>
            <a:pPr indent="-406400" lvl="0" marL="457200" rtl="0" algn="l">
              <a:lnSpc>
                <a:spcPct val="115000"/>
              </a:lnSpc>
              <a:spcBef>
                <a:spcPts val="0"/>
              </a:spcBef>
              <a:spcAft>
                <a:spcPts val="0"/>
              </a:spcAft>
              <a:buSzPts val="2800"/>
              <a:buChar char="•"/>
            </a:pPr>
            <a:r>
              <a:rPr lang="en-US"/>
              <a:t>Construção de uma </a:t>
            </a:r>
            <a:r>
              <a:rPr lang="en-US"/>
              <a:t>base de testes baseada nos cenários propostos</a:t>
            </a:r>
            <a:endParaRPr/>
          </a:p>
          <a:p>
            <a:pPr indent="-406400" lvl="0" marL="457200" rtl="0" algn="l">
              <a:lnSpc>
                <a:spcPct val="115000"/>
              </a:lnSpc>
              <a:spcBef>
                <a:spcPts val="0"/>
              </a:spcBef>
              <a:spcAft>
                <a:spcPts val="0"/>
              </a:spcAft>
              <a:buSzPts val="2800"/>
              <a:buChar char="•"/>
            </a:pPr>
            <a:r>
              <a:rPr lang="en-US"/>
              <a:t>Realização de testes comparativos (Sonador vs. DCM uploader) para os cenários propostos</a:t>
            </a:r>
            <a:endParaRPr/>
          </a:p>
          <a:p>
            <a:pPr indent="-406400" lvl="0" marL="457200" rtl="0" algn="l">
              <a:lnSpc>
                <a:spcPct val="115000"/>
              </a:lnSpc>
              <a:spcBef>
                <a:spcPts val="0"/>
              </a:spcBef>
              <a:spcAft>
                <a:spcPts val="0"/>
              </a:spcAft>
              <a:buSzPts val="2800"/>
              <a:buChar char="•"/>
            </a:pPr>
            <a:r>
              <a:rPr lang="en-US"/>
              <a:t>Implantar um servidor de autenticação na AWS</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sp>
        <p:nvSpPr>
          <p:cNvPr id="2473" name="Google Shape;2473;g226869415d7_0_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03 						</a:t>
            </a:r>
            <a:r>
              <a:rPr b="1" lang="en-US" sz="3300">
                <a:solidFill>
                  <a:srgbClr val="FF0000"/>
                </a:solidFill>
              </a:rPr>
              <a:t>28</a:t>
            </a:r>
            <a:r>
              <a:rPr b="1" lang="en-US" sz="3300">
                <a:solidFill>
                  <a:srgbClr val="FF0000"/>
                </a:solidFill>
              </a:rPr>
              <a:t>/03/2023</a:t>
            </a:r>
            <a:endParaRPr b="1" sz="3300">
              <a:solidFill>
                <a:srgbClr val="FF0000"/>
              </a:solidFill>
            </a:endParaRPr>
          </a:p>
        </p:txBody>
      </p:sp>
      <p:sp>
        <p:nvSpPr>
          <p:cNvPr id="2474" name="Google Shape;2474;g226869415d7_0_0"/>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Investigar o porquê do software não executa em alguns ambientes.</a:t>
            </a:r>
            <a:endParaRPr/>
          </a:p>
          <a:p>
            <a:pPr indent="-406400" lvl="0" marL="457200" rtl="0" algn="l">
              <a:spcBef>
                <a:spcPts val="0"/>
              </a:spcBef>
              <a:spcAft>
                <a:spcPts val="0"/>
              </a:spcAft>
              <a:buSzPts val="2800"/>
              <a:buChar char="•"/>
            </a:pPr>
            <a:r>
              <a:rPr lang="en-US"/>
              <a:t>Testar transmissões em </a:t>
            </a:r>
            <a:r>
              <a:rPr i="1" lang="en-US"/>
              <a:t>localhost</a:t>
            </a:r>
            <a:endParaRPr/>
          </a:p>
          <a:p>
            <a:pPr indent="-406400" lvl="0" marL="457200" rtl="0" algn="l">
              <a:spcBef>
                <a:spcPts val="0"/>
              </a:spcBef>
              <a:spcAft>
                <a:spcPts val="0"/>
              </a:spcAft>
              <a:buSzPts val="2800"/>
              <a:buChar char="•"/>
            </a:pPr>
            <a:r>
              <a:rPr lang="en-US"/>
              <a:t>Testar transmissões em nuvem</a:t>
            </a:r>
            <a:endParaRPr/>
          </a:p>
          <a:p>
            <a:pPr indent="-406400" lvl="0" marL="457200" rtl="0" algn="l">
              <a:spcBef>
                <a:spcPts val="0"/>
              </a:spcBef>
              <a:spcAft>
                <a:spcPts val="0"/>
              </a:spcAft>
              <a:buSzPts val="2800"/>
              <a:buChar char="•"/>
            </a:pPr>
            <a:r>
              <a:rPr lang="en-US"/>
              <a:t>Reproduzir erros descritos nos relatórios de testes</a:t>
            </a:r>
            <a:endParaRPr/>
          </a:p>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1) Entender e depurar o código;</a:t>
            </a:r>
            <a:endParaRPr/>
          </a:p>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2) Estudar o protocolo + planejar e executar bateria de testes.</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g226869415d7_0_6"/>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03 						</a:t>
            </a:r>
            <a:r>
              <a:rPr b="1" lang="en-US" sz="3300">
                <a:solidFill>
                  <a:srgbClr val="FF0000"/>
                </a:solidFill>
              </a:rPr>
              <a:t>28/03/2023</a:t>
            </a:r>
            <a:endParaRPr b="1" sz="3300">
              <a:solidFill>
                <a:srgbClr val="FF0000"/>
              </a:solidFill>
            </a:endParaRPr>
          </a:p>
        </p:txBody>
      </p:sp>
      <p:sp>
        <p:nvSpPr>
          <p:cNvPr id="2480" name="Google Shape;2480;g226869415d7_0_6"/>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Clr>
                <a:schemeClr val="dk1"/>
              </a:buClr>
              <a:buSzPts val="1100"/>
              <a:buFont typeface="Arial"/>
              <a:buNone/>
            </a:pPr>
            <a:br>
              <a:rPr lang="en-US"/>
            </a:br>
            <a:r>
              <a:rPr lang="en-US" u="sng">
                <a:solidFill>
                  <a:schemeClr val="hlink"/>
                </a:solidFill>
                <a:hlinkClick r:id="rId3"/>
              </a:rPr>
              <a:t>https://canon4000.cin.ufpe.br</a:t>
            </a:r>
            <a:r>
              <a:rPr lang="en-US"/>
              <a:t>							g</a:t>
            </a:r>
            <a:endParaRPr/>
          </a:p>
          <a:p>
            <a:pPr indent="0" lvl="0" marL="457200" rtl="0" algn="l">
              <a:spcBef>
                <a:spcPts val="1000"/>
              </a:spcBef>
              <a:spcAft>
                <a:spcPts val="0"/>
              </a:spcAft>
              <a:buClr>
                <a:schemeClr val="dk1"/>
              </a:buClr>
              <a:buSzPts val="1100"/>
              <a:buFont typeface="Arial"/>
              <a:buNone/>
            </a:pPr>
            <a:r>
              <a:rPr lang="en-US" u="sng">
                <a:solidFill>
                  <a:schemeClr val="hlink"/>
                </a:solidFill>
                <a:hlinkClick r:id="rId4"/>
              </a:rPr>
              <a:t>https://canon4001.cin.ufpe.br</a:t>
            </a:r>
            <a:r>
              <a:rPr lang="en-US"/>
              <a:t>							r</a:t>
            </a:r>
            <a:endParaRPr/>
          </a:p>
          <a:p>
            <a:pPr indent="0" lvl="0" marL="457200" rtl="0" algn="l">
              <a:spcBef>
                <a:spcPts val="1000"/>
              </a:spcBef>
              <a:spcAft>
                <a:spcPts val="0"/>
              </a:spcAft>
              <a:buClr>
                <a:schemeClr val="dk1"/>
              </a:buClr>
              <a:buSzPts val="1100"/>
              <a:buFont typeface="Arial"/>
              <a:buNone/>
            </a:pPr>
            <a:r>
              <a:rPr lang="en-US" u="sng">
                <a:solidFill>
                  <a:schemeClr val="hlink"/>
                </a:solidFill>
                <a:hlinkClick r:id="rId5"/>
              </a:rPr>
              <a:t>https://canon4002.cin.ufpe.br</a:t>
            </a:r>
            <a:r>
              <a:rPr lang="en-US"/>
              <a:t>							t</a:t>
            </a:r>
            <a:endParaRPr/>
          </a:p>
          <a:p>
            <a:pPr indent="0" lvl="0" marL="457200" rtl="0" algn="l">
              <a:spcBef>
                <a:spcPts val="1000"/>
              </a:spcBef>
              <a:spcAft>
                <a:spcPts val="0"/>
              </a:spcAft>
              <a:buClr>
                <a:schemeClr val="dk1"/>
              </a:buClr>
              <a:buSzPts val="1100"/>
              <a:buFont typeface="Arial"/>
              <a:buNone/>
            </a:pPr>
            <a:br>
              <a:rPr lang="en-US"/>
            </a:br>
            <a:r>
              <a:rPr lang="en-US" u="sng">
                <a:solidFill>
                  <a:schemeClr val="hlink"/>
                </a:solidFill>
                <a:hlinkClick r:id="rId6"/>
              </a:rPr>
              <a:t>https://scdedeploy4000.cin.ufpe.br</a:t>
            </a:r>
            <a:r>
              <a:rPr lang="en-US"/>
              <a:t>					g</a:t>
            </a:r>
            <a:endParaRPr/>
          </a:p>
          <a:p>
            <a:pPr indent="0" lvl="0" marL="457200" rtl="0" algn="l">
              <a:spcBef>
                <a:spcPts val="1000"/>
              </a:spcBef>
              <a:spcAft>
                <a:spcPts val="0"/>
              </a:spcAft>
              <a:buClr>
                <a:schemeClr val="dk1"/>
              </a:buClr>
              <a:buSzPts val="1100"/>
              <a:buFont typeface="Arial"/>
              <a:buNone/>
            </a:pPr>
            <a:r>
              <a:rPr lang="en-US" u="sng">
                <a:solidFill>
                  <a:schemeClr val="hlink"/>
                </a:solidFill>
                <a:hlinkClick r:id="rId7"/>
              </a:rPr>
              <a:t>https://scdedeploy4001.cin.ufpe.br</a:t>
            </a:r>
            <a:r>
              <a:rPr lang="en-US"/>
              <a:t>					r</a:t>
            </a:r>
            <a:endParaRPr/>
          </a:p>
          <a:p>
            <a:pPr indent="0" lvl="0" marL="457200" rtl="0" algn="l">
              <a:spcBef>
                <a:spcPts val="1000"/>
              </a:spcBef>
              <a:spcAft>
                <a:spcPts val="0"/>
              </a:spcAft>
              <a:buClr>
                <a:schemeClr val="dk1"/>
              </a:buClr>
              <a:buSzPts val="1100"/>
              <a:buFont typeface="Arial"/>
              <a:buNone/>
            </a:pPr>
            <a:r>
              <a:rPr lang="en-US" u="sng">
                <a:solidFill>
                  <a:schemeClr val="hlink"/>
                </a:solidFill>
                <a:hlinkClick r:id="rId8"/>
              </a:rPr>
              <a:t>https://scdedeploy4002.cin.ufpe.br</a:t>
            </a:r>
            <a:r>
              <a:rPr lang="en-US"/>
              <a:t>					t</a:t>
            </a:r>
            <a:endParaRPr/>
          </a:p>
          <a:p>
            <a:pPr indent="0" lvl="0" marL="457200" rtl="0" algn="l">
              <a:spcBef>
                <a:spcPts val="1000"/>
              </a:spcBef>
              <a:spcAft>
                <a:spcPts val="0"/>
              </a:spcAft>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4" name="Shape 2484"/>
        <p:cNvGrpSpPr/>
        <p:nvPr/>
      </p:nvGrpSpPr>
      <p:grpSpPr>
        <a:xfrm>
          <a:off x="0" y="0"/>
          <a:ext cx="0" cy="0"/>
          <a:chOff x="0" y="0"/>
          <a:chExt cx="0" cy="0"/>
        </a:xfrm>
      </p:grpSpPr>
      <p:sp>
        <p:nvSpPr>
          <p:cNvPr id="2485" name="Google Shape;2485;g226869415d7_0_13"/>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03 						</a:t>
            </a:r>
            <a:r>
              <a:rPr b="1" lang="en-US" sz="3300">
                <a:solidFill>
                  <a:srgbClr val="FF0000"/>
                </a:solidFill>
              </a:rPr>
              <a:t>28/03/2023</a:t>
            </a:r>
            <a:endParaRPr b="1" sz="3300">
              <a:solidFill>
                <a:srgbClr val="FF0000"/>
              </a:solidFill>
            </a:endParaRPr>
          </a:p>
        </p:txBody>
      </p:sp>
      <p:pic>
        <p:nvPicPr>
          <p:cNvPr id="2486" name="Google Shape;2486;g226869415d7_0_13"/>
          <p:cNvPicPr preferRelativeResize="0"/>
          <p:nvPr/>
        </p:nvPicPr>
        <p:blipFill>
          <a:blip r:embed="rId3">
            <a:alphaModFix/>
          </a:blip>
          <a:stretch>
            <a:fillRect/>
          </a:stretch>
        </p:blipFill>
        <p:spPr>
          <a:xfrm>
            <a:off x="932650" y="2303217"/>
            <a:ext cx="8134350" cy="361950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g226869415d7_0_19"/>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03 						</a:t>
            </a:r>
            <a:r>
              <a:rPr b="1" lang="en-US" sz="3300">
                <a:solidFill>
                  <a:srgbClr val="FF0000"/>
                </a:solidFill>
              </a:rPr>
              <a:t>28/03/2023</a:t>
            </a:r>
            <a:endParaRPr b="1" sz="3300">
              <a:solidFill>
                <a:srgbClr val="FF0000"/>
              </a:solidFill>
            </a:endParaRPr>
          </a:p>
        </p:txBody>
      </p:sp>
      <p:pic>
        <p:nvPicPr>
          <p:cNvPr id="2492" name="Google Shape;2492;g226869415d7_0_19"/>
          <p:cNvPicPr preferRelativeResize="0"/>
          <p:nvPr/>
        </p:nvPicPr>
        <p:blipFill>
          <a:blip r:embed="rId3">
            <a:alphaModFix/>
          </a:blip>
          <a:stretch>
            <a:fillRect/>
          </a:stretch>
        </p:blipFill>
        <p:spPr>
          <a:xfrm>
            <a:off x="990600" y="1661667"/>
            <a:ext cx="10283700" cy="5196333"/>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g226869415d7_0_25"/>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03 						</a:t>
            </a:r>
            <a:r>
              <a:rPr b="1" lang="en-US" sz="3300">
                <a:solidFill>
                  <a:srgbClr val="FF0000"/>
                </a:solidFill>
              </a:rPr>
              <a:t>28/03/2023</a:t>
            </a:r>
            <a:endParaRPr b="1" sz="3300">
              <a:solidFill>
                <a:srgbClr val="FF0000"/>
              </a:solidFill>
            </a:endParaRPr>
          </a:p>
        </p:txBody>
      </p:sp>
      <p:pic>
        <p:nvPicPr>
          <p:cNvPr id="2498" name="Google Shape;2498;g226869415d7_0_25"/>
          <p:cNvPicPr preferRelativeResize="0"/>
          <p:nvPr/>
        </p:nvPicPr>
        <p:blipFill>
          <a:blip r:embed="rId3">
            <a:alphaModFix/>
          </a:blip>
          <a:stretch>
            <a:fillRect/>
          </a:stretch>
        </p:blipFill>
        <p:spPr>
          <a:xfrm>
            <a:off x="1398875" y="1589567"/>
            <a:ext cx="9241753" cy="519633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2" name="Shape 2502"/>
        <p:cNvGrpSpPr/>
        <p:nvPr/>
      </p:nvGrpSpPr>
      <p:grpSpPr>
        <a:xfrm>
          <a:off x="0" y="0"/>
          <a:ext cx="0" cy="0"/>
          <a:chOff x="0" y="0"/>
          <a:chExt cx="0" cy="0"/>
        </a:xfrm>
      </p:grpSpPr>
      <p:sp>
        <p:nvSpPr>
          <p:cNvPr id="2503" name="Google Shape;2503;g226869415d7_0_31"/>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03 						</a:t>
            </a:r>
            <a:r>
              <a:rPr b="1" lang="en-US" sz="3300">
                <a:solidFill>
                  <a:srgbClr val="FF0000"/>
                </a:solidFill>
              </a:rPr>
              <a:t>28/03/2023</a:t>
            </a:r>
            <a:endParaRPr b="1" sz="3300">
              <a:solidFill>
                <a:srgbClr val="FF0000"/>
              </a:solidFill>
            </a:endParaRPr>
          </a:p>
        </p:txBody>
      </p:sp>
      <p:pic>
        <p:nvPicPr>
          <p:cNvPr id="2504" name="Google Shape;2504;g226869415d7_0_31"/>
          <p:cNvPicPr preferRelativeResize="0"/>
          <p:nvPr/>
        </p:nvPicPr>
        <p:blipFill>
          <a:blip r:embed="rId3">
            <a:alphaModFix/>
          </a:blip>
          <a:stretch>
            <a:fillRect/>
          </a:stretch>
        </p:blipFill>
        <p:spPr>
          <a:xfrm>
            <a:off x="144625" y="2504442"/>
            <a:ext cx="11887203" cy="2517185"/>
          </a:xfrm>
          <a:prstGeom prst="rect">
            <a:avLst/>
          </a:prstGeom>
          <a:noFill/>
          <a:ln>
            <a:noFill/>
          </a:ln>
        </p:spPr>
      </p:pic>
      <p:sp>
        <p:nvSpPr>
          <p:cNvPr id="2505" name="Google Shape;2505;g226869415d7_0_31"/>
          <p:cNvSpPr/>
          <p:nvPr/>
        </p:nvSpPr>
        <p:spPr>
          <a:xfrm>
            <a:off x="6641725" y="1908200"/>
            <a:ext cx="1451100" cy="377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b24d00363e_0_8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ISO 27000</a:t>
            </a:r>
            <a:endParaRPr b="1" sz="2300">
              <a:solidFill>
                <a:srgbClr val="990000"/>
              </a:solidFill>
            </a:endParaRPr>
          </a:p>
        </p:txBody>
      </p:sp>
      <p:sp>
        <p:nvSpPr>
          <p:cNvPr id="310" name="Google Shape;310;g2b24d00363e_0_8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311" name="Google Shape;311;g2b24d00363e_0_87"/>
          <p:cNvSpPr txBox="1"/>
          <p:nvPr/>
        </p:nvSpPr>
        <p:spPr>
          <a:xfrm>
            <a:off x="3583200" y="6550200"/>
            <a:ext cx="51021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12" name="Google Shape;312;g2b24d00363e_0_8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13" name="Google Shape;313;g2b24d00363e_0_87"/>
          <p:cNvSpPr txBox="1"/>
          <p:nvPr/>
        </p:nvSpPr>
        <p:spPr>
          <a:xfrm>
            <a:off x="110867" y="720667"/>
            <a:ext cx="11956800" cy="5802900"/>
          </a:xfrm>
          <a:prstGeom prst="rect">
            <a:avLst/>
          </a:prstGeom>
          <a:noFill/>
          <a:ln>
            <a:noFill/>
          </a:ln>
        </p:spPr>
        <p:txBody>
          <a:bodyPr anchorCtr="0" anchor="t" bIns="121900" lIns="121900" spcFirstLastPara="1" rIns="121900" wrap="square" tIns="121900">
            <a:spAutoFit/>
          </a:bodyPr>
          <a:lstStyle/>
          <a:p>
            <a:pPr indent="-425450" lvl="0" marL="609600" rtl="0" algn="just">
              <a:spcBef>
                <a:spcPts val="0"/>
              </a:spcBef>
              <a:spcAft>
                <a:spcPts val="0"/>
              </a:spcAft>
              <a:buSzPts val="1900"/>
              <a:buChar char="●"/>
            </a:pPr>
            <a:r>
              <a:rPr b="1" lang="en-US" sz="1900">
                <a:solidFill>
                  <a:schemeClr val="dk1"/>
                </a:solidFill>
              </a:rPr>
              <a:t>Estabelecer uma política de segurança da informação: </a:t>
            </a:r>
            <a:r>
              <a:rPr lang="en-US" sz="1900">
                <a:solidFill>
                  <a:schemeClr val="dk1"/>
                </a:solidFill>
              </a:rPr>
              <a:t>A política deve definir os objetivos, princípios e diretrizes para a segurança da informação do software;</a:t>
            </a:r>
            <a:endParaRPr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Realizar avaliações de riscos</a:t>
            </a:r>
            <a:r>
              <a:rPr lang="en-US" sz="1900">
                <a:solidFill>
                  <a:schemeClr val="dk1"/>
                </a:solidFill>
              </a:rPr>
              <a:t>: Avaliações de riscos devem ser realizadas para identificar e avaliar os riscos à segurança da informação;</a:t>
            </a:r>
            <a:endParaRPr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controles acesso</a:t>
            </a:r>
            <a:r>
              <a:rPr lang="en-US" sz="1900">
                <a:solidFill>
                  <a:schemeClr val="dk1"/>
                </a:solidFill>
              </a:rPr>
              <a:t>: devem garantir que apenas usuários autorizados possam acessar o software;</a:t>
            </a:r>
            <a:endParaRPr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controles de autenticação</a:t>
            </a:r>
            <a:r>
              <a:rPr lang="en-US" sz="1900">
                <a:solidFill>
                  <a:schemeClr val="dk1"/>
                </a:solidFill>
              </a:rPr>
              <a:t>: devem garantir que os usuários sejam autenticados de forma segura;</a:t>
            </a:r>
            <a:endParaRPr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controles de autorização</a:t>
            </a:r>
            <a:r>
              <a:rPr lang="en-US" sz="1900">
                <a:solidFill>
                  <a:schemeClr val="dk1"/>
                </a:solidFill>
              </a:rPr>
              <a:t>: devem garantir que os usuários tenham acesso apenas aos recursos aos quais estão autorizados;</a:t>
            </a:r>
            <a:endParaRPr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controles de criptografia</a:t>
            </a:r>
            <a:r>
              <a:rPr lang="en-US" sz="1900">
                <a:solidFill>
                  <a:schemeClr val="dk1"/>
                </a:solidFill>
              </a:rPr>
              <a:t>:  devem proteger os dados contra acesso não autorizado;</a:t>
            </a:r>
            <a:endParaRPr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controles de integridade</a:t>
            </a:r>
            <a:r>
              <a:rPr lang="en-US" sz="1900">
                <a:solidFill>
                  <a:schemeClr val="dk1"/>
                </a:solidFill>
              </a:rPr>
              <a:t>: devem garantir que os dados não sejam alterados ou corrompidos sem autorização;</a:t>
            </a:r>
            <a:endParaRPr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controles de disponibilidade</a:t>
            </a:r>
            <a:r>
              <a:rPr lang="en-US" sz="1900">
                <a:solidFill>
                  <a:schemeClr val="dk1"/>
                </a:solidFill>
              </a:rPr>
              <a:t>: devem garantir que os dados estejam disponíveis quando necessário;</a:t>
            </a:r>
            <a:endParaRPr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controles de recuperação de desastres</a:t>
            </a:r>
            <a:r>
              <a:rPr lang="en-US" sz="1900">
                <a:solidFill>
                  <a:schemeClr val="dk1"/>
                </a:solidFill>
              </a:rPr>
              <a:t>: devem garantir que os dados possam ser recuperados em caso de incidente;</a:t>
            </a:r>
            <a:endParaRPr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controles de auditoria</a:t>
            </a:r>
            <a:r>
              <a:rPr lang="en-US" sz="1900">
                <a:solidFill>
                  <a:schemeClr val="dk1"/>
                </a:solidFill>
              </a:rPr>
              <a:t>: devem registrar todas as atividades no software para fins de auditoria e investigação;</a:t>
            </a:r>
            <a:endParaRPr sz="1900">
              <a:solidFill>
                <a:schemeClr val="dk1"/>
              </a:solidFil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pic>
        <p:nvPicPr>
          <p:cNvPr id="2510" name="Google Shape;2510;g22631400fc7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2511" name="Google Shape;2511;g22631400fc7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2512" name="Google Shape;2512;g22631400fc7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2513" name="Google Shape;2513;g22631400fc7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02</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14/03/2023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g21a4e27151b_0_89"/>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Contexto da Sprint 02</a:t>
            </a:r>
            <a:endParaRPr sz="3300"/>
          </a:p>
        </p:txBody>
      </p:sp>
      <p:sp>
        <p:nvSpPr>
          <p:cNvPr id="2519" name="Google Shape;2519;g21a4e27151b_0_89"/>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Simular o protocolo DICOM através do Sonador utilizando o ambiente remoto</a:t>
            </a:r>
            <a:endParaRPr/>
          </a:p>
          <a:p>
            <a:pPr indent="-406400" lvl="0" marL="457200" rtl="0" algn="l">
              <a:lnSpc>
                <a:spcPct val="115000"/>
              </a:lnSpc>
              <a:spcBef>
                <a:spcPts val="0"/>
              </a:spcBef>
              <a:spcAft>
                <a:spcPts val="0"/>
              </a:spcAft>
              <a:buSzPts val="2800"/>
              <a:buChar char="•"/>
            </a:pPr>
            <a:r>
              <a:rPr lang="en-US"/>
              <a:t>Sonador Gateway</a:t>
            </a:r>
            <a:endParaRPr/>
          </a:p>
          <a:p>
            <a:pPr indent="-406400" lvl="0" marL="457200" rtl="0" algn="l">
              <a:lnSpc>
                <a:spcPct val="115000"/>
              </a:lnSpc>
              <a:spcBef>
                <a:spcPts val="0"/>
              </a:spcBef>
              <a:spcAft>
                <a:spcPts val="0"/>
              </a:spcAft>
              <a:buSzPts val="2800"/>
              <a:buChar char="•"/>
            </a:pPr>
            <a:r>
              <a:rPr lang="en-US"/>
              <a:t>Consolidação de uma base de dados DICOM para testes</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sp>
        <p:nvSpPr>
          <p:cNvPr id="2524" name="Google Shape;2524;g21a4e27151b_0_94"/>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pic>
        <p:nvPicPr>
          <p:cNvPr id="2525" name="Google Shape;2525;g21a4e27151b_0_94"/>
          <p:cNvPicPr preferRelativeResize="0"/>
          <p:nvPr/>
        </p:nvPicPr>
        <p:blipFill rotWithShape="1">
          <a:blip r:embed="rId3">
            <a:alphaModFix/>
          </a:blip>
          <a:srcRect b="0" l="5240" r="0" t="0"/>
          <a:stretch/>
        </p:blipFill>
        <p:spPr>
          <a:xfrm>
            <a:off x="284000" y="1945225"/>
            <a:ext cx="5750474" cy="4217601"/>
          </a:xfrm>
          <a:prstGeom prst="rect">
            <a:avLst/>
          </a:prstGeom>
          <a:noFill/>
          <a:ln>
            <a:noFill/>
          </a:ln>
        </p:spPr>
      </p:pic>
      <p:pic>
        <p:nvPicPr>
          <p:cNvPr id="2526" name="Google Shape;2526;g21a4e27151b_0_94"/>
          <p:cNvPicPr preferRelativeResize="0"/>
          <p:nvPr/>
        </p:nvPicPr>
        <p:blipFill rotWithShape="1">
          <a:blip r:embed="rId4">
            <a:alphaModFix/>
          </a:blip>
          <a:srcRect b="0" l="5159" r="0" t="0"/>
          <a:stretch/>
        </p:blipFill>
        <p:spPr>
          <a:xfrm>
            <a:off x="6133875" y="1945225"/>
            <a:ext cx="5949251" cy="4217601"/>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g21b856b6e9f_2_2"/>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pic>
        <p:nvPicPr>
          <p:cNvPr id="2532" name="Google Shape;2532;g21b856b6e9f_2_2"/>
          <p:cNvPicPr preferRelativeResize="0"/>
          <p:nvPr/>
        </p:nvPicPr>
        <p:blipFill rotWithShape="1">
          <a:blip r:embed="rId3">
            <a:alphaModFix/>
          </a:blip>
          <a:srcRect b="0" l="4961" r="0" t="0"/>
          <a:stretch/>
        </p:blipFill>
        <p:spPr>
          <a:xfrm>
            <a:off x="326575" y="1850075"/>
            <a:ext cx="5594299" cy="4291801"/>
          </a:xfrm>
          <a:prstGeom prst="rect">
            <a:avLst/>
          </a:prstGeom>
          <a:noFill/>
          <a:ln>
            <a:noFill/>
          </a:ln>
        </p:spPr>
      </p:pic>
      <p:pic>
        <p:nvPicPr>
          <p:cNvPr id="2533" name="Google Shape;2533;g21b856b6e9f_2_2"/>
          <p:cNvPicPr preferRelativeResize="0"/>
          <p:nvPr/>
        </p:nvPicPr>
        <p:blipFill rotWithShape="1">
          <a:blip r:embed="rId4">
            <a:alphaModFix/>
          </a:blip>
          <a:srcRect b="0" l="5490" r="0" t="0"/>
          <a:stretch/>
        </p:blipFill>
        <p:spPr>
          <a:xfrm>
            <a:off x="6211325" y="1788275"/>
            <a:ext cx="5701424" cy="4291801"/>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g21a4e27151b_0_99"/>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Próximos Passos</a:t>
            </a:r>
            <a:endParaRPr sz="3300"/>
          </a:p>
        </p:txBody>
      </p:sp>
      <p:sp>
        <p:nvSpPr>
          <p:cNvPr id="2539" name="Google Shape;2539;g21a4e27151b_0_99"/>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lnSpc>
                <a:spcPct val="115000"/>
              </a:lnSpc>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Realização dos testes remotos</a:t>
            </a:r>
            <a:endParaRPr/>
          </a:p>
          <a:p>
            <a:pPr indent="-406400" lvl="0" marL="457200" rtl="0" algn="l">
              <a:lnSpc>
                <a:spcPct val="115000"/>
              </a:lnSpc>
              <a:spcBef>
                <a:spcPts val="0"/>
              </a:spcBef>
              <a:spcAft>
                <a:spcPts val="0"/>
              </a:spcAft>
              <a:buSzPts val="2800"/>
              <a:buChar char="•"/>
            </a:pPr>
            <a:r>
              <a:rPr lang="en-US"/>
              <a:t>Depuração do código do Sonador</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g21a4e27151b_0_104"/>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02 						</a:t>
            </a:r>
            <a:r>
              <a:rPr b="1" lang="en-US" sz="3300">
                <a:solidFill>
                  <a:srgbClr val="FF0000"/>
                </a:solidFill>
              </a:rPr>
              <a:t>14/03/2023</a:t>
            </a:r>
            <a:endParaRPr b="1" sz="3300">
              <a:solidFill>
                <a:srgbClr val="FF0000"/>
              </a:solidFill>
            </a:endParaRPr>
          </a:p>
        </p:txBody>
      </p:sp>
      <p:sp>
        <p:nvSpPr>
          <p:cNvPr id="2545" name="Google Shape;2545;g21a4e27151b_0_104"/>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Objetivo era implantar o software em ambientes local e remoto;</a:t>
            </a:r>
            <a:endParaRPr/>
          </a:p>
          <a:p>
            <a:pPr indent="-406400" lvl="0" marL="457200" rtl="0" algn="l">
              <a:spcBef>
                <a:spcPts val="0"/>
              </a:spcBef>
              <a:spcAft>
                <a:spcPts val="0"/>
              </a:spcAft>
              <a:buSzPts val="2800"/>
              <a:buChar char="•"/>
            </a:pPr>
            <a:r>
              <a:rPr lang="en-US"/>
              <a:t>Testar transmissão em diferentes ambientes;</a:t>
            </a:r>
            <a:endParaRPr/>
          </a:p>
          <a:p>
            <a:pPr indent="-406400" lvl="0" marL="457200" rtl="0" algn="l">
              <a:spcBef>
                <a:spcPts val="0"/>
              </a:spcBef>
              <a:spcAft>
                <a:spcPts val="0"/>
              </a:spcAft>
              <a:buSzPts val="2800"/>
              <a:buChar char="•"/>
            </a:pPr>
            <a:r>
              <a:rPr lang="en-US"/>
              <a:t>Tentar reproduzir os erros descritos nos relatórios de testes;</a:t>
            </a:r>
            <a:endParaRPr/>
          </a:p>
          <a:p>
            <a:pPr indent="-406400" lvl="0" marL="457200" rtl="0" algn="l">
              <a:spcBef>
                <a:spcPts val="0"/>
              </a:spcBef>
              <a:spcAft>
                <a:spcPts val="0"/>
              </a:spcAft>
              <a:buSzPts val="2800"/>
              <a:buChar char="•"/>
            </a:pPr>
            <a:r>
              <a:rPr lang="en-US"/>
              <a:t>Depurar o código ou planejar nova bateria de testes.</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g21a4e27151b_0_109"/>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Resultados</a:t>
            </a:r>
            <a:endParaRPr sz="3300"/>
          </a:p>
        </p:txBody>
      </p:sp>
      <p:sp>
        <p:nvSpPr>
          <p:cNvPr id="2551" name="Google Shape;2551;g21a4e27151b_0_109"/>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Diversos problemas encontrados no build</a:t>
            </a:r>
            <a:endParaRPr/>
          </a:p>
          <a:p>
            <a:pPr indent="-381000" lvl="1" marL="914400" rtl="0" algn="l">
              <a:spcBef>
                <a:spcPts val="0"/>
              </a:spcBef>
              <a:spcAft>
                <a:spcPts val="0"/>
              </a:spcAft>
              <a:buSzPts val="2400"/>
              <a:buChar char="•"/>
            </a:pPr>
            <a:r>
              <a:rPr lang="en-US"/>
              <a:t>Versões legadas de Erlang instaladas no </a:t>
            </a:r>
            <a:r>
              <a:rPr i="1" lang="en-US"/>
              <a:t>host </a:t>
            </a:r>
            <a:r>
              <a:rPr lang="en-US"/>
              <a:t>parecem interferir na aplicação</a:t>
            </a:r>
            <a:endParaRPr/>
          </a:p>
          <a:p>
            <a:pPr indent="-381000" lvl="1" marL="914400" rtl="0" algn="l">
              <a:spcBef>
                <a:spcPts val="0"/>
              </a:spcBef>
              <a:spcAft>
                <a:spcPts val="0"/>
              </a:spcAft>
              <a:buSzPts val="2400"/>
              <a:buChar char="•"/>
            </a:pPr>
            <a:r>
              <a:rPr lang="en-US"/>
              <a:t>Versão padrão do docker-compose incompatível</a:t>
            </a:r>
            <a:endParaRPr/>
          </a:p>
          <a:p>
            <a:pPr indent="-381000" lvl="1" marL="914400" rtl="0" algn="l">
              <a:spcBef>
                <a:spcPts val="0"/>
              </a:spcBef>
              <a:spcAft>
                <a:spcPts val="0"/>
              </a:spcAft>
              <a:buSzPts val="2400"/>
              <a:buChar char="•"/>
            </a:pPr>
            <a:r>
              <a:rPr lang="en-US"/>
              <a:t>Outros (a averiguar)</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5" name="Shape 2555"/>
        <p:cNvGrpSpPr/>
        <p:nvPr/>
      </p:nvGrpSpPr>
      <p:grpSpPr>
        <a:xfrm>
          <a:off x="0" y="0"/>
          <a:ext cx="0" cy="0"/>
          <a:chOff x="0" y="0"/>
          <a:chExt cx="0" cy="0"/>
        </a:xfrm>
      </p:grpSpPr>
      <p:sp>
        <p:nvSpPr>
          <p:cNvPr id="2556" name="Google Shape;2556;g21b856b6e9f_7_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Resultados - Falha</a:t>
            </a:r>
            <a:endParaRPr sz="3300"/>
          </a:p>
        </p:txBody>
      </p:sp>
      <p:pic>
        <p:nvPicPr>
          <p:cNvPr id="2557" name="Google Shape;2557;g21b856b6e9f_7_0"/>
          <p:cNvPicPr preferRelativeResize="0"/>
          <p:nvPr/>
        </p:nvPicPr>
        <p:blipFill>
          <a:blip r:embed="rId3">
            <a:alphaModFix/>
          </a:blip>
          <a:stretch>
            <a:fillRect/>
          </a:stretch>
        </p:blipFill>
        <p:spPr>
          <a:xfrm>
            <a:off x="152400" y="1711767"/>
            <a:ext cx="11887200" cy="686878"/>
          </a:xfrm>
          <a:prstGeom prst="rect">
            <a:avLst/>
          </a:prstGeom>
          <a:noFill/>
          <a:ln>
            <a:noFill/>
          </a:ln>
        </p:spPr>
      </p:pic>
      <p:pic>
        <p:nvPicPr>
          <p:cNvPr id="2558" name="Google Shape;2558;g21b856b6e9f_7_0"/>
          <p:cNvPicPr preferRelativeResize="0"/>
          <p:nvPr/>
        </p:nvPicPr>
        <p:blipFill>
          <a:blip r:embed="rId4">
            <a:alphaModFix/>
          </a:blip>
          <a:stretch>
            <a:fillRect/>
          </a:stretch>
        </p:blipFill>
        <p:spPr>
          <a:xfrm>
            <a:off x="1527600" y="3064045"/>
            <a:ext cx="8820150" cy="321945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g21b856b6e9f_3_5"/>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Resultados - Sucesso</a:t>
            </a:r>
            <a:endParaRPr sz="3300"/>
          </a:p>
        </p:txBody>
      </p:sp>
      <p:pic>
        <p:nvPicPr>
          <p:cNvPr id="2564" name="Google Shape;2564;g21b856b6e9f_3_5"/>
          <p:cNvPicPr preferRelativeResize="0"/>
          <p:nvPr/>
        </p:nvPicPr>
        <p:blipFill>
          <a:blip r:embed="rId3">
            <a:alphaModFix/>
          </a:blip>
          <a:stretch>
            <a:fillRect/>
          </a:stretch>
        </p:blipFill>
        <p:spPr>
          <a:xfrm>
            <a:off x="457850" y="2488226"/>
            <a:ext cx="11152323" cy="2697475"/>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sp>
        <p:nvSpPr>
          <p:cNvPr id="2569" name="Google Shape;2569;g21b856b6e9f_3_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Resultados</a:t>
            </a:r>
            <a:endParaRPr sz="3300"/>
          </a:p>
        </p:txBody>
      </p:sp>
      <p:sp>
        <p:nvSpPr>
          <p:cNvPr id="2570" name="Google Shape;2570;g21b856b6e9f_3_0"/>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a:t>
            </a:r>
            <a:endParaRPr/>
          </a:p>
        </p:txBody>
      </p:sp>
      <p:pic>
        <p:nvPicPr>
          <p:cNvPr id="2571" name="Google Shape;2571;g21b856b6e9f_3_0"/>
          <p:cNvPicPr preferRelativeResize="0"/>
          <p:nvPr/>
        </p:nvPicPr>
        <p:blipFill>
          <a:blip r:embed="rId3">
            <a:alphaModFix/>
          </a:blip>
          <a:stretch>
            <a:fillRect/>
          </a:stretch>
        </p:blipFill>
        <p:spPr>
          <a:xfrm>
            <a:off x="918789" y="2302801"/>
            <a:ext cx="10977535" cy="4555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b24d00363e_0_9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US" sz="2200">
                <a:solidFill>
                  <a:srgbClr val="990000"/>
                </a:solidFill>
              </a:rPr>
              <a:t>Resultados - ISO 27000</a:t>
            </a:r>
            <a:endParaRPr b="1" sz="2300">
              <a:solidFill>
                <a:srgbClr val="990000"/>
              </a:solidFill>
            </a:endParaRPr>
          </a:p>
        </p:txBody>
      </p:sp>
      <p:sp>
        <p:nvSpPr>
          <p:cNvPr id="319" name="Google Shape;319;g2b24d00363e_0_9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320" name="Google Shape;320;g2b24d00363e_0_95"/>
          <p:cNvSpPr txBox="1"/>
          <p:nvPr/>
        </p:nvSpPr>
        <p:spPr>
          <a:xfrm>
            <a:off x="3583200" y="6550200"/>
            <a:ext cx="51021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21" name="Google Shape;321;g2b24d00363e_0_9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22" name="Google Shape;322;g2b24d00363e_0_95"/>
          <p:cNvSpPr txBox="1"/>
          <p:nvPr/>
        </p:nvSpPr>
        <p:spPr>
          <a:xfrm>
            <a:off x="110867" y="720667"/>
            <a:ext cx="11956800" cy="2001000"/>
          </a:xfrm>
          <a:prstGeom prst="rect">
            <a:avLst/>
          </a:prstGeom>
          <a:noFill/>
          <a:ln>
            <a:noFill/>
          </a:ln>
        </p:spPr>
        <p:txBody>
          <a:bodyPr anchorCtr="0" anchor="t" bIns="121900" lIns="121900" spcFirstLastPara="1" rIns="121900" wrap="square" tIns="121900">
            <a:spAutoFit/>
          </a:bodyPr>
          <a:lstStyle/>
          <a:p>
            <a:pPr indent="-425450" lvl="0" marL="609600" rtl="0" algn="just">
              <a:spcBef>
                <a:spcPts val="0"/>
              </a:spcBef>
              <a:spcAft>
                <a:spcPts val="0"/>
              </a:spcAft>
              <a:buSzPts val="1900"/>
              <a:buChar char="●"/>
            </a:pPr>
            <a:r>
              <a:rPr b="1" lang="en-US" sz="1900">
                <a:solidFill>
                  <a:schemeClr val="dk1"/>
                </a:solidFill>
              </a:rPr>
              <a:t>Implementar conformidade com padrões</a:t>
            </a:r>
            <a:r>
              <a:rPr lang="en-US" sz="1900">
                <a:solidFill>
                  <a:schemeClr val="dk1"/>
                </a:solidFill>
              </a:rPr>
              <a:t>:O software deve atender aos requisitos dos padrões de interoperabilidade DICOM. (DICOM Conformance Statement é um documento fornecido pelo fabricante de um sistema ou dispositivo médico, descrevendo como esse sistema ou dispositivo adere às normas DICOM);</a:t>
            </a:r>
            <a:endParaRPr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testes de penetração</a:t>
            </a:r>
            <a:r>
              <a:rPr lang="en-US" sz="1900">
                <a:solidFill>
                  <a:schemeClr val="dk1"/>
                </a:solidFill>
              </a:rPr>
              <a:t>: O software deve ser testado regularmente para identificar e corrigir possíveis vulnerabilidades;</a:t>
            </a:r>
            <a:endParaRPr b="1" sz="1900">
              <a:solidFill>
                <a:schemeClr val="dk1"/>
              </a:solidFil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5" name="Shape 2575"/>
        <p:cNvGrpSpPr/>
        <p:nvPr/>
      </p:nvGrpSpPr>
      <p:grpSpPr>
        <a:xfrm>
          <a:off x="0" y="0"/>
          <a:ext cx="0" cy="0"/>
          <a:chOff x="0" y="0"/>
          <a:chExt cx="0" cy="0"/>
        </a:xfrm>
      </p:grpSpPr>
      <p:sp>
        <p:nvSpPr>
          <p:cNvPr id="2576" name="Google Shape;2576;g21b856b6e9f_3_12"/>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Resultados</a:t>
            </a:r>
            <a:endParaRPr sz="3300"/>
          </a:p>
        </p:txBody>
      </p:sp>
      <p:pic>
        <p:nvPicPr>
          <p:cNvPr id="2577" name="Google Shape;2577;g21b856b6e9f_3_12"/>
          <p:cNvPicPr preferRelativeResize="0"/>
          <p:nvPr/>
        </p:nvPicPr>
        <p:blipFill>
          <a:blip r:embed="rId3">
            <a:alphaModFix/>
          </a:blip>
          <a:stretch>
            <a:fillRect/>
          </a:stretch>
        </p:blipFill>
        <p:spPr>
          <a:xfrm>
            <a:off x="1220925" y="1536625"/>
            <a:ext cx="9795750" cy="5113274"/>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g21b856b6e9f_3_28"/>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Resultados</a:t>
            </a:r>
            <a:endParaRPr sz="3300"/>
          </a:p>
        </p:txBody>
      </p:sp>
      <p:pic>
        <p:nvPicPr>
          <p:cNvPr id="2583" name="Google Shape;2583;g21b856b6e9f_3_28"/>
          <p:cNvPicPr preferRelativeResize="0"/>
          <p:nvPr/>
        </p:nvPicPr>
        <p:blipFill>
          <a:blip r:embed="rId3">
            <a:alphaModFix/>
          </a:blip>
          <a:stretch>
            <a:fillRect/>
          </a:stretch>
        </p:blipFill>
        <p:spPr>
          <a:xfrm>
            <a:off x="887050" y="1932300"/>
            <a:ext cx="10937749" cy="3828800"/>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sp>
        <p:nvSpPr>
          <p:cNvPr id="2588" name="Google Shape;2588;g21b856b6e9f_3_23"/>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Resultados</a:t>
            </a:r>
            <a:endParaRPr sz="3300"/>
          </a:p>
        </p:txBody>
      </p:sp>
      <p:pic>
        <p:nvPicPr>
          <p:cNvPr id="2589" name="Google Shape;2589;g21b856b6e9f_3_23"/>
          <p:cNvPicPr preferRelativeResize="0"/>
          <p:nvPr/>
        </p:nvPicPr>
        <p:blipFill>
          <a:blip r:embed="rId3">
            <a:alphaModFix/>
          </a:blip>
          <a:stretch>
            <a:fillRect/>
          </a:stretch>
        </p:blipFill>
        <p:spPr>
          <a:xfrm>
            <a:off x="1278100" y="1536626"/>
            <a:ext cx="10293900" cy="5283725"/>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3" name="Shape 2593"/>
        <p:cNvGrpSpPr/>
        <p:nvPr/>
      </p:nvGrpSpPr>
      <p:grpSpPr>
        <a:xfrm>
          <a:off x="0" y="0"/>
          <a:ext cx="0" cy="0"/>
          <a:chOff x="0" y="0"/>
          <a:chExt cx="0" cy="0"/>
        </a:xfrm>
      </p:grpSpPr>
      <p:sp>
        <p:nvSpPr>
          <p:cNvPr id="2594" name="Google Shape;2594;g21a4e27151b_0_114"/>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Próximos Passos</a:t>
            </a:r>
            <a:endParaRPr sz="3300"/>
          </a:p>
        </p:txBody>
      </p:sp>
      <p:sp>
        <p:nvSpPr>
          <p:cNvPr id="2595" name="Google Shape;2595;g21a4e27151b_0_114"/>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Investigar o porquê do software não executa em alguns ambientes.</a:t>
            </a:r>
            <a:endParaRPr/>
          </a:p>
          <a:p>
            <a:pPr indent="-406400" lvl="0" marL="457200" rtl="0" algn="l">
              <a:spcBef>
                <a:spcPts val="0"/>
              </a:spcBef>
              <a:spcAft>
                <a:spcPts val="0"/>
              </a:spcAft>
              <a:buSzPts val="2800"/>
              <a:buChar char="•"/>
            </a:pPr>
            <a:r>
              <a:rPr lang="en-US"/>
              <a:t>Testar transmissões em </a:t>
            </a:r>
            <a:r>
              <a:rPr i="1" lang="en-US"/>
              <a:t>localhost</a:t>
            </a:r>
            <a:endParaRPr/>
          </a:p>
          <a:p>
            <a:pPr indent="-406400" lvl="0" marL="457200" rtl="0" algn="l">
              <a:spcBef>
                <a:spcPts val="0"/>
              </a:spcBef>
              <a:spcAft>
                <a:spcPts val="0"/>
              </a:spcAft>
              <a:buSzPts val="2800"/>
              <a:buChar char="•"/>
            </a:pPr>
            <a:r>
              <a:rPr lang="en-US"/>
              <a:t>Testar transmissões em nuvem</a:t>
            </a:r>
            <a:endParaRPr/>
          </a:p>
          <a:p>
            <a:pPr indent="-406400" lvl="0" marL="457200" rtl="0" algn="l">
              <a:spcBef>
                <a:spcPts val="0"/>
              </a:spcBef>
              <a:spcAft>
                <a:spcPts val="0"/>
              </a:spcAft>
              <a:buSzPts val="2800"/>
              <a:buChar char="•"/>
            </a:pPr>
            <a:r>
              <a:rPr lang="en-US"/>
              <a:t>Reproduzir erros descritos nos relatórios de testes</a:t>
            </a:r>
            <a:endParaRPr/>
          </a:p>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1) Entender e depurar o código;</a:t>
            </a:r>
            <a:endParaRPr/>
          </a:p>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2) Estudar o protocolo + planejar e executar bateria de testes.</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pic>
        <p:nvPicPr>
          <p:cNvPr id="2600" name="Google Shape;2600;p1"/>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2601" name="Google Shape;2601;p1"/>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2602" name="Google Shape;2602;p1"/>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2603" name="Google Shape;2603;p1"/>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01</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28/02/2023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2"/>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Contexto da Sprint 01</a:t>
            </a:r>
            <a:endParaRPr sz="3300"/>
          </a:p>
        </p:txBody>
      </p:sp>
      <p:sp>
        <p:nvSpPr>
          <p:cNvPr id="2609" name="Google Shape;2609;p2"/>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Entender como DICOM se estrutura em um contexto prático</a:t>
            </a:r>
            <a:endParaRPr/>
          </a:p>
          <a:p>
            <a:pPr indent="-406400" lvl="0" marL="457200" rtl="0" algn="l">
              <a:lnSpc>
                <a:spcPct val="115000"/>
              </a:lnSpc>
              <a:spcBef>
                <a:spcPts val="0"/>
              </a:spcBef>
              <a:spcAft>
                <a:spcPts val="0"/>
              </a:spcAft>
              <a:buSzPts val="2800"/>
              <a:buChar char="•"/>
            </a:pPr>
            <a:r>
              <a:rPr lang="en-US"/>
              <a:t>Sondar possíveis gargalos experimentais</a:t>
            </a:r>
            <a:endParaRPr/>
          </a:p>
          <a:p>
            <a:pPr indent="-406400" lvl="0" marL="457200" rtl="0" algn="l">
              <a:lnSpc>
                <a:spcPct val="115000"/>
              </a:lnSpc>
              <a:spcBef>
                <a:spcPts val="0"/>
              </a:spcBef>
              <a:spcAft>
                <a:spcPts val="0"/>
              </a:spcAft>
              <a:buSzPts val="2800"/>
              <a:buChar char="•"/>
            </a:pPr>
            <a:r>
              <a:rPr lang="en-US"/>
              <a:t>Exercitar o uso do protocolo DICOM utilizando a plataforma Sonador</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3" name="Shape 2613"/>
        <p:cNvGrpSpPr/>
        <p:nvPr/>
      </p:nvGrpSpPr>
      <p:grpSpPr>
        <a:xfrm>
          <a:off x="0" y="0"/>
          <a:ext cx="0" cy="0"/>
          <a:chOff x="0" y="0"/>
          <a:chExt cx="0" cy="0"/>
        </a:xfrm>
      </p:grpSpPr>
      <p:sp>
        <p:nvSpPr>
          <p:cNvPr id="2614" name="Google Shape;2614;g21251a718bb_0_7"/>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615" name="Google Shape;2615;g21251a718bb_0_7"/>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t/>
            </a:r>
            <a:endParaRPr/>
          </a:p>
        </p:txBody>
      </p:sp>
      <p:pic>
        <p:nvPicPr>
          <p:cNvPr id="2616" name="Google Shape;2616;g21251a718bb_0_7"/>
          <p:cNvPicPr preferRelativeResize="0"/>
          <p:nvPr/>
        </p:nvPicPr>
        <p:blipFill>
          <a:blip r:embed="rId3">
            <a:alphaModFix/>
          </a:blip>
          <a:stretch>
            <a:fillRect/>
          </a:stretch>
        </p:blipFill>
        <p:spPr>
          <a:xfrm>
            <a:off x="731900" y="1964525"/>
            <a:ext cx="5401724" cy="3699400"/>
          </a:xfrm>
          <a:prstGeom prst="rect">
            <a:avLst/>
          </a:prstGeom>
          <a:noFill/>
          <a:ln>
            <a:noFill/>
          </a:ln>
        </p:spPr>
      </p:pic>
      <p:pic>
        <p:nvPicPr>
          <p:cNvPr id="2617" name="Google Shape;2617;g21251a718bb_0_7"/>
          <p:cNvPicPr preferRelativeResize="0"/>
          <p:nvPr/>
        </p:nvPicPr>
        <p:blipFill>
          <a:blip r:embed="rId4">
            <a:alphaModFix/>
          </a:blip>
          <a:stretch>
            <a:fillRect/>
          </a:stretch>
        </p:blipFill>
        <p:spPr>
          <a:xfrm>
            <a:off x="6464975" y="1964525"/>
            <a:ext cx="5401724" cy="3699400"/>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sp>
        <p:nvSpPr>
          <p:cNvPr id="2622" name="Google Shape;2622;g21251a718bb_4_3"/>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623" name="Google Shape;2623;g21251a718bb_4_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t/>
            </a:r>
            <a:endParaRPr/>
          </a:p>
        </p:txBody>
      </p:sp>
      <p:pic>
        <p:nvPicPr>
          <p:cNvPr id="2624" name="Google Shape;2624;g21251a718bb_4_3" title="Screencast from 28-02-2023 11:23:58.webm">
            <a:hlinkClick r:id="rId3"/>
          </p:cNvPr>
          <p:cNvPicPr preferRelativeResize="0"/>
          <p:nvPr/>
        </p:nvPicPr>
        <p:blipFill>
          <a:blip r:embed="rId4">
            <a:alphaModFix/>
          </a:blip>
          <a:stretch>
            <a:fillRect/>
          </a:stretch>
        </p:blipFill>
        <p:spPr>
          <a:xfrm>
            <a:off x="33338" y="128588"/>
            <a:ext cx="12125325" cy="660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4"/>
                                        </p:tgtEl>
                                        <p:attrNameLst>
                                          <p:attrName>style.visibility</p:attrName>
                                        </p:attrNameLst>
                                      </p:cBhvr>
                                      <p:to>
                                        <p:strVal val="visible"/>
                                      </p:to>
                                    </p:set>
                                    <p:animEffect filter="fade" transition="in">
                                      <p:cBhvr>
                                        <p:cTn dur="1000"/>
                                        <p:tgtEl>
                                          <p:spTgt spid="2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g21251a718bb_0_11"/>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Próximos Passos</a:t>
            </a:r>
            <a:endParaRPr sz="3300"/>
          </a:p>
        </p:txBody>
      </p:sp>
      <p:sp>
        <p:nvSpPr>
          <p:cNvPr id="2630" name="Google Shape;2630;g21251a718bb_0_11"/>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lnSpc>
                <a:spcPct val="115000"/>
              </a:lnSpc>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Replicar o que foi feito localmente em uma infraestrutura em nuvem</a:t>
            </a:r>
            <a:endParaRPr/>
          </a:p>
          <a:p>
            <a:pPr indent="-406400" lvl="0" marL="457200" rtl="0" algn="l">
              <a:lnSpc>
                <a:spcPct val="115000"/>
              </a:lnSpc>
              <a:spcBef>
                <a:spcPts val="0"/>
              </a:spcBef>
              <a:spcAft>
                <a:spcPts val="0"/>
              </a:spcAft>
              <a:buSzPts val="2800"/>
              <a:buChar char="•"/>
            </a:pPr>
            <a:r>
              <a:rPr lang="en-US"/>
              <a:t>Compreender o funcionamento do Sonador Gateway</a:t>
            </a:r>
            <a:endParaRPr/>
          </a:p>
          <a:p>
            <a:pPr indent="-406400" lvl="0" marL="457200" rtl="0" algn="l">
              <a:lnSpc>
                <a:spcPct val="115000"/>
              </a:lnSpc>
              <a:spcBef>
                <a:spcPts val="0"/>
              </a:spcBef>
              <a:spcAft>
                <a:spcPts val="0"/>
              </a:spcAft>
              <a:buSzPts val="2800"/>
              <a:buChar char="•"/>
            </a:pPr>
            <a:r>
              <a:rPr lang="en-US"/>
              <a:t>Consolidação de uma base de dados DICOM para testes</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4" name="Shape 2634"/>
        <p:cNvGrpSpPr/>
        <p:nvPr/>
      </p:nvGrpSpPr>
      <p:grpSpPr>
        <a:xfrm>
          <a:off x="0" y="0"/>
          <a:ext cx="0" cy="0"/>
          <a:chOff x="0" y="0"/>
          <a:chExt cx="0" cy="0"/>
        </a:xfrm>
      </p:grpSpPr>
      <p:sp>
        <p:nvSpPr>
          <p:cNvPr id="2635" name="Google Shape;2635;g21251a718bb_0_15"/>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01</a:t>
            </a:r>
            <a:endParaRPr sz="3300"/>
          </a:p>
        </p:txBody>
      </p:sp>
      <p:sp>
        <p:nvSpPr>
          <p:cNvPr id="2636" name="Google Shape;2636;g21251a718bb_0_15"/>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Análise inicial do projeto</a:t>
            </a:r>
            <a:endParaRPr/>
          </a:p>
          <a:p>
            <a:pPr indent="-406400" lvl="0" marL="457200" rtl="0" algn="l">
              <a:spcBef>
                <a:spcPts val="0"/>
              </a:spcBef>
              <a:spcAft>
                <a:spcPts val="0"/>
              </a:spcAft>
              <a:buSzPts val="2800"/>
              <a:buChar char="•"/>
            </a:pPr>
            <a:r>
              <a:rPr lang="en-US"/>
              <a:t>Implantação do software em ambientes local e remoto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b24d00363e_0_10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b="1" lang="en-US" sz="2300">
                <a:solidFill>
                  <a:srgbClr val="990000"/>
                </a:solidFill>
              </a:rPr>
              <a:t>LGPD</a:t>
            </a:r>
            <a:endParaRPr b="1" sz="2300">
              <a:solidFill>
                <a:srgbClr val="990000"/>
              </a:solidFill>
            </a:endParaRPr>
          </a:p>
        </p:txBody>
      </p:sp>
      <p:sp>
        <p:nvSpPr>
          <p:cNvPr id="328" name="Google Shape;328;g2b24d00363e_0_10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329" name="Google Shape;329;g2b24d00363e_0_103"/>
          <p:cNvSpPr txBox="1"/>
          <p:nvPr/>
        </p:nvSpPr>
        <p:spPr>
          <a:xfrm>
            <a:off x="3583200" y="6550200"/>
            <a:ext cx="51021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30" name="Google Shape;330;g2b24d00363e_0_10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31" name="Google Shape;331;g2b24d00363e_0_103"/>
          <p:cNvSpPr txBox="1"/>
          <p:nvPr/>
        </p:nvSpPr>
        <p:spPr>
          <a:xfrm>
            <a:off x="110867" y="720667"/>
            <a:ext cx="11956800" cy="4925400"/>
          </a:xfrm>
          <a:prstGeom prst="rect">
            <a:avLst/>
          </a:prstGeom>
          <a:noFill/>
          <a:ln>
            <a:noFill/>
          </a:ln>
        </p:spPr>
        <p:txBody>
          <a:bodyPr anchorCtr="0" anchor="t" bIns="121900" lIns="121900" spcFirstLastPara="1" rIns="121900" wrap="square" tIns="121900">
            <a:spAutoFit/>
          </a:bodyPr>
          <a:lstStyle/>
          <a:p>
            <a:pPr indent="0" lvl="0" marL="0" rtl="0" algn="just">
              <a:spcBef>
                <a:spcPts val="0"/>
              </a:spcBef>
              <a:spcAft>
                <a:spcPts val="0"/>
              </a:spcAft>
              <a:buNone/>
            </a:pPr>
            <a:r>
              <a:rPr b="1" lang="en-US" sz="1900">
                <a:solidFill>
                  <a:schemeClr val="dk1"/>
                </a:solidFill>
              </a:rPr>
              <a:t>A LGPD</a:t>
            </a:r>
            <a:r>
              <a:rPr b="1" lang="en-US" sz="1900"/>
              <a:t> (Lei Geral de Proteção de Dados): é uma lei brasileira que tem como principal objetivo proteger os direitos fundamentais de liberdade e de privacidade e o livre desenvolvimento da personalidade da pessoa natural. Ela estabelece regras sobre a coleta, o armazenamento, o uso e o compartilhamento de dados pessoais, tanto no meio físico quanto no digital.</a:t>
            </a:r>
            <a:endParaRPr b="1" sz="1900"/>
          </a:p>
          <a:p>
            <a:pPr indent="0" lvl="0" marL="0" rtl="0" algn="just">
              <a:spcBef>
                <a:spcPts val="0"/>
              </a:spcBef>
              <a:spcAft>
                <a:spcPts val="0"/>
              </a:spcAft>
              <a:buNone/>
            </a:pPr>
            <a:r>
              <a:t/>
            </a:r>
            <a:endParaRPr b="1" sz="1900"/>
          </a:p>
          <a:p>
            <a:pPr indent="0" lvl="0" marL="0" rtl="0" algn="just">
              <a:spcBef>
                <a:spcPts val="0"/>
              </a:spcBef>
              <a:spcAft>
                <a:spcPts val="0"/>
              </a:spcAft>
              <a:buNone/>
            </a:pPr>
            <a:r>
              <a:t/>
            </a:r>
            <a:endParaRPr b="1" sz="1900"/>
          </a:p>
          <a:p>
            <a:pPr indent="0" lvl="0" marL="0" rtl="0" algn="just">
              <a:spcBef>
                <a:spcPts val="0"/>
              </a:spcBef>
              <a:spcAft>
                <a:spcPts val="0"/>
              </a:spcAft>
              <a:buNone/>
            </a:pPr>
            <a:r>
              <a:t/>
            </a:r>
            <a:endParaRPr b="1" sz="1900"/>
          </a:p>
          <a:p>
            <a:pPr indent="0" lvl="0" marL="0" rtl="0" algn="just">
              <a:spcBef>
                <a:spcPts val="0"/>
              </a:spcBef>
              <a:spcAft>
                <a:spcPts val="0"/>
              </a:spcAft>
              <a:buNone/>
            </a:pPr>
            <a:r>
              <a:rPr b="1" lang="en-US" sz="1900"/>
              <a:t>Principais pontos da LGPD incluem:</a:t>
            </a:r>
            <a:endParaRPr sz="1900"/>
          </a:p>
          <a:p>
            <a:pPr indent="0" lvl="0" marL="609600" rtl="0" algn="just">
              <a:spcBef>
                <a:spcPts val="0"/>
              </a:spcBef>
              <a:spcAft>
                <a:spcPts val="0"/>
              </a:spcAft>
              <a:buNone/>
            </a:pPr>
            <a:r>
              <a:t/>
            </a:r>
            <a:endParaRPr sz="1900"/>
          </a:p>
          <a:p>
            <a:pPr indent="-425450" lvl="0" marL="609600" rtl="0" algn="just">
              <a:spcBef>
                <a:spcPts val="0"/>
              </a:spcBef>
              <a:spcAft>
                <a:spcPts val="0"/>
              </a:spcAft>
              <a:buSzPts val="1900"/>
              <a:buChar char="●"/>
            </a:pPr>
            <a:r>
              <a:rPr b="1" lang="en-US" sz="1900"/>
              <a:t>Consentimento;</a:t>
            </a:r>
            <a:endParaRPr b="1" sz="1900"/>
          </a:p>
          <a:p>
            <a:pPr indent="-425450" lvl="0" marL="609600" rtl="0" algn="just">
              <a:spcBef>
                <a:spcPts val="0"/>
              </a:spcBef>
              <a:spcAft>
                <a:spcPts val="0"/>
              </a:spcAft>
              <a:buSzPts val="1900"/>
              <a:buChar char="●"/>
            </a:pPr>
            <a:r>
              <a:rPr b="1" lang="en-US" sz="1900"/>
              <a:t>Finalidade;</a:t>
            </a:r>
            <a:endParaRPr b="1" sz="1900"/>
          </a:p>
          <a:p>
            <a:pPr indent="-425450" lvl="0" marL="609600" rtl="0" algn="just">
              <a:spcBef>
                <a:spcPts val="0"/>
              </a:spcBef>
              <a:spcAft>
                <a:spcPts val="0"/>
              </a:spcAft>
              <a:buSzPts val="1900"/>
              <a:buChar char="●"/>
            </a:pPr>
            <a:r>
              <a:rPr b="1" lang="en-US" sz="1900"/>
              <a:t>Transparência;</a:t>
            </a:r>
            <a:endParaRPr b="1" sz="1900"/>
          </a:p>
          <a:p>
            <a:pPr indent="-425450" lvl="0" marL="609600" rtl="0" algn="just">
              <a:spcBef>
                <a:spcPts val="0"/>
              </a:spcBef>
              <a:spcAft>
                <a:spcPts val="0"/>
              </a:spcAft>
              <a:buSzPts val="1900"/>
              <a:buChar char="●"/>
            </a:pPr>
            <a:r>
              <a:rPr b="1" lang="en-US" sz="1900"/>
              <a:t>Direitos dos Titulares;</a:t>
            </a:r>
            <a:endParaRPr b="1" sz="1900"/>
          </a:p>
          <a:p>
            <a:pPr indent="-425450" lvl="0" marL="609600" rtl="0" algn="just">
              <a:spcBef>
                <a:spcPts val="0"/>
              </a:spcBef>
              <a:spcAft>
                <a:spcPts val="0"/>
              </a:spcAft>
              <a:buSzPts val="1900"/>
              <a:buChar char="●"/>
            </a:pPr>
            <a:r>
              <a:rPr b="1" lang="en-US" sz="1900"/>
              <a:t>Segurança;</a:t>
            </a:r>
            <a:endParaRPr b="1" sz="1900"/>
          </a:p>
          <a:p>
            <a:pPr indent="-425450" lvl="0" marL="609600" rtl="0" algn="just">
              <a:spcBef>
                <a:spcPts val="0"/>
              </a:spcBef>
              <a:spcAft>
                <a:spcPts val="0"/>
              </a:spcAft>
              <a:buSzPts val="1900"/>
              <a:buChar char="●"/>
            </a:pPr>
            <a:r>
              <a:rPr b="1" lang="en-US" sz="1900"/>
              <a:t>Responsabilidade e Prestação de Contas.</a:t>
            </a:r>
            <a:endParaRPr b="1" sz="1900"/>
          </a:p>
          <a:p>
            <a:pPr indent="0" lvl="0" marL="609600" rtl="0" algn="just">
              <a:spcBef>
                <a:spcPts val="0"/>
              </a:spcBef>
              <a:spcAft>
                <a:spcPts val="0"/>
              </a:spcAft>
              <a:buNone/>
            </a:pPr>
            <a:r>
              <a:t/>
            </a:r>
            <a:endParaRPr sz="1900"/>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0" name="Shape 2640"/>
        <p:cNvGrpSpPr/>
        <p:nvPr/>
      </p:nvGrpSpPr>
      <p:grpSpPr>
        <a:xfrm>
          <a:off x="0" y="0"/>
          <a:ext cx="0" cy="0"/>
          <a:chOff x="0" y="0"/>
          <a:chExt cx="0" cy="0"/>
        </a:xfrm>
      </p:grpSpPr>
      <p:sp>
        <p:nvSpPr>
          <p:cNvPr id="2641" name="Google Shape;2641;g21251a718bb_0_19"/>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Resultados</a:t>
            </a:r>
            <a:endParaRPr sz="3300"/>
          </a:p>
        </p:txBody>
      </p:sp>
      <p:sp>
        <p:nvSpPr>
          <p:cNvPr id="2642" name="Google Shape;2642;g21251a718bb_0_19"/>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Ambientes configurados</a:t>
            </a:r>
            <a:endParaRPr/>
          </a:p>
          <a:p>
            <a:pPr indent="-406400" lvl="0" marL="457200" rtl="0" algn="l">
              <a:spcBef>
                <a:spcPts val="0"/>
              </a:spcBef>
              <a:spcAft>
                <a:spcPts val="0"/>
              </a:spcAft>
              <a:buSzPts val="2800"/>
              <a:buChar char="•"/>
            </a:pPr>
            <a:r>
              <a:rPr lang="en-US"/>
              <a:t>Software rodando: PC windows e VM cin*</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g21251a718bb_0_23"/>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Próximos Passos</a:t>
            </a:r>
            <a:endParaRPr sz="3300"/>
          </a:p>
        </p:txBody>
      </p:sp>
      <p:sp>
        <p:nvSpPr>
          <p:cNvPr id="2648" name="Google Shape;2648;g21251a718bb_0_2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Instalar outra instância externa à rede do Cin (AWS)</a:t>
            </a:r>
            <a:endParaRPr/>
          </a:p>
          <a:p>
            <a:pPr indent="-406400" lvl="0" marL="457200" rtl="0" algn="l">
              <a:spcBef>
                <a:spcPts val="0"/>
              </a:spcBef>
              <a:spcAft>
                <a:spcPts val="0"/>
              </a:spcAft>
              <a:buSzPts val="2800"/>
              <a:buChar char="•"/>
            </a:pPr>
            <a:r>
              <a:rPr lang="en-US"/>
              <a:t>Testar</a:t>
            </a:r>
            <a:endParaRPr/>
          </a:p>
          <a:p>
            <a:pPr indent="-406400" lvl="0" marL="457200" rtl="0" algn="l">
              <a:spcBef>
                <a:spcPts val="0"/>
              </a:spcBef>
              <a:spcAft>
                <a:spcPts val="0"/>
              </a:spcAft>
              <a:buSzPts val="2800"/>
              <a:buChar char="•"/>
            </a:pPr>
            <a:r>
              <a:rPr lang="en-US"/>
              <a:t>Reproduzir um problema</a:t>
            </a:r>
            <a:endParaRPr/>
          </a:p>
          <a:p>
            <a:pPr indent="-381000" lvl="1" marL="914400" rtl="0" algn="l">
              <a:spcBef>
                <a:spcPts val="0"/>
              </a:spcBef>
              <a:spcAft>
                <a:spcPts val="0"/>
              </a:spcAft>
              <a:buSzPts val="2400"/>
              <a:buChar char="•"/>
            </a:pPr>
            <a:r>
              <a:rPr lang="en-US"/>
              <a:t>Base: relatórios de testes do DCM*</a:t>
            </a:r>
            <a:endParaRPr/>
          </a:p>
          <a:p>
            <a:pPr indent="0" lvl="0" marL="457200" rtl="0" algn="l">
              <a:spcBef>
                <a:spcPts val="1000"/>
              </a:spcBef>
              <a:spcAft>
                <a:spcPts val="0"/>
              </a:spcAft>
              <a:buNone/>
            </a:pPr>
            <a:r>
              <a:rPr lang="en-US"/>
              <a:t>1) Depurar; ou</a:t>
            </a:r>
            <a:endParaRPr/>
          </a:p>
          <a:p>
            <a:pPr indent="0" lvl="0" marL="457200" rtl="0" algn="l">
              <a:spcBef>
                <a:spcPts val="1000"/>
              </a:spcBef>
              <a:spcAft>
                <a:spcPts val="0"/>
              </a:spcAft>
              <a:buNone/>
            </a:pPr>
            <a:r>
              <a:rPr lang="en-US"/>
              <a:t>2) Estudar o protocolo DICOM + Elaboração e a execução de testes funcionais e de desempenho da solução implementada.</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52" name="Shape 2652"/>
        <p:cNvGrpSpPr/>
        <p:nvPr/>
      </p:nvGrpSpPr>
      <p:grpSpPr>
        <a:xfrm>
          <a:off x="0" y="0"/>
          <a:ext cx="0" cy="0"/>
          <a:chOff x="0" y="0"/>
          <a:chExt cx="0" cy="0"/>
        </a:xfrm>
      </p:grpSpPr>
      <p:pic>
        <p:nvPicPr>
          <p:cNvPr id="2653" name="Google Shape;2653;g21a4e27151b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2654" name="Google Shape;2654;g21a4e27151b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2655" name="Google Shape;2655;g21a4e27151b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2656" name="Google Shape;2656;g21a4e27151b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XX</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DD/MM/AAAA</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0" name="Shape 2660"/>
        <p:cNvGrpSpPr/>
        <p:nvPr/>
      </p:nvGrpSpPr>
      <p:grpSpPr>
        <a:xfrm>
          <a:off x="0" y="0"/>
          <a:ext cx="0" cy="0"/>
          <a:chOff x="0" y="0"/>
          <a:chExt cx="0" cy="0"/>
        </a:xfrm>
      </p:grpSpPr>
      <p:sp>
        <p:nvSpPr>
          <p:cNvPr id="2661" name="Google Shape;2661;g21a4e27151b_0_7"/>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Contexto da Sprint XX</a:t>
            </a:r>
            <a:endParaRPr sz="3300"/>
          </a:p>
        </p:txBody>
      </p:sp>
      <p:sp>
        <p:nvSpPr>
          <p:cNvPr id="2662" name="Google Shape;2662;g21a4e27151b_0_7"/>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6" name="Shape 2666"/>
        <p:cNvGrpSpPr/>
        <p:nvPr/>
      </p:nvGrpSpPr>
      <p:grpSpPr>
        <a:xfrm>
          <a:off x="0" y="0"/>
          <a:ext cx="0" cy="0"/>
          <a:chOff x="0" y="0"/>
          <a:chExt cx="0" cy="0"/>
        </a:xfrm>
      </p:grpSpPr>
      <p:sp>
        <p:nvSpPr>
          <p:cNvPr id="2667" name="Google Shape;2667;g21a4e27151b_0_12"/>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Resultados</a:t>
            </a:r>
            <a:endParaRPr sz="3300"/>
          </a:p>
        </p:txBody>
      </p:sp>
      <p:sp>
        <p:nvSpPr>
          <p:cNvPr id="2668" name="Google Shape;2668;g21a4e27151b_0_12"/>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2" name="Shape 2672"/>
        <p:cNvGrpSpPr/>
        <p:nvPr/>
      </p:nvGrpSpPr>
      <p:grpSpPr>
        <a:xfrm>
          <a:off x="0" y="0"/>
          <a:ext cx="0" cy="0"/>
          <a:chOff x="0" y="0"/>
          <a:chExt cx="0" cy="0"/>
        </a:xfrm>
      </p:grpSpPr>
      <p:sp>
        <p:nvSpPr>
          <p:cNvPr id="2673" name="Google Shape;2673;g21a4e27151b_0_25"/>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Greenfield</a:t>
            </a:r>
            <a:br>
              <a:rPr lang="en-US"/>
            </a:br>
            <a:r>
              <a:rPr lang="en-US" sz="3300"/>
              <a:t>Próximos Passos</a:t>
            </a:r>
            <a:endParaRPr sz="3300"/>
          </a:p>
        </p:txBody>
      </p:sp>
      <p:sp>
        <p:nvSpPr>
          <p:cNvPr id="2674" name="Google Shape;2674;g21a4e27151b_0_25"/>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lnSpc>
                <a:spcPct val="115000"/>
              </a:lnSpc>
              <a:spcBef>
                <a:spcPts val="1000"/>
              </a:spcBef>
              <a:spcAft>
                <a:spcPts val="0"/>
              </a:spcAft>
              <a:buNone/>
            </a:pPr>
            <a:r>
              <a:t/>
            </a:r>
            <a:endParaRPr/>
          </a:p>
          <a:p>
            <a:pPr indent="-406400" lvl="0" marL="457200" rtl="0" algn="l">
              <a:lnSpc>
                <a:spcPct val="115000"/>
              </a:lnSpc>
              <a:spcBef>
                <a:spcPts val="1000"/>
              </a:spcBef>
              <a:spcAft>
                <a:spcPts val="0"/>
              </a:spcAft>
              <a:buSzPts val="2800"/>
              <a:buChar char="•"/>
            </a:pPr>
            <a:r>
              <a:rPr lang="en-US"/>
              <a:t>…</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8" name="Shape 2678"/>
        <p:cNvGrpSpPr/>
        <p:nvPr/>
      </p:nvGrpSpPr>
      <p:grpSpPr>
        <a:xfrm>
          <a:off x="0" y="0"/>
          <a:ext cx="0" cy="0"/>
          <a:chOff x="0" y="0"/>
          <a:chExt cx="0" cy="0"/>
        </a:xfrm>
      </p:grpSpPr>
      <p:sp>
        <p:nvSpPr>
          <p:cNvPr id="2679" name="Google Shape;2679;g21a4e27151b_0_3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Contexto da Sprint XX</a:t>
            </a:r>
            <a:endParaRPr sz="3300"/>
          </a:p>
        </p:txBody>
      </p:sp>
      <p:sp>
        <p:nvSpPr>
          <p:cNvPr id="2680" name="Google Shape;2680;g21a4e27151b_0_30"/>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4" name="Shape 2684"/>
        <p:cNvGrpSpPr/>
        <p:nvPr/>
      </p:nvGrpSpPr>
      <p:grpSpPr>
        <a:xfrm>
          <a:off x="0" y="0"/>
          <a:ext cx="0" cy="0"/>
          <a:chOff x="0" y="0"/>
          <a:chExt cx="0" cy="0"/>
        </a:xfrm>
      </p:grpSpPr>
      <p:sp>
        <p:nvSpPr>
          <p:cNvPr id="2685" name="Google Shape;2685;g21a4e27151b_0_35"/>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Resultados</a:t>
            </a:r>
            <a:endParaRPr sz="3300"/>
          </a:p>
        </p:txBody>
      </p:sp>
      <p:sp>
        <p:nvSpPr>
          <p:cNvPr id="2686" name="Google Shape;2686;g21a4e27151b_0_35"/>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0" name="Shape 2690"/>
        <p:cNvGrpSpPr/>
        <p:nvPr/>
      </p:nvGrpSpPr>
      <p:grpSpPr>
        <a:xfrm>
          <a:off x="0" y="0"/>
          <a:ext cx="0" cy="0"/>
          <a:chOff x="0" y="0"/>
          <a:chExt cx="0" cy="0"/>
        </a:xfrm>
      </p:grpSpPr>
      <p:sp>
        <p:nvSpPr>
          <p:cNvPr id="2691" name="Google Shape;2691;g21a4e27151b_0_40"/>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0000"/>
              <a:buFont typeface="Calibri"/>
              <a:buNone/>
            </a:pPr>
            <a:r>
              <a:rPr lang="en-US" sz="4000"/>
              <a:t>Time Brownfield</a:t>
            </a:r>
            <a:br>
              <a:rPr lang="en-US"/>
            </a:br>
            <a:r>
              <a:rPr lang="en-US" sz="3300"/>
              <a:t>Próximos Passos</a:t>
            </a:r>
            <a:endParaRPr sz="3300"/>
          </a:p>
        </p:txBody>
      </p:sp>
      <p:sp>
        <p:nvSpPr>
          <p:cNvPr id="2692" name="Google Shape;2692;g21a4e27151b_0_40"/>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b24d00363e_0_11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b="1" lang="en-US" sz="2300">
                <a:solidFill>
                  <a:srgbClr val="990000"/>
                </a:solidFill>
              </a:rPr>
              <a:t>LGPD</a:t>
            </a:r>
            <a:endParaRPr b="1" sz="2300">
              <a:solidFill>
                <a:srgbClr val="990000"/>
              </a:solidFill>
            </a:endParaRPr>
          </a:p>
        </p:txBody>
      </p:sp>
      <p:sp>
        <p:nvSpPr>
          <p:cNvPr id="337" name="Google Shape;337;g2b24d00363e_0_11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338" name="Google Shape;338;g2b24d00363e_0_111"/>
          <p:cNvSpPr txBox="1"/>
          <p:nvPr/>
        </p:nvSpPr>
        <p:spPr>
          <a:xfrm>
            <a:off x="3583200" y="6550200"/>
            <a:ext cx="51021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39" name="Google Shape;339;g2b24d00363e_0_11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40" name="Google Shape;340;g2b24d00363e_0_111"/>
          <p:cNvSpPr txBox="1"/>
          <p:nvPr/>
        </p:nvSpPr>
        <p:spPr>
          <a:xfrm>
            <a:off x="110867" y="720667"/>
            <a:ext cx="11956800" cy="5217900"/>
          </a:xfrm>
          <a:prstGeom prst="rect">
            <a:avLst/>
          </a:prstGeom>
          <a:noFill/>
          <a:ln>
            <a:noFill/>
          </a:ln>
        </p:spPr>
        <p:txBody>
          <a:bodyPr anchorCtr="0" anchor="t" bIns="121900" lIns="121900" spcFirstLastPara="1" rIns="121900" wrap="square" tIns="121900">
            <a:spAutoFit/>
          </a:bodyPr>
          <a:lstStyle/>
          <a:p>
            <a:pPr indent="0" lvl="0" marL="0" rtl="0" algn="just">
              <a:spcBef>
                <a:spcPts val="0"/>
              </a:spcBef>
              <a:spcAft>
                <a:spcPts val="0"/>
              </a:spcAft>
              <a:buNone/>
            </a:pPr>
            <a:r>
              <a:t/>
            </a:r>
            <a:endParaRPr b="1" sz="1900"/>
          </a:p>
          <a:p>
            <a:pPr indent="-425450" lvl="0" marL="609600" rtl="0" algn="just">
              <a:spcBef>
                <a:spcPts val="0"/>
              </a:spcBef>
              <a:spcAft>
                <a:spcPts val="0"/>
              </a:spcAft>
              <a:buSzPts val="1900"/>
              <a:buChar char="●"/>
            </a:pPr>
            <a:r>
              <a:rPr b="1" lang="en-US" sz="1900"/>
              <a:t>Implementar mecanismos de consentimento: </a:t>
            </a:r>
            <a:r>
              <a:rPr lang="en-US" sz="1900"/>
              <a:t>para obtenção de consentimento informado dos pacientes para a transferência de seus dados médicos. Garantir transparência sobre o propósito, a forma e a extensão do tratamento dos dados.</a:t>
            </a:r>
            <a:endParaRPr sz="1900"/>
          </a:p>
          <a:p>
            <a:pPr indent="0" lvl="0" marL="609600" rtl="0" algn="just">
              <a:spcBef>
                <a:spcPts val="0"/>
              </a:spcBef>
              <a:spcAft>
                <a:spcPts val="0"/>
              </a:spcAft>
              <a:buNone/>
            </a:pPr>
            <a:r>
              <a:t/>
            </a:r>
            <a:endParaRPr b="1" sz="1900"/>
          </a:p>
          <a:p>
            <a:pPr indent="-425450" lvl="0" marL="609600" rtl="0" algn="just">
              <a:spcBef>
                <a:spcPts val="0"/>
              </a:spcBef>
              <a:spcAft>
                <a:spcPts val="0"/>
              </a:spcAft>
              <a:buSzPts val="1900"/>
              <a:buChar char="●"/>
            </a:pPr>
            <a:r>
              <a:rPr b="1" lang="en-US" sz="1900"/>
              <a:t>Implementar mecanismos de segurança da informação:</a:t>
            </a:r>
            <a:r>
              <a:rPr lang="en-US" sz="1900"/>
              <a:t> implementar medidas de segurança adequadas para proteger os dados pessoais durante a transferência, incluindo criptografia.Garantir o acesso seguro aos dados, com controles de autenticação e autorização.</a:t>
            </a:r>
            <a:endParaRPr sz="1900"/>
          </a:p>
          <a:p>
            <a:pPr indent="0" lvl="0" marL="609600" rtl="0" algn="just">
              <a:spcBef>
                <a:spcPts val="0"/>
              </a:spcBef>
              <a:spcAft>
                <a:spcPts val="0"/>
              </a:spcAft>
              <a:buNone/>
            </a:pPr>
            <a:r>
              <a:t/>
            </a:r>
            <a:endParaRPr b="1" sz="1900"/>
          </a:p>
          <a:p>
            <a:pPr indent="-425450" lvl="0" marL="609600" rtl="0" algn="just">
              <a:spcBef>
                <a:spcPts val="0"/>
              </a:spcBef>
              <a:spcAft>
                <a:spcPts val="0"/>
              </a:spcAft>
              <a:buSzPts val="1900"/>
              <a:buChar char="●"/>
            </a:pPr>
            <a:r>
              <a:rPr b="1" lang="en-US" sz="1900"/>
              <a:t>Implementar políticas de retenção de dados:</a:t>
            </a:r>
            <a:r>
              <a:rPr lang="en-US" sz="1900"/>
              <a:t> estabelecer políticas claras de retenção de dados, assegurando que os dados não sejam mantidos por mais tempo do que o necessário.</a:t>
            </a:r>
            <a:endParaRPr sz="1900"/>
          </a:p>
          <a:p>
            <a:pPr indent="0" lvl="0" marL="609600" rtl="0" algn="just">
              <a:spcBef>
                <a:spcPts val="0"/>
              </a:spcBef>
              <a:spcAft>
                <a:spcPts val="0"/>
              </a:spcAft>
              <a:buNone/>
            </a:pPr>
            <a:r>
              <a:t/>
            </a:r>
            <a:endParaRPr b="1" sz="1900"/>
          </a:p>
          <a:p>
            <a:pPr indent="-425450" lvl="0" marL="609600" rtl="0" algn="just">
              <a:spcBef>
                <a:spcPts val="0"/>
              </a:spcBef>
              <a:spcAft>
                <a:spcPts val="0"/>
              </a:spcAft>
              <a:buSzPts val="1900"/>
              <a:buChar char="●"/>
            </a:pPr>
            <a:r>
              <a:rPr b="1" lang="en-US" sz="1900"/>
              <a:t>Implementar Registros auditáveis: </a:t>
            </a:r>
            <a:r>
              <a:rPr lang="en-US" sz="1900"/>
              <a:t>Manter registros detalhados de atividades para documentar todas as transações e acessos aos dados médicos.</a:t>
            </a:r>
            <a:endParaRPr sz="1900"/>
          </a:p>
          <a:p>
            <a:pPr indent="0" lvl="0" marL="609600" rtl="0" algn="just">
              <a:spcBef>
                <a:spcPts val="0"/>
              </a:spcBef>
              <a:spcAft>
                <a:spcPts val="0"/>
              </a:spcAft>
              <a:buNone/>
            </a:pPr>
            <a:r>
              <a:t/>
            </a:r>
            <a:endParaRPr b="1" sz="1900">
              <a:solidFill>
                <a:schemeClr val="dk1"/>
              </a:solidFill>
            </a:endParaRPr>
          </a:p>
          <a:p>
            <a:pPr indent="-425450" lvl="0" marL="609600" rtl="0" algn="just">
              <a:spcBef>
                <a:spcPts val="0"/>
              </a:spcBef>
              <a:spcAft>
                <a:spcPts val="0"/>
              </a:spcAft>
              <a:buSzPts val="1900"/>
              <a:buChar char="●"/>
            </a:pPr>
            <a:r>
              <a:rPr b="1" lang="en-US" sz="1900">
                <a:solidFill>
                  <a:schemeClr val="dk1"/>
                </a:solidFill>
              </a:rPr>
              <a:t>Implementar mecanismos de detecção:</a:t>
            </a:r>
            <a:r>
              <a:rPr lang="en-US" sz="1900">
                <a:solidFill>
                  <a:schemeClr val="dk1"/>
                </a:solidFill>
              </a:rPr>
              <a:t> Implemente mecanismos de detecção de violações de segurança e estabeleça procedimentos para notificação rápida de qualquer violação;</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b24d00363e_0_11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b="1" lang="en-US" sz="2300">
                <a:solidFill>
                  <a:srgbClr val="990000"/>
                </a:solidFill>
              </a:rPr>
              <a:t>GDPR</a:t>
            </a:r>
            <a:endParaRPr b="1" sz="2300">
              <a:solidFill>
                <a:srgbClr val="990000"/>
              </a:solidFill>
            </a:endParaRPr>
          </a:p>
        </p:txBody>
      </p:sp>
      <p:sp>
        <p:nvSpPr>
          <p:cNvPr id="346" name="Google Shape;346;g2b24d00363e_0_11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347" name="Google Shape;347;g2b24d00363e_0_119"/>
          <p:cNvSpPr txBox="1"/>
          <p:nvPr/>
        </p:nvSpPr>
        <p:spPr>
          <a:xfrm>
            <a:off x="3583200" y="6550200"/>
            <a:ext cx="51021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48" name="Google Shape;348;g2b24d00363e_0_11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49" name="Google Shape;349;g2b24d00363e_0_119"/>
          <p:cNvSpPr txBox="1"/>
          <p:nvPr/>
        </p:nvSpPr>
        <p:spPr>
          <a:xfrm>
            <a:off x="110867" y="720667"/>
            <a:ext cx="11956800" cy="4340700"/>
          </a:xfrm>
          <a:prstGeom prst="rect">
            <a:avLst/>
          </a:prstGeom>
          <a:noFill/>
          <a:ln>
            <a:noFill/>
          </a:ln>
        </p:spPr>
        <p:txBody>
          <a:bodyPr anchorCtr="0" anchor="t" bIns="121900" lIns="121900" spcFirstLastPara="1" rIns="121900" wrap="square" tIns="121900">
            <a:spAutoFit/>
          </a:bodyPr>
          <a:lstStyle/>
          <a:p>
            <a:pPr indent="0" lvl="0" marL="0" rtl="0" algn="just">
              <a:spcBef>
                <a:spcPts val="0"/>
              </a:spcBef>
              <a:spcAft>
                <a:spcPts val="0"/>
              </a:spcAft>
              <a:buNone/>
            </a:pPr>
            <a:r>
              <a:t/>
            </a:r>
            <a:endParaRPr b="1" sz="1900"/>
          </a:p>
          <a:p>
            <a:pPr indent="0" lvl="0" marL="0" rtl="0" algn="just">
              <a:spcBef>
                <a:spcPts val="0"/>
              </a:spcBef>
              <a:spcAft>
                <a:spcPts val="0"/>
              </a:spcAft>
              <a:buNone/>
            </a:pPr>
            <a:r>
              <a:rPr b="1" lang="en-US" sz="1900"/>
              <a:t>O GDPR (General Data Protection Regulation), é uma legislação da União Europeia (UE) que foi implementada para proteger a privacidade e os dados pessoais dos cidadãos europeus.</a:t>
            </a:r>
            <a:endParaRPr b="1" sz="1900"/>
          </a:p>
          <a:p>
            <a:pPr indent="0" lvl="0" marL="0" rtl="0" algn="just">
              <a:spcBef>
                <a:spcPts val="0"/>
              </a:spcBef>
              <a:spcAft>
                <a:spcPts val="0"/>
              </a:spcAft>
              <a:buNone/>
            </a:pPr>
            <a:r>
              <a:t/>
            </a:r>
            <a:endParaRPr b="1" sz="1900"/>
          </a:p>
          <a:p>
            <a:pPr indent="0" lvl="0" marL="0" rtl="0" algn="just">
              <a:spcBef>
                <a:spcPts val="0"/>
              </a:spcBef>
              <a:spcAft>
                <a:spcPts val="0"/>
              </a:spcAft>
              <a:buNone/>
            </a:pPr>
            <a:r>
              <a:t/>
            </a:r>
            <a:endParaRPr b="1" sz="1900"/>
          </a:p>
          <a:p>
            <a:pPr indent="0" lvl="0" marL="0" rtl="0" algn="just">
              <a:spcBef>
                <a:spcPts val="0"/>
              </a:spcBef>
              <a:spcAft>
                <a:spcPts val="0"/>
              </a:spcAft>
              <a:buNone/>
            </a:pPr>
            <a:r>
              <a:rPr b="1" lang="en-US" sz="1900"/>
              <a:t>Os principais objetivos do GDPR são:</a:t>
            </a:r>
            <a:endParaRPr b="1" sz="1900"/>
          </a:p>
          <a:p>
            <a:pPr indent="0" lvl="0" marL="609600" rtl="0" algn="just">
              <a:spcBef>
                <a:spcPts val="0"/>
              </a:spcBef>
              <a:spcAft>
                <a:spcPts val="0"/>
              </a:spcAft>
              <a:buNone/>
            </a:pPr>
            <a:r>
              <a:t/>
            </a:r>
            <a:endParaRPr b="1" sz="1900"/>
          </a:p>
          <a:p>
            <a:pPr indent="0" lvl="0" marL="609600" rtl="0" algn="just">
              <a:spcBef>
                <a:spcPts val="0"/>
              </a:spcBef>
              <a:spcAft>
                <a:spcPts val="0"/>
              </a:spcAft>
              <a:buNone/>
            </a:pPr>
            <a:r>
              <a:t/>
            </a:r>
            <a:endParaRPr b="1" sz="1900"/>
          </a:p>
          <a:p>
            <a:pPr indent="-425450" lvl="0" marL="609600" rtl="0" algn="just">
              <a:spcBef>
                <a:spcPts val="0"/>
              </a:spcBef>
              <a:spcAft>
                <a:spcPts val="0"/>
              </a:spcAft>
              <a:buSzPts val="1900"/>
              <a:buChar char="●"/>
            </a:pPr>
            <a:r>
              <a:rPr b="1" lang="en-US" sz="1900"/>
              <a:t>Fortalecer os Direitos Individuais;</a:t>
            </a:r>
            <a:endParaRPr b="1" sz="1900"/>
          </a:p>
          <a:p>
            <a:pPr indent="-425450" lvl="0" marL="609600" rtl="0" algn="just">
              <a:spcBef>
                <a:spcPts val="0"/>
              </a:spcBef>
              <a:spcAft>
                <a:spcPts val="0"/>
              </a:spcAft>
              <a:buSzPts val="1900"/>
              <a:buChar char="●"/>
            </a:pPr>
            <a:r>
              <a:rPr b="1" lang="en-US" sz="1900"/>
              <a:t>Uniformizar as Regras;</a:t>
            </a:r>
            <a:endParaRPr b="1" sz="1900"/>
          </a:p>
          <a:p>
            <a:pPr indent="-425450" lvl="0" marL="609600" rtl="0" algn="just">
              <a:spcBef>
                <a:spcPts val="0"/>
              </a:spcBef>
              <a:spcAft>
                <a:spcPts val="0"/>
              </a:spcAft>
              <a:buSzPts val="1900"/>
              <a:buChar char="●"/>
            </a:pPr>
            <a:r>
              <a:rPr b="1" lang="en-US" sz="1900"/>
              <a:t>Estabelecer Responsabilidades Claras;</a:t>
            </a:r>
            <a:endParaRPr b="1" sz="1900"/>
          </a:p>
          <a:p>
            <a:pPr indent="-425450" lvl="0" marL="609600" rtl="0" algn="just">
              <a:spcBef>
                <a:spcPts val="0"/>
              </a:spcBef>
              <a:spcAft>
                <a:spcPts val="0"/>
              </a:spcAft>
              <a:buSzPts val="1900"/>
              <a:buChar char="●"/>
            </a:pPr>
            <a:r>
              <a:rPr b="1" lang="en-US" sz="1900"/>
              <a:t>Impor Penas Significativas;</a:t>
            </a:r>
            <a:endParaRPr b="1" sz="1900"/>
          </a:p>
          <a:p>
            <a:pPr indent="-425450" lvl="0" marL="609600" rtl="0" algn="just">
              <a:spcBef>
                <a:spcPts val="0"/>
              </a:spcBef>
              <a:spcAft>
                <a:spcPts val="0"/>
              </a:spcAft>
              <a:buSzPts val="1900"/>
              <a:buChar char="●"/>
            </a:pPr>
            <a:r>
              <a:rPr b="1" lang="en-US" sz="1900"/>
              <a:t>Ampliar o Escopo Territorial;</a:t>
            </a:r>
            <a:endParaRPr b="1" sz="1900"/>
          </a:p>
          <a:p>
            <a:pPr indent="0" lvl="0" marL="0" rtl="0" algn="just">
              <a:spcBef>
                <a:spcPts val="0"/>
              </a:spcBef>
              <a:spcAft>
                <a:spcPts val="0"/>
              </a:spcAft>
              <a:buNone/>
            </a:pPr>
            <a:r>
              <a:t/>
            </a:r>
            <a:endParaRPr b="1"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1f50e2ea19b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10" name="Google Shape;110;g1f50e2ea19b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11" name="Google Shape;111;g1f50e2ea19b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12" name="Google Shape;112;g1f50e2ea19b_0_0"/>
          <p:cNvSpPr txBox="1"/>
          <p:nvPr/>
        </p:nvSpPr>
        <p:spPr>
          <a:xfrm>
            <a:off x="2510996" y="5995197"/>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28</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12/03/2024</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b24d00363e_0_12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t>
            </a:r>
            <a:r>
              <a:rPr b="1" lang="en-US" sz="2300">
                <a:solidFill>
                  <a:srgbClr val="990000"/>
                </a:solidFill>
              </a:rPr>
              <a:t>GDPR</a:t>
            </a:r>
            <a:endParaRPr b="1" sz="2300">
              <a:solidFill>
                <a:srgbClr val="990000"/>
              </a:solidFill>
            </a:endParaRPr>
          </a:p>
        </p:txBody>
      </p:sp>
      <p:sp>
        <p:nvSpPr>
          <p:cNvPr id="355" name="Google Shape;355;g2b24d00363e_0_12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356" name="Google Shape;356;g2b24d00363e_0_127"/>
          <p:cNvSpPr txBox="1"/>
          <p:nvPr/>
        </p:nvSpPr>
        <p:spPr>
          <a:xfrm>
            <a:off x="3583200" y="6550200"/>
            <a:ext cx="51021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57" name="Google Shape;357;g2b24d00363e_0_12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58" name="Google Shape;358;g2b24d00363e_0_127"/>
          <p:cNvSpPr txBox="1"/>
          <p:nvPr/>
        </p:nvSpPr>
        <p:spPr>
          <a:xfrm>
            <a:off x="110867" y="720667"/>
            <a:ext cx="11956800" cy="5217900"/>
          </a:xfrm>
          <a:prstGeom prst="rect">
            <a:avLst/>
          </a:prstGeom>
          <a:noFill/>
          <a:ln>
            <a:noFill/>
          </a:ln>
        </p:spPr>
        <p:txBody>
          <a:bodyPr anchorCtr="0" anchor="t" bIns="121900" lIns="121900" spcFirstLastPara="1" rIns="121900" wrap="square" tIns="121900">
            <a:spAutoFit/>
          </a:bodyPr>
          <a:lstStyle/>
          <a:p>
            <a:pPr indent="0" lvl="0" marL="609600" rtl="0" algn="just">
              <a:spcBef>
                <a:spcPts val="0"/>
              </a:spcBef>
              <a:spcAft>
                <a:spcPts val="0"/>
              </a:spcAft>
              <a:buNone/>
            </a:pPr>
            <a:r>
              <a:t/>
            </a:r>
            <a:endParaRPr b="1"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mecanismos de consentimento: </a:t>
            </a:r>
            <a:r>
              <a:rPr lang="en-US" sz="1900">
                <a:solidFill>
                  <a:schemeClr val="dk1"/>
                </a:solidFill>
              </a:rPr>
              <a:t>para obtenção de consentimento informado dos pacientes para a transferência de seus dados médicos. Garantir transparência sobre o propósito, a forma e a extensão do tratamento dos dados.</a:t>
            </a:r>
            <a:endParaRPr sz="1900">
              <a:solidFill>
                <a:schemeClr val="dk1"/>
              </a:solidFill>
            </a:endParaRPr>
          </a:p>
          <a:p>
            <a:pPr indent="0" lvl="0" marL="609600" rtl="0" algn="just">
              <a:spcBef>
                <a:spcPts val="0"/>
              </a:spcBef>
              <a:spcAft>
                <a:spcPts val="0"/>
              </a:spcAft>
              <a:buClr>
                <a:schemeClr val="dk1"/>
              </a:buClr>
              <a:buSzPts val="1500"/>
              <a:buFont typeface="Arial"/>
              <a:buNone/>
            </a:pPr>
            <a:r>
              <a:t/>
            </a:r>
            <a:endParaRPr b="1"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mecanismos de segurança da informação:</a:t>
            </a:r>
            <a:r>
              <a:rPr lang="en-US" sz="1900">
                <a:solidFill>
                  <a:schemeClr val="dk1"/>
                </a:solidFill>
              </a:rPr>
              <a:t> implementar medidas de segurança adequadas para proteger os dados pessoais durante a transferência, incluindo criptografia.Garantir o acesso seguro aos dados, com controles de autenticação e autorização.</a:t>
            </a:r>
            <a:endParaRPr sz="1900">
              <a:solidFill>
                <a:schemeClr val="dk1"/>
              </a:solidFill>
            </a:endParaRPr>
          </a:p>
          <a:p>
            <a:pPr indent="0" lvl="0" marL="609600" rtl="0" algn="just">
              <a:spcBef>
                <a:spcPts val="0"/>
              </a:spcBef>
              <a:spcAft>
                <a:spcPts val="0"/>
              </a:spcAft>
              <a:buClr>
                <a:schemeClr val="dk1"/>
              </a:buClr>
              <a:buSzPts val="1500"/>
              <a:buFont typeface="Arial"/>
              <a:buNone/>
            </a:pPr>
            <a:r>
              <a:t/>
            </a:r>
            <a:endParaRPr b="1"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políticas de retenção de dados:</a:t>
            </a:r>
            <a:r>
              <a:rPr lang="en-US" sz="1900">
                <a:solidFill>
                  <a:schemeClr val="dk1"/>
                </a:solidFill>
              </a:rPr>
              <a:t> estabelecer políticas claras de retenção de dados, assegurando que os dados não sejam mantidos por mais tempo do que o necessário.</a:t>
            </a:r>
            <a:endParaRPr sz="1900">
              <a:solidFill>
                <a:schemeClr val="dk1"/>
              </a:solidFill>
            </a:endParaRPr>
          </a:p>
          <a:p>
            <a:pPr indent="0" lvl="0" marL="609600" rtl="0" algn="just">
              <a:spcBef>
                <a:spcPts val="0"/>
              </a:spcBef>
              <a:spcAft>
                <a:spcPts val="0"/>
              </a:spcAft>
              <a:buClr>
                <a:schemeClr val="dk1"/>
              </a:buClr>
              <a:buSzPts val="1500"/>
              <a:buFont typeface="Arial"/>
              <a:buNone/>
            </a:pPr>
            <a:r>
              <a:t/>
            </a:r>
            <a:endParaRPr b="1"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Registros auditáveis: </a:t>
            </a:r>
            <a:r>
              <a:rPr lang="en-US" sz="1900">
                <a:solidFill>
                  <a:schemeClr val="dk1"/>
                </a:solidFill>
              </a:rPr>
              <a:t>Manter registros detalhados de atividades para documentar todas as transações e acessos aos dados médicos.</a:t>
            </a:r>
            <a:endParaRPr sz="1900">
              <a:solidFill>
                <a:schemeClr val="dk1"/>
              </a:solidFill>
            </a:endParaRPr>
          </a:p>
          <a:p>
            <a:pPr indent="0" lvl="0" marL="609600" rtl="0" algn="just">
              <a:spcBef>
                <a:spcPts val="0"/>
              </a:spcBef>
              <a:spcAft>
                <a:spcPts val="0"/>
              </a:spcAft>
              <a:buClr>
                <a:schemeClr val="dk1"/>
              </a:buClr>
              <a:buSzPts val="1500"/>
              <a:buFont typeface="Arial"/>
              <a:buNone/>
            </a:pPr>
            <a:r>
              <a:t/>
            </a:r>
            <a:endParaRPr b="1"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Implementar mecanismos de detecção:</a:t>
            </a:r>
            <a:r>
              <a:rPr lang="en-US" sz="1900">
                <a:solidFill>
                  <a:schemeClr val="dk1"/>
                </a:solidFill>
              </a:rPr>
              <a:t> Implemente mecanismos de detecção de violações de segurança e estabeleça procedimentos para notificação rápida de qualquer violação;</a:t>
            </a:r>
            <a:endParaRPr b="1"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b24d00363e_0_13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300">
                <a:solidFill>
                  <a:srgbClr val="990000"/>
                </a:solidFill>
              </a:rPr>
              <a:t>Resultados - PONTO DE ATENÇÃO</a:t>
            </a:r>
            <a:endParaRPr b="1" sz="2300">
              <a:solidFill>
                <a:srgbClr val="990000"/>
              </a:solidFill>
            </a:endParaRPr>
          </a:p>
        </p:txBody>
      </p:sp>
      <p:sp>
        <p:nvSpPr>
          <p:cNvPr id="364" name="Google Shape;364;g2b24d00363e_0_13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365" name="Google Shape;365;g2b24d00363e_0_135"/>
          <p:cNvSpPr txBox="1"/>
          <p:nvPr/>
        </p:nvSpPr>
        <p:spPr>
          <a:xfrm>
            <a:off x="3583200" y="6550200"/>
            <a:ext cx="51021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66" name="Google Shape;366;g2b24d00363e_0_13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67" name="Google Shape;367;g2b24d00363e_0_135"/>
          <p:cNvSpPr txBox="1"/>
          <p:nvPr/>
        </p:nvSpPr>
        <p:spPr>
          <a:xfrm>
            <a:off x="110867" y="720667"/>
            <a:ext cx="11956800" cy="2001000"/>
          </a:xfrm>
          <a:prstGeom prst="rect">
            <a:avLst/>
          </a:prstGeom>
          <a:noFill/>
          <a:ln>
            <a:noFill/>
          </a:ln>
        </p:spPr>
        <p:txBody>
          <a:bodyPr anchorCtr="0" anchor="t" bIns="121900" lIns="121900" spcFirstLastPara="1" rIns="121900" wrap="square" tIns="121900">
            <a:spAutoFit/>
          </a:bodyPr>
          <a:lstStyle/>
          <a:p>
            <a:pPr indent="-425450" lvl="0" marL="609600" rtl="0" algn="just">
              <a:spcBef>
                <a:spcPts val="0"/>
              </a:spcBef>
              <a:spcAft>
                <a:spcPts val="0"/>
              </a:spcAft>
              <a:buSzPts val="1900"/>
              <a:buChar char="●"/>
            </a:pPr>
            <a:r>
              <a:rPr b="1" lang="en-US" sz="1900"/>
              <a:t>ISO 27799:</a:t>
            </a:r>
            <a:endParaRPr b="1" sz="1900"/>
          </a:p>
          <a:p>
            <a:pPr indent="0" lvl="0" marL="0" rtl="0" algn="just">
              <a:spcBef>
                <a:spcPts val="0"/>
              </a:spcBef>
              <a:spcAft>
                <a:spcPts val="0"/>
              </a:spcAft>
              <a:buNone/>
            </a:pPr>
            <a:r>
              <a:t/>
            </a:r>
            <a:endParaRPr b="1" sz="1900"/>
          </a:p>
          <a:p>
            <a:pPr indent="0" lvl="0" marL="0" rtl="0" algn="just">
              <a:spcBef>
                <a:spcPts val="0"/>
              </a:spcBef>
              <a:spcAft>
                <a:spcPts val="0"/>
              </a:spcAft>
              <a:buNone/>
            </a:pPr>
            <a:r>
              <a:t/>
            </a:r>
            <a:endParaRPr b="1" sz="1900"/>
          </a:p>
          <a:p>
            <a:pPr indent="0" lvl="0" marL="0" rtl="0" algn="just">
              <a:spcBef>
                <a:spcPts val="0"/>
              </a:spcBef>
              <a:spcAft>
                <a:spcPts val="0"/>
              </a:spcAft>
              <a:buNone/>
            </a:pPr>
            <a:r>
              <a:rPr b="1" lang="en-US" sz="1900"/>
              <a:t>A ISO 27799 é uma norma internacional que fornece orientações sobre a melhor maneira de proteger a confidencialidade, integridade e disponibilidade de dados pessoais de saúde para qualquer pessoa que trabalhe no setor de saúde ou em seus ambientes operacionais exclusivos.</a:t>
            </a:r>
            <a:endParaRPr b="1" sz="19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ef909b68ec_0_8"/>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373" name="Google Shape;373;g1ef909b68ec_0_8"/>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374" name="Google Shape;374;g1ef909b68ec_0_8"/>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75" name="Google Shape;375;g1ef909b68ec_0_8"/>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76" name="Google Shape;376;g1ef909b68ec_0_8"/>
          <p:cNvSpPr txBox="1"/>
          <p:nvPr/>
        </p:nvSpPr>
        <p:spPr>
          <a:xfrm>
            <a:off x="1133550" y="1489500"/>
            <a:ext cx="9924900" cy="2770500"/>
          </a:xfrm>
          <a:prstGeom prst="rect">
            <a:avLst/>
          </a:prstGeom>
          <a:noFill/>
          <a:ln>
            <a:noFill/>
          </a:ln>
        </p:spPr>
        <p:txBody>
          <a:bodyPr anchorCtr="0" anchor="t" bIns="91425" lIns="91425" spcFirstLastPara="1" rIns="91425" wrap="square" tIns="91425">
            <a:spAutoFit/>
          </a:bodyPr>
          <a:lstStyle/>
          <a:p>
            <a:pPr indent="-381000" lvl="0" marL="457200" rtl="0" algn="just">
              <a:lnSpc>
                <a:spcPct val="150000"/>
              </a:lnSpc>
              <a:spcBef>
                <a:spcPts val="0"/>
              </a:spcBef>
              <a:spcAft>
                <a:spcPts val="0"/>
              </a:spcAft>
              <a:buSzPts val="2400"/>
              <a:buFont typeface="Calibri"/>
              <a:buChar char="●"/>
            </a:pPr>
            <a:r>
              <a:rPr lang="en-US" sz="2400">
                <a:latin typeface="Calibri"/>
                <a:ea typeface="Calibri"/>
                <a:cs typeface="Calibri"/>
                <a:sym typeface="Calibri"/>
              </a:rPr>
              <a:t>Verificação do checklist de conformidade finalizado na sprint anterior</a:t>
            </a:r>
            <a:endParaRPr sz="2400">
              <a:latin typeface="Calibri"/>
              <a:ea typeface="Calibri"/>
              <a:cs typeface="Calibri"/>
              <a:sym typeface="Calibri"/>
            </a:endParaRPr>
          </a:p>
          <a:p>
            <a:pPr indent="-381000" lvl="0" marL="457200" rtl="0" algn="just">
              <a:lnSpc>
                <a:spcPct val="150000"/>
              </a:lnSpc>
              <a:spcBef>
                <a:spcPts val="0"/>
              </a:spcBef>
              <a:spcAft>
                <a:spcPts val="0"/>
              </a:spcAft>
              <a:buSzPts val="2400"/>
              <a:buFont typeface="Calibri"/>
              <a:buChar char="●"/>
            </a:pPr>
            <a:r>
              <a:rPr lang="en-US" sz="2400">
                <a:latin typeface="Calibri"/>
                <a:ea typeface="Calibri"/>
                <a:cs typeface="Calibri"/>
                <a:sym typeface="Calibri"/>
              </a:rPr>
              <a:t>Implementação da estratégia para distribuição, instalação e configuração do Uploader Gateway</a:t>
            </a:r>
            <a:endParaRPr sz="2400">
              <a:latin typeface="Calibri"/>
              <a:ea typeface="Calibri"/>
              <a:cs typeface="Calibri"/>
              <a:sym typeface="Calibri"/>
            </a:endParaRPr>
          </a:p>
          <a:p>
            <a:pPr indent="-381000" lvl="0" marL="457200" rtl="0" algn="just">
              <a:lnSpc>
                <a:spcPct val="150000"/>
              </a:lnSpc>
              <a:spcBef>
                <a:spcPts val="0"/>
              </a:spcBef>
              <a:spcAft>
                <a:spcPts val="0"/>
              </a:spcAft>
              <a:buSzPts val="2400"/>
              <a:buFont typeface="Calibri"/>
              <a:buChar char="●"/>
            </a:pPr>
            <a:r>
              <a:rPr lang="en-US" sz="2400">
                <a:latin typeface="Calibri"/>
                <a:ea typeface="Calibri"/>
                <a:cs typeface="Calibri"/>
                <a:sym typeface="Calibri"/>
              </a:rPr>
              <a:t>Demonstrações no ambiente da CMB</a:t>
            </a:r>
            <a:endParaRPr sz="2400">
              <a:latin typeface="Calibri"/>
              <a:ea typeface="Calibri"/>
              <a:cs typeface="Calibri"/>
              <a:sym typeface="Calibri"/>
            </a:endParaRPr>
          </a:p>
          <a:p>
            <a:pPr indent="-381000" lvl="0" marL="457200" rtl="0" algn="just">
              <a:lnSpc>
                <a:spcPct val="150000"/>
              </a:lnSpc>
              <a:spcBef>
                <a:spcPts val="0"/>
              </a:spcBef>
              <a:spcAft>
                <a:spcPts val="0"/>
              </a:spcAft>
              <a:buSzPts val="2400"/>
              <a:buFont typeface="Calibri"/>
              <a:buChar char="●"/>
            </a:pPr>
            <a:r>
              <a:rPr lang="en-US" sz="2400">
                <a:latin typeface="Calibri"/>
                <a:ea typeface="Calibri"/>
                <a:cs typeface="Calibri"/>
                <a:sym typeface="Calibri"/>
              </a:rPr>
              <a:t>Melhorias de desempenho e correção de erros do Uploader</a:t>
            </a:r>
            <a:endParaRPr sz="24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g2b24d00363e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382" name="Google Shape;382;g2b24d00363e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383" name="Google Shape;383;g2b24d00363e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384" name="Google Shape;384;g2b24d00363e_0_0"/>
          <p:cNvSpPr txBox="1"/>
          <p:nvPr/>
        </p:nvSpPr>
        <p:spPr>
          <a:xfrm>
            <a:off x="2510996" y="5995197"/>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das Sprints 23 e 24</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16/01/2024</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1ed6e691a85_2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22</a:t>
            </a:r>
            <a:endParaRPr b="1" sz="2200">
              <a:solidFill>
                <a:srgbClr val="990000"/>
              </a:solidFill>
            </a:endParaRPr>
          </a:p>
        </p:txBody>
      </p:sp>
      <p:sp>
        <p:nvSpPr>
          <p:cNvPr id="390" name="Google Shape;390;g1ed6e691a85_2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391" name="Google Shape;391;g1ed6e691a85_2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92" name="Google Shape;392;g1ed6e691a85_2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393" name="Google Shape;393;g1ed6e691a85_2_7"/>
          <p:cNvSpPr txBox="1"/>
          <p:nvPr/>
        </p:nvSpPr>
        <p:spPr>
          <a:xfrm>
            <a:off x="675300" y="1097100"/>
            <a:ext cx="10841400" cy="4663800"/>
          </a:xfrm>
          <a:prstGeom prst="rect">
            <a:avLst/>
          </a:prstGeom>
          <a:noFill/>
          <a:ln>
            <a:noFill/>
          </a:ln>
        </p:spPr>
        <p:txBody>
          <a:bodyPr anchorCtr="0" anchor="t" bIns="91425" lIns="91425" spcFirstLastPara="1" rIns="91425" wrap="square" tIns="91425">
            <a:spAutoFit/>
          </a:bodyPr>
          <a:lstStyle/>
          <a:p>
            <a:pPr indent="-381000" lvl="0" marL="4572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SPRINT 23: Implementação da funcionalidade de visualização das métricas no front-end do perfil cliente e no back-end do Uploader Manager. Compilação de um checklist de compliance baseado nos padrões HITECH - ISO 27000 - LGPD - GDPR.</a:t>
            </a:r>
            <a:br>
              <a:rPr lang="en-US" sz="2400">
                <a:solidFill>
                  <a:schemeClr val="dk1"/>
                </a:solidFill>
                <a:latin typeface="Calibri"/>
                <a:ea typeface="Calibri"/>
                <a:cs typeface="Calibri"/>
                <a:sym typeface="Calibri"/>
              </a:rPr>
            </a:br>
            <a:endParaRPr sz="1000">
              <a:solidFill>
                <a:schemeClr val="dk1"/>
              </a:solidFill>
              <a:latin typeface="Calibri"/>
              <a:ea typeface="Calibri"/>
              <a:cs typeface="Calibri"/>
              <a:sym typeface="Calibri"/>
            </a:endParaRPr>
          </a:p>
          <a:p>
            <a:pPr indent="-381000" lvl="0" marL="4572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SPRINT 24: Construção dos protótipos das interfaces do perfil de admin (front-end admin) do Uploader Manager. </a:t>
            </a:r>
            <a:r>
              <a:rPr lang="en-US" sz="2400">
                <a:solidFill>
                  <a:srgbClr val="999999"/>
                </a:solidFill>
                <a:latin typeface="Calibri"/>
                <a:ea typeface="Calibri"/>
                <a:cs typeface="Calibri"/>
                <a:sym typeface="Calibri"/>
              </a:rPr>
              <a:t>Testes de compliance para o perfil cliente do Uploader. Definir escopo e periódicos alvo para escrita de um artigo científico. </a:t>
            </a:r>
            <a:r>
              <a:rPr lang="en-US" sz="2400">
                <a:solidFill>
                  <a:schemeClr val="dk1"/>
                </a:solidFill>
                <a:latin typeface="Calibri"/>
                <a:ea typeface="Calibri"/>
                <a:cs typeface="Calibri"/>
                <a:sym typeface="Calibri"/>
              </a:rPr>
              <a:t>Integração dos módulos de log, encaminhamento pro PACS, e exclusão. Configuração do ambiente na MV da CMB</a:t>
            </a:r>
            <a:endParaRPr sz="24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b0135c1919_0_13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399" name="Google Shape;399;g2b0135c1919_0_13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400" name="Google Shape;400;g2b0135c1919_0_13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01" name="Google Shape;401;g2b0135c1919_0_13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02" name="Google Shape;402;g2b0135c1919_0_134"/>
          <p:cNvSpPr txBox="1"/>
          <p:nvPr/>
        </p:nvSpPr>
        <p:spPr>
          <a:xfrm>
            <a:off x="140775" y="1238550"/>
            <a:ext cx="11909100" cy="4543500"/>
          </a:xfrm>
          <a:prstGeom prst="rect">
            <a:avLst/>
          </a:prstGeom>
          <a:noFill/>
          <a:ln>
            <a:noFill/>
          </a:ln>
        </p:spPr>
        <p:txBody>
          <a:bodyPr anchorCtr="0" anchor="t" bIns="91425" lIns="91425" spcFirstLastPara="1" rIns="91425" wrap="square" tIns="91425">
            <a:noAutofit/>
          </a:bodyPr>
          <a:lstStyle/>
          <a:p>
            <a:pPr indent="-406400" lvl="0" marL="457200" rtl="0" algn="just">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Backend</a:t>
            </a:r>
            <a:endParaRPr sz="2800">
              <a:solidFill>
                <a:schemeClr val="dk1"/>
              </a:solidFill>
              <a:latin typeface="Calibri"/>
              <a:ea typeface="Calibri"/>
              <a:cs typeface="Calibri"/>
              <a:sym typeface="Calibri"/>
            </a:endParaRPr>
          </a:p>
          <a:p>
            <a:pPr indent="-406400" lvl="1" marL="914400" rtl="0" algn="just">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Otimização no tempo de exibição do log</a:t>
            </a:r>
            <a:endParaRPr sz="2800">
              <a:solidFill>
                <a:schemeClr val="dk1"/>
              </a:solidFill>
              <a:latin typeface="Calibri"/>
              <a:ea typeface="Calibri"/>
              <a:cs typeface="Calibri"/>
              <a:sym typeface="Calibri"/>
            </a:endParaRPr>
          </a:p>
          <a:p>
            <a:pPr indent="-406400" lvl="1" marL="914400" rtl="0" algn="just">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Mudança na lógica de exclusão dos estudos (Exclusão após captura do log)</a:t>
            </a:r>
            <a:endParaRPr sz="2800">
              <a:solidFill>
                <a:schemeClr val="dk1"/>
              </a:solidFill>
              <a:latin typeface="Calibri"/>
              <a:ea typeface="Calibri"/>
              <a:cs typeface="Calibri"/>
              <a:sym typeface="Calibri"/>
            </a:endParaRPr>
          </a:p>
          <a:p>
            <a:pPr indent="-406400" lvl="1" marL="914400" rtl="0" algn="just">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Integração dos módulos de log, encaminhamento pro PACS, e </a:t>
            </a:r>
            <a:r>
              <a:rPr lang="en-US" sz="2800">
                <a:solidFill>
                  <a:schemeClr val="dk1"/>
                </a:solidFill>
                <a:latin typeface="Calibri"/>
                <a:ea typeface="Calibri"/>
                <a:cs typeface="Calibri"/>
                <a:sym typeface="Calibri"/>
              </a:rPr>
              <a:t>exclusão</a:t>
            </a:r>
            <a:endParaRPr sz="2800">
              <a:solidFill>
                <a:schemeClr val="dk1"/>
              </a:solidFill>
              <a:latin typeface="Calibri"/>
              <a:ea typeface="Calibri"/>
              <a:cs typeface="Calibri"/>
              <a:sym typeface="Calibri"/>
            </a:endParaRPr>
          </a:p>
          <a:p>
            <a:pPr indent="-406400" lvl="0" marL="457200" rtl="0" algn="just">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Testes de integração</a:t>
            </a:r>
            <a:endParaRPr sz="2800">
              <a:solidFill>
                <a:schemeClr val="dk1"/>
              </a:solidFill>
              <a:latin typeface="Calibri"/>
              <a:ea typeface="Calibri"/>
              <a:cs typeface="Calibri"/>
              <a:sym typeface="Calibri"/>
            </a:endParaRPr>
          </a:p>
          <a:p>
            <a:pPr indent="-406400" lvl="0" marL="457200" rtl="0" algn="just">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Testes de performance</a:t>
            </a:r>
            <a:endParaRPr sz="2800">
              <a:solidFill>
                <a:schemeClr val="dk1"/>
              </a:solidFill>
              <a:latin typeface="Calibri"/>
              <a:ea typeface="Calibri"/>
              <a:cs typeface="Calibri"/>
              <a:sym typeface="Calibri"/>
            </a:endParaRPr>
          </a:p>
          <a:p>
            <a:pPr indent="0" lvl="0" marL="0" rtl="0" algn="just">
              <a:lnSpc>
                <a:spcPct val="150000"/>
              </a:lnSpc>
              <a:spcBef>
                <a:spcPts val="0"/>
              </a:spcBef>
              <a:spcAft>
                <a:spcPts val="0"/>
              </a:spcAft>
              <a:buNone/>
            </a:pPr>
            <a:r>
              <a:t/>
            </a:r>
            <a:endParaRPr sz="2800">
              <a:solidFill>
                <a:schemeClr val="dk1"/>
              </a:solidFill>
              <a:latin typeface="Calibri"/>
              <a:ea typeface="Calibri"/>
              <a:cs typeface="Calibri"/>
              <a:sym typeface="Calibri"/>
            </a:endParaRPr>
          </a:p>
          <a:p>
            <a:pPr indent="0" lvl="0" marL="0" rtl="0" algn="just">
              <a:lnSpc>
                <a:spcPct val="150000"/>
              </a:lnSpc>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b0135c1919_0_142"/>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408" name="Google Shape;408;g2b0135c1919_0_142"/>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409" name="Google Shape;409;g2b0135c1919_0_142"/>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10" name="Google Shape;410;g2b0135c1919_0_142"/>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11" name="Google Shape;411;g2b0135c1919_0_142"/>
          <p:cNvSpPr txBox="1"/>
          <p:nvPr/>
        </p:nvSpPr>
        <p:spPr>
          <a:xfrm>
            <a:off x="552175" y="1238550"/>
            <a:ext cx="11074200" cy="2529600"/>
          </a:xfrm>
          <a:prstGeom prst="rect">
            <a:avLst/>
          </a:prstGeom>
          <a:noFill/>
          <a:ln>
            <a:noFill/>
          </a:ln>
        </p:spPr>
        <p:txBody>
          <a:bodyPr anchorCtr="0" anchor="t" bIns="91425" lIns="91425" spcFirstLastPara="1" rIns="91425" wrap="square" tIns="91425">
            <a:noAutofit/>
          </a:bodyPr>
          <a:lstStyle/>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Testes de caos no ambiente da VPN</a:t>
            </a:r>
            <a:endParaRPr sz="2800">
              <a:solidFill>
                <a:schemeClr val="dk1"/>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2800">
              <a:solidFill>
                <a:schemeClr val="dk1"/>
              </a:solidFill>
              <a:latin typeface="Calibri"/>
              <a:ea typeface="Calibri"/>
              <a:cs typeface="Calibri"/>
              <a:sym typeface="Calibri"/>
            </a:endParaRPr>
          </a:p>
          <a:p>
            <a:pPr indent="-406400" lvl="1" marL="9144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Simulação de Atrasos na Rede:  Gerar latência na rede para testar como o uploader se comporta em condições de rede mais lentas.</a:t>
            </a:r>
            <a:endParaRPr sz="2800">
              <a:solidFill>
                <a:schemeClr val="dk1"/>
              </a:solidFill>
              <a:latin typeface="Calibri"/>
              <a:ea typeface="Calibri"/>
              <a:cs typeface="Calibri"/>
              <a:sym typeface="Calibri"/>
            </a:endParaRPr>
          </a:p>
          <a:p>
            <a:pPr indent="0" lvl="0" marL="914400" rtl="0" algn="l">
              <a:lnSpc>
                <a:spcPct val="150000"/>
              </a:lnSpc>
              <a:spcBef>
                <a:spcPts val="0"/>
              </a:spcBef>
              <a:spcAft>
                <a:spcPts val="0"/>
              </a:spcAft>
              <a:buNone/>
            </a:pPr>
            <a:r>
              <a:t/>
            </a:r>
            <a:endParaRPr sz="2800">
              <a:solidFill>
                <a:schemeClr val="dk1"/>
              </a:solidFill>
              <a:latin typeface="Calibri"/>
              <a:ea typeface="Calibri"/>
              <a:cs typeface="Calibri"/>
              <a:sym typeface="Calibri"/>
            </a:endParaRPr>
          </a:p>
          <a:p>
            <a:pPr indent="-406400" lvl="1" marL="9144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Limitação de Largura de Banda: </a:t>
            </a:r>
            <a:r>
              <a:rPr lang="en-US" sz="2800">
                <a:solidFill>
                  <a:schemeClr val="dk1"/>
                </a:solidFill>
                <a:latin typeface="Calibri"/>
                <a:ea typeface="Calibri"/>
                <a:cs typeface="Calibri"/>
                <a:sym typeface="Calibri"/>
              </a:rPr>
              <a:t>Restringir</a:t>
            </a:r>
            <a:r>
              <a:rPr lang="en-US" sz="2800">
                <a:solidFill>
                  <a:schemeClr val="dk1"/>
                </a:solidFill>
                <a:latin typeface="Calibri"/>
                <a:ea typeface="Calibri"/>
                <a:cs typeface="Calibri"/>
                <a:sym typeface="Calibri"/>
              </a:rPr>
              <a:t> a largura de banda disponível para contêineres para simular condições de rede de baixa largura de banda.</a:t>
            </a:r>
            <a:endParaRPr sz="2800">
              <a:solidFill>
                <a:schemeClr val="dk1"/>
              </a:solidFill>
              <a:latin typeface="Calibri"/>
              <a:ea typeface="Calibri"/>
              <a:cs typeface="Calibri"/>
              <a:sym typeface="Calibri"/>
            </a:endParaRPr>
          </a:p>
          <a:p>
            <a:pPr indent="0" lvl="0" marL="914400" rtl="0" algn="l">
              <a:lnSpc>
                <a:spcPct val="150000"/>
              </a:lnSpc>
              <a:spcBef>
                <a:spcPts val="0"/>
              </a:spcBef>
              <a:spcAft>
                <a:spcPts val="0"/>
              </a:spcAft>
              <a:buNone/>
            </a:pPr>
            <a:br>
              <a:rPr lang="en-US"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b017835418_3_2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417" name="Google Shape;417;g2b017835418_3_2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418" name="Google Shape;418;g2b017835418_3_2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19" name="Google Shape;419;g2b017835418_3_2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20" name="Google Shape;420;g2b017835418_3_21"/>
          <p:cNvSpPr txBox="1"/>
          <p:nvPr/>
        </p:nvSpPr>
        <p:spPr>
          <a:xfrm>
            <a:off x="552175" y="1238550"/>
            <a:ext cx="11074200" cy="2529600"/>
          </a:xfrm>
          <a:prstGeom prst="rect">
            <a:avLst/>
          </a:prstGeom>
          <a:noFill/>
          <a:ln>
            <a:noFill/>
          </a:ln>
        </p:spPr>
        <p:txBody>
          <a:bodyPr anchorCtr="0" anchor="t" bIns="91425" lIns="91425" spcFirstLastPara="1" rIns="91425" wrap="square" tIns="91425">
            <a:noAutofit/>
          </a:bodyPr>
          <a:lstStyle/>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Testes de caos no ambiente da VPN</a:t>
            </a:r>
            <a:endParaRPr sz="2800">
              <a:solidFill>
                <a:schemeClr val="dk1"/>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2800">
              <a:solidFill>
                <a:schemeClr val="dk1"/>
              </a:solidFill>
              <a:latin typeface="Calibri"/>
              <a:ea typeface="Calibri"/>
              <a:cs typeface="Calibri"/>
              <a:sym typeface="Calibri"/>
            </a:endParaRPr>
          </a:p>
          <a:p>
            <a:pPr indent="-406400" lvl="1" marL="9144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Simular Perda de Pacotes: Teste a resiliência do uploader introduzindo perda de pacotes na comunicação de rede.</a:t>
            </a:r>
            <a:endParaRPr sz="2800">
              <a:solidFill>
                <a:schemeClr val="dk1"/>
              </a:solidFill>
              <a:latin typeface="Calibri"/>
              <a:ea typeface="Calibri"/>
              <a:cs typeface="Calibri"/>
              <a:sym typeface="Calibri"/>
            </a:endParaRPr>
          </a:p>
          <a:p>
            <a:pPr indent="0" lvl="0" marL="914400" rtl="0" algn="l">
              <a:lnSpc>
                <a:spcPct val="150000"/>
              </a:lnSpc>
              <a:spcBef>
                <a:spcPts val="0"/>
              </a:spcBef>
              <a:spcAft>
                <a:spcPts val="0"/>
              </a:spcAft>
              <a:buNone/>
            </a:pPr>
            <a:br>
              <a:rPr lang="en-US"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b017835418_3_1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426" name="Google Shape;426;g2b017835418_3_1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427" name="Google Shape;427;g2b017835418_3_1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28" name="Google Shape;428;g2b017835418_3_1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29" name="Google Shape;429;g2b017835418_3_13"/>
          <p:cNvSpPr txBox="1"/>
          <p:nvPr/>
        </p:nvSpPr>
        <p:spPr>
          <a:xfrm>
            <a:off x="552175" y="1238550"/>
            <a:ext cx="11074200" cy="2529600"/>
          </a:xfrm>
          <a:prstGeom prst="rect">
            <a:avLst/>
          </a:prstGeom>
          <a:noFill/>
          <a:ln>
            <a:noFill/>
          </a:ln>
        </p:spPr>
        <p:txBody>
          <a:bodyPr anchorCtr="0" anchor="t" bIns="91425" lIns="91425" spcFirstLastPara="1" rIns="91425" wrap="square" tIns="91425">
            <a:noAutofit/>
          </a:bodyPr>
          <a:lstStyle/>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Appliance Maquina Virtual</a:t>
            </a:r>
            <a:endParaRPr sz="2800">
              <a:solidFill>
                <a:schemeClr val="dk1"/>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2800">
              <a:solidFill>
                <a:schemeClr val="dk1"/>
              </a:solidFill>
              <a:latin typeface="Calibri"/>
              <a:ea typeface="Calibri"/>
              <a:cs typeface="Calibri"/>
              <a:sym typeface="Calibri"/>
            </a:endParaRPr>
          </a:p>
          <a:p>
            <a:pPr indent="-406400" lvl="1" marL="9144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Configuração e atualização da imagem da </a:t>
            </a:r>
            <a:r>
              <a:rPr lang="en-US" sz="2800">
                <a:solidFill>
                  <a:schemeClr val="dk1"/>
                </a:solidFill>
                <a:latin typeface="Calibri"/>
                <a:ea typeface="Calibri"/>
                <a:cs typeface="Calibri"/>
                <a:sym typeface="Calibri"/>
              </a:rPr>
              <a:t>máquina</a:t>
            </a:r>
            <a:r>
              <a:rPr lang="en-US" sz="2800">
                <a:solidFill>
                  <a:schemeClr val="dk1"/>
                </a:solidFill>
                <a:latin typeface="Calibri"/>
                <a:ea typeface="Calibri"/>
                <a:cs typeface="Calibri"/>
                <a:sym typeface="Calibri"/>
              </a:rPr>
              <a:t> virtual de demonstração do Uploader</a:t>
            </a:r>
            <a:br>
              <a:rPr lang="en-US" sz="28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ed6e691a85_2_2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435" name="Google Shape;435;g1ed6e691a85_2_2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436" name="Google Shape;436;g1ed6e691a85_2_2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37" name="Google Shape;437;g1ed6e691a85_2_2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38" name="Google Shape;438;g1ed6e691a85_2_23"/>
          <p:cNvSpPr txBox="1"/>
          <p:nvPr/>
        </p:nvSpPr>
        <p:spPr>
          <a:xfrm>
            <a:off x="1370100" y="2043750"/>
            <a:ext cx="9451800" cy="2770500"/>
          </a:xfrm>
          <a:prstGeom prst="rect">
            <a:avLst/>
          </a:prstGeom>
          <a:noFill/>
          <a:ln>
            <a:noFill/>
          </a:ln>
        </p:spPr>
        <p:txBody>
          <a:bodyPr anchorCtr="0" anchor="t" bIns="91425" lIns="91425" spcFirstLastPara="1" rIns="91425" wrap="square" tIns="91425">
            <a:spAutoFit/>
          </a:bodyPr>
          <a:lstStyle/>
          <a:p>
            <a:pPr indent="-381000" lvl="0" marL="457200" rtl="0" algn="just">
              <a:lnSpc>
                <a:spcPct val="150000"/>
              </a:lnSpc>
              <a:spcBef>
                <a:spcPts val="0"/>
              </a:spcBef>
              <a:spcAft>
                <a:spcPts val="0"/>
              </a:spcAft>
              <a:buSzPts val="2400"/>
              <a:buFont typeface="Calibri"/>
              <a:buChar char="●"/>
            </a:pPr>
            <a:r>
              <a:rPr lang="en-US" sz="2400">
                <a:latin typeface="Calibri"/>
                <a:ea typeface="Calibri"/>
                <a:cs typeface="Calibri"/>
                <a:sym typeface="Calibri"/>
              </a:rPr>
              <a:t>SPRINT 25: Validação dos protótipos das interfaces (front-end admin) com a equipe CMB. Estudo de estratégia para distribuição, instalação e configuração do Uploader Gateway. Compilação e Validação do checklist de </a:t>
            </a:r>
            <a:r>
              <a:rPr lang="en-US" sz="2400">
                <a:latin typeface="Calibri"/>
                <a:ea typeface="Calibri"/>
                <a:cs typeface="Calibri"/>
                <a:sym typeface="Calibri"/>
              </a:rPr>
              <a:t>compliance.</a:t>
            </a:r>
            <a:r>
              <a:rPr lang="en-US" sz="2400">
                <a:latin typeface="Calibri"/>
                <a:ea typeface="Calibri"/>
                <a:cs typeface="Calibri"/>
                <a:sym typeface="Calibri"/>
              </a:rPr>
              <a:t> Levantamento e escrita do estado da arte do artigo científico.</a:t>
            </a:r>
            <a:endParaRPr sz="24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1f50e2ea19b_0_2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118" name="Google Shape;118;g1f50e2ea19b_0_2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19" name="Google Shape;119;g1f50e2ea19b_0_2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0" name="Google Shape;120;g1f50e2ea19b_0_2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21" name="Google Shape;121;g1f50e2ea19b_0_21"/>
          <p:cNvSpPr txBox="1"/>
          <p:nvPr/>
        </p:nvSpPr>
        <p:spPr>
          <a:xfrm>
            <a:off x="1137475" y="1447275"/>
            <a:ext cx="68106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Demonstração e correção de bugs</a:t>
            </a:r>
            <a:endParaRPr sz="2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g2b0135c1919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444" name="Google Shape;444;g2b0135c1919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445" name="Google Shape;445;g2b0135c1919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446" name="Google Shape;446;g2b0135c1919_0_0"/>
          <p:cNvSpPr txBox="1"/>
          <p:nvPr/>
        </p:nvSpPr>
        <p:spPr>
          <a:xfrm>
            <a:off x="2510996" y="5995197"/>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22</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19/12/2023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b0135c1919_0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22</a:t>
            </a:r>
            <a:endParaRPr b="1" sz="2200">
              <a:solidFill>
                <a:srgbClr val="990000"/>
              </a:solidFill>
            </a:endParaRPr>
          </a:p>
        </p:txBody>
      </p:sp>
      <p:sp>
        <p:nvSpPr>
          <p:cNvPr id="452" name="Google Shape;452;g2b0135c1919_0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453" name="Google Shape;453;g2b0135c1919_0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54" name="Google Shape;454;g2b0135c1919_0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55" name="Google Shape;455;g2b0135c1919_0_7"/>
          <p:cNvSpPr txBox="1"/>
          <p:nvPr/>
        </p:nvSpPr>
        <p:spPr>
          <a:xfrm>
            <a:off x="675300" y="1790000"/>
            <a:ext cx="10841400" cy="19086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Implementação da funcionalidade de visualização dos logs no front-end do perfil cliente e no back-end do Uploader Manager</a:t>
            </a:r>
            <a:endParaRPr sz="2800" strike="sngStrike">
              <a:solidFill>
                <a:schemeClr val="dk1"/>
              </a:solidFill>
              <a:latin typeface="Calibri"/>
              <a:ea typeface="Calibri"/>
              <a:cs typeface="Calibri"/>
              <a:sym typeface="Calibri"/>
            </a:endParaRPr>
          </a:p>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Apresentação da solução de transmissão com visualização do log</a:t>
            </a:r>
            <a:endParaRPr sz="28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b0135c1919_0_1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461" name="Google Shape;461;g2b0135c1919_0_1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462" name="Google Shape;462;g2b0135c1919_0_1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63" name="Google Shape;463;g2b0135c1919_0_1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64" name="Google Shape;464;g2b0135c1919_0_15"/>
          <p:cNvSpPr txBox="1"/>
          <p:nvPr/>
        </p:nvSpPr>
        <p:spPr>
          <a:xfrm>
            <a:off x="552175" y="1238550"/>
            <a:ext cx="11074200" cy="2529600"/>
          </a:xfrm>
          <a:prstGeom prst="rect">
            <a:avLst/>
          </a:prstGeom>
          <a:noFill/>
          <a:ln>
            <a:noFill/>
          </a:ln>
        </p:spPr>
        <p:txBody>
          <a:bodyPr anchorCtr="0" anchor="t" bIns="91425" lIns="91425" spcFirstLastPara="1" rIns="91425" wrap="square" tIns="91425">
            <a:noAutofit/>
          </a:bodyPr>
          <a:lstStyle/>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Criação do frontend para visualização do log por parte do Manager</a:t>
            </a:r>
            <a:endParaRPr sz="2800">
              <a:solidFill>
                <a:schemeClr val="dk1"/>
              </a:solidFill>
              <a:latin typeface="Calibri"/>
              <a:ea typeface="Calibri"/>
              <a:cs typeface="Calibri"/>
              <a:sym typeface="Calibri"/>
            </a:endParaRPr>
          </a:p>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Refatoração de código</a:t>
            </a:r>
            <a:endParaRPr sz="2800">
              <a:solidFill>
                <a:schemeClr val="dk1"/>
              </a:solidFill>
              <a:latin typeface="Calibri"/>
              <a:ea typeface="Calibri"/>
              <a:cs typeface="Calibri"/>
              <a:sym typeface="Calibri"/>
            </a:endParaRPr>
          </a:p>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Integração do log do Manager e Uploader</a:t>
            </a:r>
            <a:endParaRPr sz="2800">
              <a:solidFill>
                <a:schemeClr val="dk1"/>
              </a:solidFill>
              <a:latin typeface="Calibri"/>
              <a:ea typeface="Calibri"/>
              <a:cs typeface="Calibri"/>
              <a:sym typeface="Calibri"/>
            </a:endParaRPr>
          </a:p>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Execução dos testes</a:t>
            </a:r>
            <a:endParaRPr sz="2800">
              <a:solidFill>
                <a:schemeClr val="dk1"/>
              </a:solidFill>
              <a:latin typeface="Calibri"/>
              <a:ea typeface="Calibri"/>
              <a:cs typeface="Calibri"/>
              <a:sym typeface="Calibri"/>
            </a:endParaRPr>
          </a:p>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Demonstração de transmissão ponta-a-ponta e visualização do correspondente log no manager</a:t>
            </a:r>
            <a:endParaRPr sz="2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2b0135c1919_0_3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470" name="Google Shape;470;g2b0135c1919_0_3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471" name="Google Shape;471;g2b0135c1919_0_3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72" name="Google Shape;472;g2b0135c1919_0_3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73" name="Google Shape;473;g2b0135c1919_0_39"/>
          <p:cNvSpPr txBox="1"/>
          <p:nvPr/>
        </p:nvSpPr>
        <p:spPr>
          <a:xfrm>
            <a:off x="611700" y="1140925"/>
            <a:ext cx="11079600" cy="49872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SzPts val="2400"/>
              <a:buFont typeface="Calibri"/>
              <a:buChar char="●"/>
            </a:pPr>
            <a:r>
              <a:rPr lang="en-US" sz="2400">
                <a:latin typeface="Calibri"/>
                <a:ea typeface="Calibri"/>
                <a:cs typeface="Calibri"/>
                <a:sym typeface="Calibri"/>
              </a:rPr>
              <a:t>SPRINT 23: Implementação da funcionalidade de visualização das métricas no front-end do perfil cliente e no back-end do Uploader Manager. Atualização do checklist de compliance em função do estudo do HIPPA. Verificar se o checklist construído atende à LGPD, GDPR e ISO 27000. </a:t>
            </a:r>
            <a:endParaRPr sz="2400">
              <a:latin typeface="Calibri"/>
              <a:ea typeface="Calibri"/>
              <a:cs typeface="Calibri"/>
              <a:sym typeface="Calibri"/>
            </a:endParaRPr>
          </a:p>
          <a:p>
            <a:pPr indent="-381000" lvl="0" marL="457200" rtl="0" algn="l">
              <a:lnSpc>
                <a:spcPct val="150000"/>
              </a:lnSpc>
              <a:spcBef>
                <a:spcPts val="0"/>
              </a:spcBef>
              <a:spcAft>
                <a:spcPts val="0"/>
              </a:spcAft>
              <a:buSzPts val="2400"/>
              <a:buFont typeface="Calibri"/>
              <a:buChar char="●"/>
            </a:pPr>
            <a:r>
              <a:rPr lang="en-US" sz="2400">
                <a:solidFill>
                  <a:schemeClr val="dk1"/>
                </a:solidFill>
                <a:latin typeface="Calibri"/>
                <a:ea typeface="Calibri"/>
                <a:cs typeface="Calibri"/>
                <a:sym typeface="Calibri"/>
              </a:rPr>
              <a:t>SPRINT 24: Construção dos protótipos das interfaces do perfil de admin (front-end admin) do Uploader Manager. Test</a:t>
            </a:r>
            <a:r>
              <a:rPr lang="en-US" sz="2400">
                <a:latin typeface="Calibri"/>
                <a:ea typeface="Calibri"/>
                <a:cs typeface="Calibri"/>
                <a:sym typeface="Calibri"/>
              </a:rPr>
              <a:t>es de compliance para o perfil cliente do Uploader. Definir escopo e periódicos alvo para escrita de um artigo científico.</a:t>
            </a:r>
            <a:endParaRPr sz="2400">
              <a:latin typeface="Calibri"/>
              <a:ea typeface="Calibri"/>
              <a:cs typeface="Calibri"/>
              <a:sym typeface="Calibri"/>
            </a:endParaRPr>
          </a:p>
          <a:p>
            <a:pPr indent="-381000" lvl="1" marL="914400" rtl="0" algn="l">
              <a:lnSpc>
                <a:spcPct val="150000"/>
              </a:lnSpc>
              <a:spcBef>
                <a:spcPts val="0"/>
              </a:spcBef>
              <a:spcAft>
                <a:spcPts val="0"/>
              </a:spcAft>
              <a:buSzPts val="2400"/>
              <a:buFont typeface="Calibri"/>
              <a:buChar char="○"/>
            </a:pPr>
            <a:r>
              <a:rPr lang="en-US" sz="2400">
                <a:latin typeface="Calibri"/>
                <a:ea typeface="Calibri"/>
                <a:cs typeface="Calibri"/>
                <a:sym typeface="Calibri"/>
              </a:rPr>
              <a:t>O "perfil admim" consolida as informações do manager (transmissões dos clientes)</a:t>
            </a:r>
            <a:endParaRPr sz="24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g29d228c0f34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479" name="Google Shape;479;g29d228c0f34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480" name="Google Shape;480;g29d228c0f34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481" name="Google Shape;481;g29d228c0f34_0_0"/>
          <p:cNvSpPr txBox="1"/>
          <p:nvPr/>
        </p:nvSpPr>
        <p:spPr>
          <a:xfrm>
            <a:off x="2510996" y="5995197"/>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21</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05/12/2023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1ec6cc4fd77_0_3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21</a:t>
            </a:r>
            <a:endParaRPr b="1" sz="2200">
              <a:solidFill>
                <a:srgbClr val="990000"/>
              </a:solidFill>
            </a:endParaRPr>
          </a:p>
        </p:txBody>
      </p:sp>
      <p:sp>
        <p:nvSpPr>
          <p:cNvPr id="487" name="Google Shape;487;g1ec6cc4fd77_0_3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488" name="Google Shape;488;g1ec6cc4fd77_0_3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89" name="Google Shape;489;g1ec6cc4fd77_0_3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90" name="Google Shape;490;g1ec6cc4fd77_0_31"/>
          <p:cNvSpPr txBox="1"/>
          <p:nvPr/>
        </p:nvSpPr>
        <p:spPr>
          <a:xfrm>
            <a:off x="675300" y="1790000"/>
            <a:ext cx="10841400" cy="38481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Demonstração da integração do uploader com o manager com a VPN configurada manualmente (reunião da última terça 28.11)</a:t>
            </a:r>
            <a:endParaRPr sz="2800">
              <a:latin typeface="Calibri"/>
              <a:ea typeface="Calibri"/>
              <a:cs typeface="Calibri"/>
              <a:sym typeface="Calibri"/>
            </a:endParaRPr>
          </a:p>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Demonstração da integração do uploader com o manager com VPN configurada automaticamente (integração com o wireguard)</a:t>
            </a:r>
            <a:endParaRPr sz="2800">
              <a:latin typeface="Calibri"/>
              <a:ea typeface="Calibri"/>
              <a:cs typeface="Calibri"/>
              <a:sym typeface="Calibri"/>
            </a:endParaRPr>
          </a:p>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Construção de um checklist de compliance baseado no padrão HITECH.</a:t>
            </a:r>
            <a:endParaRPr sz="28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1ec6cc4fd77_0_39"/>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496" name="Google Shape;496;g1ec6cc4fd77_0_39"/>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497" name="Google Shape;497;g1ec6cc4fd77_0_39"/>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98" name="Google Shape;498;g1ec6cc4fd77_0_39"/>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499" name="Google Shape;499;g1ec6cc4fd77_0_39"/>
          <p:cNvSpPr txBox="1"/>
          <p:nvPr/>
        </p:nvSpPr>
        <p:spPr>
          <a:xfrm>
            <a:off x="552175" y="1238550"/>
            <a:ext cx="11074200" cy="2529600"/>
          </a:xfrm>
          <a:prstGeom prst="rect">
            <a:avLst/>
          </a:prstGeom>
          <a:noFill/>
          <a:ln>
            <a:noFill/>
          </a:ln>
        </p:spPr>
        <p:txBody>
          <a:bodyPr anchorCtr="0" anchor="t" bIns="91425" lIns="91425" spcFirstLastPara="1" rIns="91425" wrap="square" tIns="91425">
            <a:noAutofit/>
          </a:bodyPr>
          <a:lstStyle/>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Melhorias no Manager</a:t>
            </a:r>
            <a:endParaRPr sz="2800">
              <a:solidFill>
                <a:schemeClr val="dk1"/>
              </a:solidFill>
              <a:latin typeface="Calibri"/>
              <a:ea typeface="Calibri"/>
              <a:cs typeface="Calibri"/>
              <a:sym typeface="Calibri"/>
            </a:endParaRPr>
          </a:p>
          <a:p>
            <a:pPr indent="-406400" lvl="1" marL="9144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Atualização da interface de configuração contemplando a VPN integrada</a:t>
            </a:r>
            <a:endParaRPr sz="2800">
              <a:solidFill>
                <a:schemeClr val="dk1"/>
              </a:solidFill>
              <a:latin typeface="Calibri"/>
              <a:ea typeface="Calibri"/>
              <a:cs typeface="Calibri"/>
              <a:sym typeface="Calibri"/>
            </a:endParaRPr>
          </a:p>
          <a:p>
            <a:pPr indent="-406400" lvl="1" marL="9144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Simplificação do processo de configuração</a:t>
            </a:r>
            <a:endParaRPr sz="2800">
              <a:solidFill>
                <a:schemeClr val="dk1"/>
              </a:solidFill>
              <a:latin typeface="Calibri"/>
              <a:ea typeface="Calibri"/>
              <a:cs typeface="Calibri"/>
              <a:sym typeface="Calibri"/>
            </a:endParaRPr>
          </a:p>
          <a:p>
            <a:pPr indent="-406400" lvl="1" marL="9144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Integração do servidor WireGuard</a:t>
            </a:r>
            <a:endParaRPr sz="2800">
              <a:solidFill>
                <a:schemeClr val="dk1"/>
              </a:solidFill>
              <a:latin typeface="Calibri"/>
              <a:ea typeface="Calibri"/>
              <a:cs typeface="Calibri"/>
              <a:sym typeface="Calibri"/>
            </a:endParaRPr>
          </a:p>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Integração da infraestrutura da VPN com o gateway através do Manager </a:t>
            </a:r>
            <a:endParaRPr sz="2800">
              <a:solidFill>
                <a:schemeClr val="dk1"/>
              </a:solidFill>
              <a:latin typeface="Calibri"/>
              <a:ea typeface="Calibri"/>
              <a:cs typeface="Calibri"/>
              <a:sym typeface="Calibri"/>
            </a:endParaRPr>
          </a:p>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Demonstração do sistema com a VPN integrada</a:t>
            </a:r>
            <a:endParaRPr sz="2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ec6cc4fd77_0_4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505" name="Google Shape;505;g1ec6cc4fd77_0_4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506" name="Google Shape;506;g1ec6cc4fd77_0_4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07" name="Google Shape;507;g1ec6cc4fd77_0_4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08" name="Google Shape;508;g1ec6cc4fd77_0_47"/>
          <p:cNvSpPr txBox="1"/>
          <p:nvPr/>
        </p:nvSpPr>
        <p:spPr>
          <a:xfrm>
            <a:off x="611700" y="1217125"/>
            <a:ext cx="10968600" cy="12621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Implementação da funcionalidade de visualização dos logs no front-end do perfil cliente e no back-end do Uploader Manager</a:t>
            </a:r>
            <a:endParaRPr sz="2800" strike="sngStrike">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1ec6cc4fd77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514" name="Google Shape;514;g1ec6cc4fd77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515" name="Google Shape;515;g1ec6cc4fd77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516" name="Google Shape;516;g1ec6cc4fd77_0_0"/>
          <p:cNvSpPr txBox="1"/>
          <p:nvPr/>
        </p:nvSpPr>
        <p:spPr>
          <a:xfrm>
            <a:off x="2510996" y="5995197"/>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20</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21/11/2023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9838ed2348_0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20</a:t>
            </a:r>
            <a:endParaRPr b="1" sz="2200">
              <a:solidFill>
                <a:srgbClr val="990000"/>
              </a:solidFill>
            </a:endParaRPr>
          </a:p>
        </p:txBody>
      </p:sp>
      <p:sp>
        <p:nvSpPr>
          <p:cNvPr id="522" name="Google Shape;522;g29838ed2348_0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523" name="Google Shape;523;g29838ed2348_0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24" name="Google Shape;524;g29838ed2348_0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25" name="Google Shape;525;g29838ed2348_0_7"/>
          <p:cNvSpPr txBox="1"/>
          <p:nvPr/>
        </p:nvSpPr>
        <p:spPr>
          <a:xfrm>
            <a:off x="781525" y="1828200"/>
            <a:ext cx="10841400" cy="32016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Alterações no protótipo depois de interação com a CMB</a:t>
            </a:r>
            <a:endParaRPr sz="2800">
              <a:latin typeface="Calibri"/>
              <a:ea typeface="Calibri"/>
              <a:cs typeface="Calibri"/>
              <a:sym typeface="Calibri"/>
            </a:endParaRPr>
          </a:p>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Integração das configurações da VPN com a API do Manager</a:t>
            </a:r>
            <a:endParaRPr sz="2800">
              <a:latin typeface="Calibri"/>
              <a:ea typeface="Calibri"/>
              <a:cs typeface="Calibri"/>
              <a:sym typeface="Calibri"/>
            </a:endParaRPr>
          </a:p>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Modelagem de dados completa do Uploader Manager</a:t>
            </a:r>
            <a:endParaRPr sz="2800">
              <a:latin typeface="Calibri"/>
              <a:ea typeface="Calibri"/>
              <a:cs typeface="Calibri"/>
              <a:sym typeface="Calibri"/>
            </a:endParaRPr>
          </a:p>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Testes das estratégias para vinculação dos gateways aos clientes</a:t>
            </a:r>
            <a:endParaRPr sz="2800">
              <a:latin typeface="Calibri"/>
              <a:ea typeface="Calibri"/>
              <a:cs typeface="Calibri"/>
              <a:sym typeface="Calibri"/>
            </a:endParaRPr>
          </a:p>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Estudo detalhado do padrão HITECH</a:t>
            </a:r>
            <a:endParaRPr sz="2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1f50e2ea19b_0_14"/>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27" name="Google Shape;127;g1f50e2ea19b_0_14"/>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28" name="Google Shape;128;g1f50e2ea19b_0_14"/>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29" name="Google Shape;129;g1f50e2ea19b_0_14"/>
          <p:cNvSpPr txBox="1"/>
          <p:nvPr/>
        </p:nvSpPr>
        <p:spPr>
          <a:xfrm>
            <a:off x="2510996" y="5995197"/>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26 e 27</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27/02/2024</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29d228c0f34_0_1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531" name="Google Shape;531;g29d228c0f34_0_1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532" name="Google Shape;532;g29d228c0f34_0_1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33" name="Google Shape;533;g29d228c0f34_0_1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34" name="Google Shape;534;g29d228c0f34_0_15"/>
          <p:cNvSpPr txBox="1"/>
          <p:nvPr/>
        </p:nvSpPr>
        <p:spPr>
          <a:xfrm>
            <a:off x="1732375" y="1744950"/>
            <a:ext cx="9174000" cy="2529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Implementação da funcionalidade de configuração das redes no front-end do perfil cliente e no back-end do Uploader Manager. </a:t>
            </a:r>
            <a:endParaRPr sz="28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lnSpc>
                <a:spcPct val="150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Implementação da estratégia para vinculação dos dispositivos selecionada. </a:t>
            </a:r>
            <a:endParaRPr sz="2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1eb789930f8_1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Hitech</a:t>
            </a:r>
            <a:endParaRPr b="1" sz="2200">
              <a:solidFill>
                <a:srgbClr val="990000"/>
              </a:solidFill>
            </a:endParaRPr>
          </a:p>
        </p:txBody>
      </p:sp>
      <p:sp>
        <p:nvSpPr>
          <p:cNvPr id="540" name="Google Shape;540;g1eb789930f8_1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541" name="Google Shape;541;g1eb789930f8_1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42" name="Google Shape;542;g1eb789930f8_1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43" name="Google Shape;543;g1eb789930f8_1_7"/>
          <p:cNvSpPr txBox="1"/>
          <p:nvPr/>
        </p:nvSpPr>
        <p:spPr>
          <a:xfrm>
            <a:off x="260525" y="683000"/>
            <a:ext cx="11714700" cy="5816700"/>
          </a:xfrm>
          <a:prstGeom prst="rect">
            <a:avLst/>
          </a:prstGeom>
          <a:noFill/>
          <a:ln>
            <a:noFill/>
          </a:ln>
        </p:spPr>
        <p:txBody>
          <a:bodyPr anchorCtr="0" anchor="t" bIns="68575" lIns="68575" spcFirstLastPara="1" rIns="68575" wrap="square" tIns="68575">
            <a:spAutoFit/>
          </a:bodyPr>
          <a:lstStyle/>
          <a:p>
            <a:pPr indent="-336550" lvl="0" marL="457200" rtl="0" algn="just">
              <a:lnSpc>
                <a:spcPct val="115000"/>
              </a:lnSpc>
              <a:spcBef>
                <a:spcPts val="0"/>
              </a:spcBef>
              <a:spcAft>
                <a:spcPts val="0"/>
              </a:spcAft>
              <a:buSzPts val="1700"/>
              <a:buFont typeface="Calibri"/>
              <a:buChar char="●"/>
            </a:pPr>
            <a:r>
              <a:rPr b="1" lang="en-US" sz="1700">
                <a:latin typeface="Calibri"/>
                <a:ea typeface="Calibri"/>
                <a:cs typeface="Calibri"/>
                <a:sym typeface="Calibri"/>
              </a:rPr>
              <a:t>Subtítulo A</a:t>
            </a:r>
            <a:r>
              <a:rPr lang="en-US" sz="1700">
                <a:latin typeface="Calibri"/>
                <a:ea typeface="Calibri"/>
                <a:cs typeface="Calibri"/>
                <a:sym typeface="Calibri"/>
              </a:rPr>
              <a:t>: Promoção da Tecnologia da Informação em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Fornece incentivos financeiros para a adoção de EHRs e outras TI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Estabelece padrões para a segurança e a interoperabilidade de TI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Fornece educação e treinamento para profissionais de saúde sobre TI de saúde.</a:t>
            </a:r>
            <a:endParaRPr sz="1700">
              <a:latin typeface="Calibri"/>
              <a:ea typeface="Calibri"/>
              <a:cs typeface="Calibri"/>
              <a:sym typeface="Calibri"/>
            </a:endParaRPr>
          </a:p>
          <a:p>
            <a:pPr indent="0" lvl="0" marL="914400" rtl="0" algn="just">
              <a:lnSpc>
                <a:spcPct val="115000"/>
              </a:lnSpc>
              <a:spcBef>
                <a:spcPts val="0"/>
              </a:spcBef>
              <a:spcAft>
                <a:spcPts val="0"/>
              </a:spcAft>
              <a:buNone/>
            </a:pPr>
            <a:r>
              <a:t/>
            </a:r>
            <a:endParaRPr sz="1700">
              <a:latin typeface="Calibri"/>
              <a:ea typeface="Calibri"/>
              <a:cs typeface="Calibri"/>
              <a:sym typeface="Calibri"/>
            </a:endParaRPr>
          </a:p>
          <a:p>
            <a:pPr indent="-336550" lvl="0" marL="457200" rtl="0" algn="just">
              <a:lnSpc>
                <a:spcPct val="115000"/>
              </a:lnSpc>
              <a:spcBef>
                <a:spcPts val="0"/>
              </a:spcBef>
              <a:spcAft>
                <a:spcPts val="0"/>
              </a:spcAft>
              <a:buSzPts val="1700"/>
              <a:buFont typeface="Calibri"/>
              <a:buChar char="●"/>
            </a:pPr>
            <a:r>
              <a:rPr b="1" lang="en-US" sz="1700">
                <a:latin typeface="Calibri"/>
                <a:ea typeface="Calibri"/>
                <a:cs typeface="Calibri"/>
                <a:sym typeface="Calibri"/>
              </a:rPr>
              <a:t>Subtítulo B</a:t>
            </a:r>
            <a:r>
              <a:rPr lang="en-US" sz="1700">
                <a:latin typeface="Calibri"/>
                <a:ea typeface="Calibri"/>
                <a:cs typeface="Calibri"/>
                <a:sym typeface="Calibri"/>
              </a:rPr>
              <a:t>: Melhoria da Qualidade e da Segurança dos Cuidados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Apoia a pesquisa e o desenvolvimento de novas tecnologias de TI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Fornece financiamento para a implementação de programas de melhoria da qualidade e da segurança dos cuidados de saúde;</a:t>
            </a:r>
            <a:endParaRPr sz="1700">
              <a:latin typeface="Calibri"/>
              <a:ea typeface="Calibri"/>
              <a:cs typeface="Calibri"/>
              <a:sym typeface="Calibri"/>
            </a:endParaRPr>
          </a:p>
          <a:p>
            <a:pPr indent="0" lvl="0" marL="0" rtl="0" algn="just">
              <a:lnSpc>
                <a:spcPct val="115000"/>
              </a:lnSpc>
              <a:spcBef>
                <a:spcPts val="0"/>
              </a:spcBef>
              <a:spcAft>
                <a:spcPts val="0"/>
              </a:spcAft>
              <a:buNone/>
            </a:pPr>
            <a:r>
              <a:t/>
            </a:r>
            <a:endParaRPr sz="1700">
              <a:latin typeface="Calibri"/>
              <a:ea typeface="Calibri"/>
              <a:cs typeface="Calibri"/>
              <a:sym typeface="Calibri"/>
            </a:endParaRPr>
          </a:p>
          <a:p>
            <a:pPr indent="-336550" lvl="0" marL="457200" rtl="0" algn="just">
              <a:lnSpc>
                <a:spcPct val="115000"/>
              </a:lnSpc>
              <a:spcBef>
                <a:spcPts val="0"/>
              </a:spcBef>
              <a:spcAft>
                <a:spcPts val="0"/>
              </a:spcAft>
              <a:buSzPts val="1700"/>
              <a:buFont typeface="Calibri"/>
              <a:buChar char="●"/>
            </a:pPr>
            <a:r>
              <a:rPr b="1" lang="en-US" sz="1700">
                <a:latin typeface="Calibri"/>
                <a:ea typeface="Calibri"/>
                <a:cs typeface="Calibri"/>
                <a:sym typeface="Calibri"/>
              </a:rPr>
              <a:t>Subtítulo C</a:t>
            </a:r>
            <a:r>
              <a:rPr lang="en-US" sz="1700">
                <a:latin typeface="Calibri"/>
                <a:ea typeface="Calibri"/>
                <a:cs typeface="Calibri"/>
                <a:sym typeface="Calibri"/>
              </a:rPr>
              <a:t>: Proteções de Privacidade e Segurança dos Dados</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Amplia os requisitos de segurança e privacidade estabelecidos pela Lei de Portabilidade e Responsabilidade do Seguro de Saúde (HIPAA);</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Fornece recursos para ajudar as entidades a cumprir os requisitos de segurança e privacidade.</a:t>
            </a:r>
            <a:endParaRPr sz="1700">
              <a:latin typeface="Calibri"/>
              <a:ea typeface="Calibri"/>
              <a:cs typeface="Calibri"/>
              <a:sym typeface="Calibri"/>
            </a:endParaRPr>
          </a:p>
          <a:p>
            <a:pPr indent="0" lvl="0" marL="914400" rtl="0" algn="just">
              <a:lnSpc>
                <a:spcPct val="115000"/>
              </a:lnSpc>
              <a:spcBef>
                <a:spcPts val="0"/>
              </a:spcBef>
              <a:spcAft>
                <a:spcPts val="0"/>
              </a:spcAft>
              <a:buNone/>
            </a:pPr>
            <a:r>
              <a:t/>
            </a:r>
            <a:endParaRPr sz="1700">
              <a:latin typeface="Calibri"/>
              <a:ea typeface="Calibri"/>
              <a:cs typeface="Calibri"/>
              <a:sym typeface="Calibri"/>
            </a:endParaRPr>
          </a:p>
          <a:p>
            <a:pPr indent="-336550" lvl="0" marL="457200" rtl="0" algn="just">
              <a:lnSpc>
                <a:spcPct val="115000"/>
              </a:lnSpc>
              <a:spcBef>
                <a:spcPts val="0"/>
              </a:spcBef>
              <a:spcAft>
                <a:spcPts val="0"/>
              </a:spcAft>
              <a:buSzPts val="1700"/>
              <a:buFont typeface="Calibri"/>
              <a:buChar char="●"/>
            </a:pPr>
            <a:r>
              <a:rPr b="1" lang="en-US" sz="1700">
                <a:latin typeface="Calibri"/>
                <a:ea typeface="Calibri"/>
                <a:cs typeface="Calibri"/>
                <a:sym typeface="Calibri"/>
              </a:rPr>
              <a:t>Subtítulo D</a:t>
            </a:r>
            <a:r>
              <a:rPr lang="en-US" sz="1700">
                <a:latin typeface="Calibri"/>
                <a:ea typeface="Calibri"/>
                <a:cs typeface="Calibri"/>
                <a:sym typeface="Calibri"/>
              </a:rPr>
              <a:t>: Melhoria da Eficiência dos Cuidados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Apoia a pesquisa e o desenvolvimento de novas tecnologias de TI de saúde que possam melhorar a eficiência dos cuidados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Fornece financiamento para a implementação de programas de melhoria da eficiência dos cuidados de saúde.</a:t>
            </a:r>
            <a:endParaRPr sz="17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1eb789930f8_1_3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Hitech</a:t>
            </a:r>
            <a:endParaRPr b="1" sz="2200">
              <a:solidFill>
                <a:srgbClr val="990000"/>
              </a:solidFill>
            </a:endParaRPr>
          </a:p>
        </p:txBody>
      </p:sp>
      <p:sp>
        <p:nvSpPr>
          <p:cNvPr id="549" name="Google Shape;549;g1eb789930f8_1_3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550" name="Google Shape;550;g1eb789930f8_1_3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51" name="Google Shape;551;g1eb789930f8_1_3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52" name="Google Shape;552;g1eb789930f8_1_36"/>
          <p:cNvSpPr txBox="1"/>
          <p:nvPr/>
        </p:nvSpPr>
        <p:spPr>
          <a:xfrm>
            <a:off x="260525" y="683000"/>
            <a:ext cx="11714700" cy="5816700"/>
          </a:xfrm>
          <a:prstGeom prst="rect">
            <a:avLst/>
          </a:prstGeom>
          <a:noFill/>
          <a:ln>
            <a:noFill/>
          </a:ln>
        </p:spPr>
        <p:txBody>
          <a:bodyPr anchorCtr="0" anchor="t" bIns="68575" lIns="68575" spcFirstLastPara="1" rIns="68575" wrap="square" tIns="68575">
            <a:spAutoFit/>
          </a:bodyPr>
          <a:lstStyle/>
          <a:p>
            <a:pPr indent="-336550" lvl="0" marL="457200" rtl="0" algn="just">
              <a:lnSpc>
                <a:spcPct val="115000"/>
              </a:lnSpc>
              <a:spcBef>
                <a:spcPts val="0"/>
              </a:spcBef>
              <a:spcAft>
                <a:spcPts val="0"/>
              </a:spcAft>
              <a:buSzPts val="1700"/>
              <a:buFont typeface="Calibri"/>
              <a:buChar char="●"/>
            </a:pPr>
            <a:r>
              <a:rPr b="1" lang="en-US" sz="1700">
                <a:latin typeface="Calibri"/>
                <a:ea typeface="Calibri"/>
                <a:cs typeface="Calibri"/>
                <a:sym typeface="Calibri"/>
              </a:rPr>
              <a:t>Subtítulo A</a:t>
            </a:r>
            <a:r>
              <a:rPr lang="en-US" sz="1700">
                <a:latin typeface="Calibri"/>
                <a:ea typeface="Calibri"/>
                <a:cs typeface="Calibri"/>
                <a:sym typeface="Calibri"/>
              </a:rPr>
              <a:t>: Promoção da Tecnologia da Informação em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Fornece incentivos financeiros para a adoção de EHRs e outras TI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Estabelece padrões para a segurança e a interoperabilidade de TI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Fornece educação e treinamento para profissionais de saúde sobre TI de saúde.</a:t>
            </a:r>
            <a:endParaRPr sz="1700">
              <a:latin typeface="Calibri"/>
              <a:ea typeface="Calibri"/>
              <a:cs typeface="Calibri"/>
              <a:sym typeface="Calibri"/>
            </a:endParaRPr>
          </a:p>
          <a:p>
            <a:pPr indent="0" lvl="0" marL="914400" rtl="0" algn="just">
              <a:lnSpc>
                <a:spcPct val="115000"/>
              </a:lnSpc>
              <a:spcBef>
                <a:spcPts val="0"/>
              </a:spcBef>
              <a:spcAft>
                <a:spcPts val="0"/>
              </a:spcAft>
              <a:buNone/>
            </a:pPr>
            <a:r>
              <a:t/>
            </a:r>
            <a:endParaRPr sz="1700">
              <a:latin typeface="Calibri"/>
              <a:ea typeface="Calibri"/>
              <a:cs typeface="Calibri"/>
              <a:sym typeface="Calibri"/>
            </a:endParaRPr>
          </a:p>
          <a:p>
            <a:pPr indent="-336550" lvl="0" marL="457200" rtl="0" algn="just">
              <a:lnSpc>
                <a:spcPct val="115000"/>
              </a:lnSpc>
              <a:spcBef>
                <a:spcPts val="0"/>
              </a:spcBef>
              <a:spcAft>
                <a:spcPts val="0"/>
              </a:spcAft>
              <a:buSzPts val="1700"/>
              <a:buFont typeface="Calibri"/>
              <a:buChar char="●"/>
            </a:pPr>
            <a:r>
              <a:rPr b="1" lang="en-US" sz="1700">
                <a:latin typeface="Calibri"/>
                <a:ea typeface="Calibri"/>
                <a:cs typeface="Calibri"/>
                <a:sym typeface="Calibri"/>
              </a:rPr>
              <a:t>Subtítulo B</a:t>
            </a:r>
            <a:r>
              <a:rPr lang="en-US" sz="1700">
                <a:latin typeface="Calibri"/>
                <a:ea typeface="Calibri"/>
                <a:cs typeface="Calibri"/>
                <a:sym typeface="Calibri"/>
              </a:rPr>
              <a:t>: Melhoria da Qualidade e da Segurança dos Cuidados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Apoia a pesquisa e o desenvolvimento de novas tecnologias de TI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Fornece financiamento para a implementação de programas de melhoria da qualidade e da segurança dos cuidados de saúde;</a:t>
            </a:r>
            <a:endParaRPr sz="1700">
              <a:latin typeface="Calibri"/>
              <a:ea typeface="Calibri"/>
              <a:cs typeface="Calibri"/>
              <a:sym typeface="Calibri"/>
            </a:endParaRPr>
          </a:p>
          <a:p>
            <a:pPr indent="0" lvl="0" marL="0" rtl="0" algn="just">
              <a:lnSpc>
                <a:spcPct val="115000"/>
              </a:lnSpc>
              <a:spcBef>
                <a:spcPts val="0"/>
              </a:spcBef>
              <a:spcAft>
                <a:spcPts val="0"/>
              </a:spcAft>
              <a:buNone/>
            </a:pPr>
            <a:r>
              <a:t/>
            </a:r>
            <a:endParaRPr sz="1700">
              <a:latin typeface="Calibri"/>
              <a:ea typeface="Calibri"/>
              <a:cs typeface="Calibri"/>
              <a:sym typeface="Calibri"/>
            </a:endParaRPr>
          </a:p>
          <a:p>
            <a:pPr indent="-336550" lvl="0" marL="457200" rtl="0" algn="just">
              <a:lnSpc>
                <a:spcPct val="115000"/>
              </a:lnSpc>
              <a:spcBef>
                <a:spcPts val="0"/>
              </a:spcBef>
              <a:spcAft>
                <a:spcPts val="0"/>
              </a:spcAft>
              <a:buClr>
                <a:srgbClr val="990000"/>
              </a:buClr>
              <a:buSzPts val="1700"/>
              <a:buFont typeface="Calibri"/>
              <a:buChar char="●"/>
            </a:pPr>
            <a:r>
              <a:rPr b="1" lang="en-US" sz="1700">
                <a:solidFill>
                  <a:srgbClr val="990000"/>
                </a:solidFill>
                <a:latin typeface="Calibri"/>
                <a:ea typeface="Calibri"/>
                <a:cs typeface="Calibri"/>
                <a:sym typeface="Calibri"/>
              </a:rPr>
              <a:t>Subtítulo C</a:t>
            </a:r>
            <a:r>
              <a:rPr b="1" lang="en-US" sz="1700">
                <a:solidFill>
                  <a:srgbClr val="990000"/>
                </a:solidFill>
                <a:latin typeface="Calibri"/>
                <a:ea typeface="Calibri"/>
                <a:cs typeface="Calibri"/>
                <a:sym typeface="Calibri"/>
              </a:rPr>
              <a:t>: Proteções de Privacidade e Segurança dos Dados</a:t>
            </a:r>
            <a:endParaRPr b="1" sz="1700">
              <a:solidFill>
                <a:srgbClr val="990000"/>
              </a:solidFill>
              <a:latin typeface="Calibri"/>
              <a:ea typeface="Calibri"/>
              <a:cs typeface="Calibri"/>
              <a:sym typeface="Calibri"/>
            </a:endParaRPr>
          </a:p>
          <a:p>
            <a:pPr indent="-336550" lvl="1" marL="914400" rtl="0" algn="just">
              <a:lnSpc>
                <a:spcPct val="115000"/>
              </a:lnSpc>
              <a:spcBef>
                <a:spcPts val="0"/>
              </a:spcBef>
              <a:spcAft>
                <a:spcPts val="0"/>
              </a:spcAft>
              <a:buClr>
                <a:srgbClr val="990000"/>
              </a:buClr>
              <a:buSzPts val="1700"/>
              <a:buFont typeface="Calibri"/>
              <a:buChar char="○"/>
            </a:pPr>
            <a:r>
              <a:rPr b="1" lang="en-US" sz="1700">
                <a:solidFill>
                  <a:srgbClr val="990000"/>
                </a:solidFill>
                <a:latin typeface="Calibri"/>
                <a:ea typeface="Calibri"/>
                <a:cs typeface="Calibri"/>
                <a:sym typeface="Calibri"/>
              </a:rPr>
              <a:t>Amplia os requisitos de segurança e privacidade estabelecidos pela Lei de Portabilidade e Responsabilidade do Seguro de Saúde (HIPAA);</a:t>
            </a:r>
            <a:endParaRPr b="1" sz="1700">
              <a:solidFill>
                <a:srgbClr val="990000"/>
              </a:solidFill>
              <a:latin typeface="Calibri"/>
              <a:ea typeface="Calibri"/>
              <a:cs typeface="Calibri"/>
              <a:sym typeface="Calibri"/>
            </a:endParaRPr>
          </a:p>
          <a:p>
            <a:pPr indent="-336550" lvl="1" marL="914400" rtl="0" algn="just">
              <a:lnSpc>
                <a:spcPct val="115000"/>
              </a:lnSpc>
              <a:spcBef>
                <a:spcPts val="0"/>
              </a:spcBef>
              <a:spcAft>
                <a:spcPts val="0"/>
              </a:spcAft>
              <a:buClr>
                <a:srgbClr val="990000"/>
              </a:buClr>
              <a:buSzPts val="1700"/>
              <a:buFont typeface="Calibri"/>
              <a:buChar char="○"/>
            </a:pPr>
            <a:r>
              <a:rPr b="1" lang="en-US" sz="1700">
                <a:solidFill>
                  <a:srgbClr val="990000"/>
                </a:solidFill>
                <a:latin typeface="Calibri"/>
                <a:ea typeface="Calibri"/>
                <a:cs typeface="Calibri"/>
                <a:sym typeface="Calibri"/>
              </a:rPr>
              <a:t>Fornece recursos para ajudar as entidades a cumprir os requisitos de segurança e privacidade.</a:t>
            </a:r>
            <a:endParaRPr b="1" sz="1700">
              <a:solidFill>
                <a:srgbClr val="990000"/>
              </a:solidFill>
              <a:latin typeface="Calibri"/>
              <a:ea typeface="Calibri"/>
              <a:cs typeface="Calibri"/>
              <a:sym typeface="Calibri"/>
            </a:endParaRPr>
          </a:p>
          <a:p>
            <a:pPr indent="0" lvl="0" marL="914400" rtl="0" algn="just">
              <a:lnSpc>
                <a:spcPct val="115000"/>
              </a:lnSpc>
              <a:spcBef>
                <a:spcPts val="0"/>
              </a:spcBef>
              <a:spcAft>
                <a:spcPts val="0"/>
              </a:spcAft>
              <a:buNone/>
            </a:pPr>
            <a:r>
              <a:t/>
            </a:r>
            <a:endParaRPr sz="1700">
              <a:latin typeface="Calibri"/>
              <a:ea typeface="Calibri"/>
              <a:cs typeface="Calibri"/>
              <a:sym typeface="Calibri"/>
            </a:endParaRPr>
          </a:p>
          <a:p>
            <a:pPr indent="-336550" lvl="0" marL="457200" rtl="0" algn="just">
              <a:lnSpc>
                <a:spcPct val="115000"/>
              </a:lnSpc>
              <a:spcBef>
                <a:spcPts val="0"/>
              </a:spcBef>
              <a:spcAft>
                <a:spcPts val="0"/>
              </a:spcAft>
              <a:buSzPts val="1700"/>
              <a:buFont typeface="Calibri"/>
              <a:buChar char="●"/>
            </a:pPr>
            <a:r>
              <a:rPr b="1" lang="en-US" sz="1700">
                <a:latin typeface="Calibri"/>
                <a:ea typeface="Calibri"/>
                <a:cs typeface="Calibri"/>
                <a:sym typeface="Calibri"/>
              </a:rPr>
              <a:t>Subtítulo D</a:t>
            </a:r>
            <a:r>
              <a:rPr lang="en-US" sz="1700">
                <a:latin typeface="Calibri"/>
                <a:ea typeface="Calibri"/>
                <a:cs typeface="Calibri"/>
                <a:sym typeface="Calibri"/>
              </a:rPr>
              <a:t>: Melhoria da Eficiência dos Cuidados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Apoia a pesquisa e o desenvolvimento de novas tecnologias de TI de saúde que possam melhorar a eficiência dos cuidados de saúde;</a:t>
            </a:r>
            <a:endParaRPr sz="1700">
              <a:latin typeface="Calibri"/>
              <a:ea typeface="Calibri"/>
              <a:cs typeface="Calibri"/>
              <a:sym typeface="Calibri"/>
            </a:endParaRPr>
          </a:p>
          <a:p>
            <a:pPr indent="-336550" lvl="1" marL="914400" rtl="0" algn="just">
              <a:lnSpc>
                <a:spcPct val="115000"/>
              </a:lnSpc>
              <a:spcBef>
                <a:spcPts val="0"/>
              </a:spcBef>
              <a:spcAft>
                <a:spcPts val="0"/>
              </a:spcAft>
              <a:buSzPts val="1700"/>
              <a:buFont typeface="Calibri"/>
              <a:buChar char="○"/>
            </a:pPr>
            <a:r>
              <a:rPr lang="en-US" sz="1700">
                <a:latin typeface="Calibri"/>
                <a:ea typeface="Calibri"/>
                <a:cs typeface="Calibri"/>
                <a:sym typeface="Calibri"/>
              </a:rPr>
              <a:t>Fornece financiamento para a implementação de programas de melhoria da eficiência dos cuidados de saúde.</a:t>
            </a:r>
            <a:endParaRPr sz="1700">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1eb789930f8_1_4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300">
                <a:solidFill>
                  <a:srgbClr val="990000"/>
                </a:solidFill>
              </a:rPr>
              <a:t>HITECH - Proteções de Privacidade e Segurança dos Dados</a:t>
            </a:r>
            <a:endParaRPr b="1" sz="2300">
              <a:solidFill>
                <a:srgbClr val="990000"/>
              </a:solidFill>
            </a:endParaRPr>
          </a:p>
        </p:txBody>
      </p:sp>
      <p:sp>
        <p:nvSpPr>
          <p:cNvPr id="558" name="Google Shape;558;g1eb789930f8_1_4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559" name="Google Shape;559;g1eb789930f8_1_44"/>
          <p:cNvSpPr txBox="1"/>
          <p:nvPr/>
        </p:nvSpPr>
        <p:spPr>
          <a:xfrm>
            <a:off x="3583200" y="6550200"/>
            <a:ext cx="51021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60" name="Google Shape;560;g1eb789930f8_1_4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61" name="Google Shape;561;g1eb789930f8_1_44"/>
          <p:cNvSpPr txBox="1"/>
          <p:nvPr/>
        </p:nvSpPr>
        <p:spPr>
          <a:xfrm>
            <a:off x="110867" y="1278600"/>
            <a:ext cx="11956800" cy="3755700"/>
          </a:xfrm>
          <a:prstGeom prst="rect">
            <a:avLst/>
          </a:prstGeom>
          <a:noFill/>
          <a:ln>
            <a:noFill/>
          </a:ln>
        </p:spPr>
        <p:txBody>
          <a:bodyPr anchorCtr="0" anchor="t" bIns="121900" lIns="121900" spcFirstLastPara="1" rIns="121900" wrap="square" tIns="121900">
            <a:spAutoFit/>
          </a:bodyPr>
          <a:lstStyle/>
          <a:p>
            <a:pPr indent="-425450" lvl="0" marL="609600" rtl="0" algn="just">
              <a:spcBef>
                <a:spcPts val="0"/>
              </a:spcBef>
              <a:spcAft>
                <a:spcPts val="0"/>
              </a:spcAft>
              <a:buSzPts val="1900"/>
              <a:buChar char="●"/>
            </a:pPr>
            <a:r>
              <a:rPr b="1" lang="en-US" sz="1900"/>
              <a:t>Privacidade e Segurança dos Dados</a:t>
            </a:r>
            <a:r>
              <a:rPr lang="en-US" sz="1900"/>
              <a:t>: Garantir a privacidade e segurança dos dados durante a transferência.</a:t>
            </a:r>
            <a:endParaRPr sz="1900"/>
          </a:p>
          <a:p>
            <a:pPr indent="0" lvl="0" marL="0" rtl="0" algn="just">
              <a:spcBef>
                <a:spcPts val="0"/>
              </a:spcBef>
              <a:spcAft>
                <a:spcPts val="0"/>
              </a:spcAft>
              <a:buNone/>
            </a:pPr>
            <a:r>
              <a:t/>
            </a:r>
            <a:endParaRPr sz="1900"/>
          </a:p>
          <a:p>
            <a:pPr indent="0" lvl="0" marL="0" rtl="0" algn="just">
              <a:spcBef>
                <a:spcPts val="0"/>
              </a:spcBef>
              <a:spcAft>
                <a:spcPts val="0"/>
              </a:spcAft>
              <a:buNone/>
            </a:pPr>
            <a:r>
              <a:t/>
            </a:r>
            <a:endParaRPr sz="1900"/>
          </a:p>
          <a:p>
            <a:pPr indent="-425450" lvl="0" marL="609600" rtl="0" algn="just">
              <a:spcBef>
                <a:spcPts val="0"/>
              </a:spcBef>
              <a:spcAft>
                <a:spcPts val="0"/>
              </a:spcAft>
              <a:buSzPts val="1900"/>
              <a:buChar char="●"/>
            </a:pPr>
            <a:r>
              <a:rPr b="1" lang="en-US" sz="1900"/>
              <a:t>Notificação de Violação</a:t>
            </a:r>
            <a:r>
              <a:rPr lang="en-US" sz="1900"/>
              <a:t>: A Lei HITECH também contém a Regra de Notificação de Violação, que exige que as Entidades relatem violações. Mecanismos para detectar e notificar qualquer violação de dados.</a:t>
            </a:r>
            <a:endParaRPr sz="1900"/>
          </a:p>
          <a:p>
            <a:pPr indent="0" lvl="0" marL="0" rtl="0" algn="just">
              <a:spcBef>
                <a:spcPts val="0"/>
              </a:spcBef>
              <a:spcAft>
                <a:spcPts val="0"/>
              </a:spcAft>
              <a:buNone/>
            </a:pPr>
            <a:r>
              <a:t/>
            </a:r>
            <a:endParaRPr sz="1900"/>
          </a:p>
          <a:p>
            <a:pPr indent="0" lvl="0" marL="0" rtl="0" algn="just">
              <a:spcBef>
                <a:spcPts val="0"/>
              </a:spcBef>
              <a:spcAft>
                <a:spcPts val="0"/>
              </a:spcAft>
              <a:buNone/>
            </a:pPr>
            <a:r>
              <a:t/>
            </a:r>
            <a:endParaRPr sz="1900"/>
          </a:p>
          <a:p>
            <a:pPr indent="-425450" lvl="0" marL="609600" rtl="0" algn="just">
              <a:spcBef>
                <a:spcPts val="0"/>
              </a:spcBef>
              <a:spcAft>
                <a:spcPts val="0"/>
              </a:spcAft>
              <a:buSzPts val="1900"/>
              <a:buChar char="●"/>
            </a:pPr>
            <a:r>
              <a:rPr b="1" lang="en-US" sz="1900"/>
              <a:t>Direitos do Paciente</a:t>
            </a:r>
            <a:r>
              <a:rPr lang="en-US" sz="1900"/>
              <a:t>: Pacientes podem solicitar cópias eletrônicas estudos mantidas em conjuntos de registros designados, solicitar uma contabilidade de divulgações e solicitar restrições a certas divulgações..</a:t>
            </a:r>
            <a:endParaRPr sz="1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1eb789930f8_1_9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300">
                <a:solidFill>
                  <a:srgbClr val="990000"/>
                </a:solidFill>
              </a:rPr>
              <a:t>HITECH - Proteções de Privacidade e Segurança dos Dados</a:t>
            </a:r>
            <a:endParaRPr b="1" sz="2300">
              <a:solidFill>
                <a:srgbClr val="990000"/>
              </a:solidFill>
            </a:endParaRPr>
          </a:p>
        </p:txBody>
      </p:sp>
      <p:sp>
        <p:nvSpPr>
          <p:cNvPr id="567" name="Google Shape;567;g1eb789930f8_1_9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568" name="Google Shape;568;g1eb789930f8_1_97"/>
          <p:cNvSpPr txBox="1"/>
          <p:nvPr/>
        </p:nvSpPr>
        <p:spPr>
          <a:xfrm>
            <a:off x="3583200" y="6550200"/>
            <a:ext cx="51021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69" name="Google Shape;569;g1eb789930f8_1_9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70" name="Google Shape;570;g1eb789930f8_1_97"/>
          <p:cNvSpPr txBox="1"/>
          <p:nvPr/>
        </p:nvSpPr>
        <p:spPr>
          <a:xfrm>
            <a:off x="110867" y="844600"/>
            <a:ext cx="11956800" cy="5802900"/>
          </a:xfrm>
          <a:prstGeom prst="rect">
            <a:avLst/>
          </a:prstGeom>
          <a:noFill/>
          <a:ln>
            <a:noFill/>
          </a:ln>
        </p:spPr>
        <p:txBody>
          <a:bodyPr anchorCtr="0" anchor="t" bIns="121900" lIns="121900" spcFirstLastPara="1" rIns="121900" wrap="square" tIns="121900">
            <a:spAutoFit/>
          </a:bodyPr>
          <a:lstStyle/>
          <a:p>
            <a:pPr indent="-425450" lvl="0" marL="609600" rtl="0" algn="just">
              <a:spcBef>
                <a:spcPts val="0"/>
              </a:spcBef>
              <a:spcAft>
                <a:spcPts val="0"/>
              </a:spcAft>
              <a:buSzPts val="1900"/>
              <a:buChar char="●"/>
            </a:pPr>
            <a:r>
              <a:rPr b="1" lang="en-US" sz="1900"/>
              <a:t>Criptografia: </a:t>
            </a:r>
            <a:r>
              <a:rPr lang="en-US" sz="1900"/>
              <a:t>Certifique-se de implementar a criptografia adequada para proteger a transmissão e armazenamento de dados médicos;</a:t>
            </a:r>
            <a:endParaRPr sz="1900"/>
          </a:p>
          <a:p>
            <a:pPr indent="-425450" lvl="0" marL="609600" rtl="0" algn="just">
              <a:spcBef>
                <a:spcPts val="0"/>
              </a:spcBef>
              <a:spcAft>
                <a:spcPts val="0"/>
              </a:spcAft>
              <a:buSzPts val="1900"/>
              <a:buChar char="●"/>
            </a:pPr>
            <a:r>
              <a:rPr b="1" lang="en-US" sz="1900"/>
              <a:t>Controles de Acesso:</a:t>
            </a:r>
            <a:r>
              <a:rPr lang="en-US" sz="1900"/>
              <a:t> Implemente controles de acesso rigorosos para garantir que apenas usuários autorizados possam acessar e transferir informações médicas;</a:t>
            </a:r>
            <a:endParaRPr sz="1900"/>
          </a:p>
          <a:p>
            <a:pPr indent="-425450" lvl="0" marL="609600" rtl="0" algn="just">
              <a:spcBef>
                <a:spcPts val="0"/>
              </a:spcBef>
              <a:spcAft>
                <a:spcPts val="0"/>
              </a:spcAft>
              <a:buSzPts val="1900"/>
              <a:buChar char="●"/>
            </a:pPr>
            <a:r>
              <a:rPr b="1" lang="en-US" sz="1900"/>
              <a:t>Criptografia e Controles de Acesso: </a:t>
            </a:r>
            <a:r>
              <a:rPr lang="en-US" sz="1900"/>
              <a:t>Implementar criptografia robusta e controles de acesso para proteger a privacidade dos dados médicos durante a transferência;</a:t>
            </a:r>
            <a:endParaRPr sz="1900"/>
          </a:p>
          <a:p>
            <a:pPr indent="-425450" lvl="0" marL="609600" rtl="0" algn="just">
              <a:spcBef>
                <a:spcPts val="0"/>
              </a:spcBef>
              <a:spcAft>
                <a:spcPts val="0"/>
              </a:spcAft>
              <a:buSzPts val="1900"/>
              <a:buChar char="●"/>
            </a:pPr>
            <a:r>
              <a:rPr b="1" lang="en-US" sz="1900"/>
              <a:t>Implementação de Controles de Qualidade:</a:t>
            </a:r>
            <a:r>
              <a:rPr lang="en-US" sz="1900"/>
              <a:t> Certifique-se de que a transferência de dados seja realizada de maneira segura e eficiente, contribuindo para a melhoria da qualidade dos cuidados de saúde;</a:t>
            </a:r>
            <a:endParaRPr sz="1900"/>
          </a:p>
          <a:p>
            <a:pPr indent="-425450" lvl="0" marL="609600" rtl="0" algn="just">
              <a:spcBef>
                <a:spcPts val="0"/>
              </a:spcBef>
              <a:spcAft>
                <a:spcPts val="0"/>
              </a:spcAft>
              <a:buSzPts val="1900"/>
              <a:buChar char="●"/>
            </a:pPr>
            <a:r>
              <a:rPr b="1" lang="en-US" sz="1900"/>
              <a:t>Garantia da Segurança dos Dados:</a:t>
            </a:r>
            <a:r>
              <a:rPr lang="en-US" sz="1900"/>
              <a:t> Adote medidas para garantir a segurança dos dados durante a transferência, reduzindo riscos de violações;</a:t>
            </a:r>
            <a:endParaRPr sz="1900"/>
          </a:p>
          <a:p>
            <a:pPr indent="-425450" lvl="0" marL="609600" rtl="0" algn="just">
              <a:spcBef>
                <a:spcPts val="0"/>
              </a:spcBef>
              <a:spcAft>
                <a:spcPts val="0"/>
              </a:spcAft>
              <a:buSzPts val="1900"/>
              <a:buChar char="●"/>
            </a:pPr>
            <a:r>
              <a:rPr b="1" lang="en-US" sz="1900"/>
              <a:t>Adoção de Padrões:</a:t>
            </a:r>
            <a:r>
              <a:rPr lang="en-US" sz="1900"/>
              <a:t> Garanta que sua aplicação siga padrões de interoperabilidade reconhecidos para facilitar a troca de informações entre sistemas de saúde;</a:t>
            </a:r>
            <a:endParaRPr sz="1900"/>
          </a:p>
          <a:p>
            <a:pPr indent="-425450" lvl="0" marL="609600" rtl="0" algn="just">
              <a:spcBef>
                <a:spcPts val="0"/>
              </a:spcBef>
              <a:spcAft>
                <a:spcPts val="0"/>
              </a:spcAft>
              <a:buSzPts val="1900"/>
              <a:buChar char="●"/>
            </a:pPr>
            <a:r>
              <a:rPr b="1" lang="en-US" sz="1900">
                <a:solidFill>
                  <a:srgbClr val="990000"/>
                </a:solidFill>
              </a:rPr>
              <a:t>Certificação de EHR: Se sua aplicação estiver integrada a sistemas de registros eletrônicos de saúde (EHR), certifique-se de que esses sistemas sejam certificados de acordo com os requisitos do HITECH</a:t>
            </a:r>
            <a:r>
              <a:rPr lang="en-US" sz="1900"/>
              <a:t>;</a:t>
            </a:r>
            <a:endParaRPr sz="1900"/>
          </a:p>
          <a:p>
            <a:pPr indent="-425450" lvl="0" marL="609600" rtl="0" algn="just">
              <a:spcBef>
                <a:spcPts val="0"/>
              </a:spcBef>
              <a:spcAft>
                <a:spcPts val="0"/>
              </a:spcAft>
              <a:buSzPts val="1900"/>
              <a:buChar char="●"/>
            </a:pPr>
            <a:r>
              <a:rPr b="1" lang="en-US" sz="1900"/>
              <a:t>Mecanismos de Detecção:</a:t>
            </a:r>
            <a:r>
              <a:rPr lang="en-US" sz="1900"/>
              <a:t> Implemente mecanismos de detecção de violações de segurança e estabeleça procedimentos para notificação rápida de qualquer violação;</a:t>
            </a:r>
            <a:endParaRPr sz="1900"/>
          </a:p>
          <a:p>
            <a:pPr indent="0" lvl="0" marL="0" rtl="0" algn="just">
              <a:spcBef>
                <a:spcPts val="0"/>
              </a:spcBef>
              <a:spcAft>
                <a:spcPts val="0"/>
              </a:spcAft>
              <a:buNone/>
            </a:pPr>
            <a:r>
              <a:t/>
            </a:r>
            <a:endParaRPr sz="19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1eb789930f8_1_10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300">
                <a:solidFill>
                  <a:srgbClr val="990000"/>
                </a:solidFill>
              </a:rPr>
              <a:t>HITECH - Proteções de Privacidade e Segurança dos Dados</a:t>
            </a:r>
            <a:endParaRPr b="1" sz="2300">
              <a:solidFill>
                <a:srgbClr val="990000"/>
              </a:solidFill>
            </a:endParaRPr>
          </a:p>
        </p:txBody>
      </p:sp>
      <p:sp>
        <p:nvSpPr>
          <p:cNvPr id="576" name="Google Shape;576;g1eb789930f8_1_10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577" name="Google Shape;577;g1eb789930f8_1_105"/>
          <p:cNvSpPr txBox="1"/>
          <p:nvPr/>
        </p:nvSpPr>
        <p:spPr>
          <a:xfrm>
            <a:off x="3583200" y="6550200"/>
            <a:ext cx="51021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78" name="Google Shape;578;g1eb789930f8_1_10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79" name="Google Shape;579;g1eb789930f8_1_105"/>
          <p:cNvSpPr txBox="1"/>
          <p:nvPr/>
        </p:nvSpPr>
        <p:spPr>
          <a:xfrm>
            <a:off x="110867" y="720667"/>
            <a:ext cx="11956800" cy="4633200"/>
          </a:xfrm>
          <a:prstGeom prst="rect">
            <a:avLst/>
          </a:prstGeom>
          <a:noFill/>
          <a:ln>
            <a:noFill/>
          </a:ln>
        </p:spPr>
        <p:txBody>
          <a:bodyPr anchorCtr="0" anchor="t" bIns="121900" lIns="121900" spcFirstLastPara="1" rIns="121900" wrap="square" tIns="121900">
            <a:spAutoFit/>
          </a:bodyPr>
          <a:lstStyle/>
          <a:p>
            <a:pPr indent="0" lvl="0" marL="609600" rtl="0" algn="just">
              <a:spcBef>
                <a:spcPts val="0"/>
              </a:spcBef>
              <a:spcAft>
                <a:spcPts val="0"/>
              </a:spcAft>
              <a:buNone/>
            </a:pPr>
            <a:r>
              <a:t/>
            </a:r>
            <a:endParaRPr b="1" sz="1900"/>
          </a:p>
          <a:p>
            <a:pPr indent="-425450" lvl="0" marL="609600" rtl="0" algn="just">
              <a:spcBef>
                <a:spcPts val="0"/>
              </a:spcBef>
              <a:spcAft>
                <a:spcPts val="0"/>
              </a:spcAft>
              <a:buClr>
                <a:schemeClr val="dk1"/>
              </a:buClr>
              <a:buSzPts val="1900"/>
              <a:buChar char="●"/>
            </a:pPr>
            <a:r>
              <a:rPr b="1" lang="en-US" sz="1900">
                <a:solidFill>
                  <a:schemeClr val="dk1"/>
                </a:solidFill>
              </a:rPr>
              <a:t>Auditorias Internas:</a:t>
            </a:r>
            <a:r>
              <a:rPr lang="en-US" sz="1900">
                <a:solidFill>
                  <a:schemeClr val="dk1"/>
                </a:solidFill>
              </a:rPr>
              <a:t> Realize auditorias internas para garantir o cumprimento das políticas de segurança e privacidade;</a:t>
            </a:r>
            <a:endParaRPr b="1"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Registros de Atividade:</a:t>
            </a:r>
            <a:r>
              <a:rPr lang="en-US" sz="1900">
                <a:solidFill>
                  <a:schemeClr val="dk1"/>
                </a:solidFill>
              </a:rPr>
              <a:t> Mantenha registros detalhados de atividades para documentar todas as transações e acessos aos dados médicos;</a:t>
            </a:r>
            <a:endParaRPr sz="1900">
              <a:solidFill>
                <a:schemeClr val="dk1"/>
              </a:solidFill>
            </a:endParaRPr>
          </a:p>
          <a:p>
            <a:pPr indent="-425450" lvl="0" marL="609600" rtl="0" algn="just">
              <a:spcBef>
                <a:spcPts val="0"/>
              </a:spcBef>
              <a:spcAft>
                <a:spcPts val="0"/>
              </a:spcAft>
              <a:buClr>
                <a:schemeClr val="dk1"/>
              </a:buClr>
              <a:buSzPts val="1900"/>
              <a:buChar char="●"/>
            </a:pPr>
            <a:r>
              <a:rPr b="1" lang="en-US" sz="1900">
                <a:solidFill>
                  <a:schemeClr val="dk1"/>
                </a:solidFill>
              </a:rPr>
              <a:t>Obtenção de Consentimento:</a:t>
            </a:r>
            <a:r>
              <a:rPr lang="en-US" sz="1900">
                <a:solidFill>
                  <a:schemeClr val="dk1"/>
                </a:solidFill>
              </a:rPr>
              <a:t> Se necessário, implemente mecanismos para obter consentimento informado dos pacientes para a transferência de suas informações médicas;</a:t>
            </a:r>
            <a:endParaRPr b="1" sz="1900"/>
          </a:p>
          <a:p>
            <a:pPr indent="-425450" lvl="0" marL="609600" rtl="0" algn="just">
              <a:spcBef>
                <a:spcPts val="0"/>
              </a:spcBef>
              <a:spcAft>
                <a:spcPts val="0"/>
              </a:spcAft>
              <a:buSzPts val="1900"/>
              <a:buChar char="●"/>
            </a:pPr>
            <a:r>
              <a:rPr b="1" lang="en-US" sz="1900"/>
              <a:t>Atualizações de Segurança: </a:t>
            </a:r>
            <a:r>
              <a:rPr lang="en-US" sz="1900"/>
              <a:t>Mantenha a aplicação atualizada com as últimas correções de segurança e patches para proteger contra vulnerabilidades conhecidas;</a:t>
            </a:r>
            <a:endParaRPr sz="1900"/>
          </a:p>
          <a:p>
            <a:pPr indent="-425450" lvl="0" marL="609600" rtl="0" algn="just">
              <a:spcBef>
                <a:spcPts val="0"/>
              </a:spcBef>
              <a:spcAft>
                <a:spcPts val="0"/>
              </a:spcAft>
              <a:buSzPts val="1900"/>
              <a:buChar char="●"/>
            </a:pPr>
            <a:r>
              <a:rPr b="1" lang="en-US" sz="1900"/>
              <a:t>Testes Penetrativos: </a:t>
            </a:r>
            <a:r>
              <a:rPr lang="en-US" sz="1900"/>
              <a:t>Realize testes de segurança, como testes penetrativos, para identificar e corrigir possíveis vulnerabilidades na aplicação.</a:t>
            </a:r>
            <a:endParaRPr sz="1900"/>
          </a:p>
          <a:p>
            <a:pPr indent="-425450" lvl="0" marL="609600" rtl="0" algn="just">
              <a:spcBef>
                <a:spcPts val="0"/>
              </a:spcBef>
              <a:spcAft>
                <a:spcPts val="0"/>
              </a:spcAft>
              <a:buSzPts val="1900"/>
              <a:buChar char="●"/>
            </a:pPr>
            <a:r>
              <a:rPr b="1" lang="en-US" sz="1900"/>
              <a:t>Conformidade com Padrões:</a:t>
            </a:r>
            <a:r>
              <a:rPr lang="en-US" sz="1900"/>
              <a:t> Assegure-se de que sua aplicação siga padrões reconhecidos de interoperabilidade para facilitar a troca de informações entre sistemas de saúde.</a:t>
            </a:r>
            <a:endParaRPr sz="1900"/>
          </a:p>
          <a:p>
            <a:pPr indent="-425450" lvl="0" marL="609600" rtl="0" algn="just">
              <a:spcBef>
                <a:spcPts val="0"/>
              </a:spcBef>
              <a:spcAft>
                <a:spcPts val="0"/>
              </a:spcAft>
              <a:buSzPts val="1900"/>
              <a:buChar char="●"/>
            </a:pPr>
            <a:r>
              <a:rPr b="1" lang="en-US" sz="1900"/>
              <a:t>Testes de Interoperabilidade:</a:t>
            </a:r>
            <a:r>
              <a:rPr lang="en-US" sz="1900"/>
              <a:t> Garanta que a aplicação seja testada para interoperabilidade eficaz com os sistemas PACS.</a:t>
            </a:r>
            <a:endParaRPr sz="19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29d228c0f34_0_3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585" name="Google Shape;585;g29d228c0f34_0_3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586" name="Google Shape;586;g29d228c0f34_0_3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87" name="Google Shape;587;g29d228c0f34_0_3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588" name="Google Shape;588;g29d228c0f34_0_36"/>
          <p:cNvSpPr txBox="1"/>
          <p:nvPr/>
        </p:nvSpPr>
        <p:spPr>
          <a:xfrm>
            <a:off x="611700" y="1226675"/>
            <a:ext cx="10968600" cy="3848100"/>
          </a:xfrm>
          <a:prstGeom prst="rect">
            <a:avLst/>
          </a:prstGeom>
          <a:noFill/>
          <a:ln>
            <a:noFill/>
          </a:ln>
        </p:spPr>
        <p:txBody>
          <a:bodyPr anchorCtr="0" anchor="t" bIns="91425" lIns="91425" spcFirstLastPara="1" rIns="91425" wrap="square" tIns="91425">
            <a:spAutoFit/>
          </a:bodyPr>
          <a:lstStyle/>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Próxima terça seria demonstração da integração do uploader com o manager com VPN configurada manualmente</a:t>
            </a:r>
            <a:endParaRPr sz="2800">
              <a:latin typeface="Calibri"/>
              <a:ea typeface="Calibri"/>
              <a:cs typeface="Calibri"/>
              <a:sym typeface="Calibri"/>
            </a:endParaRPr>
          </a:p>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Fim da sprint seria demonstração da integração do uploader com o manager com VPN configurada automaticamente (integração com o wireguard)</a:t>
            </a:r>
            <a:endParaRPr sz="2800">
              <a:latin typeface="Calibri"/>
              <a:ea typeface="Calibri"/>
              <a:cs typeface="Calibri"/>
              <a:sym typeface="Calibri"/>
            </a:endParaRPr>
          </a:p>
          <a:p>
            <a:pPr indent="-406400" lvl="0" marL="457200" rtl="0" algn="l">
              <a:lnSpc>
                <a:spcPct val="150000"/>
              </a:lnSpc>
              <a:spcBef>
                <a:spcPts val="0"/>
              </a:spcBef>
              <a:spcAft>
                <a:spcPts val="0"/>
              </a:spcAft>
              <a:buSzPts val="2800"/>
              <a:buFont typeface="Calibri"/>
              <a:buChar char="●"/>
            </a:pPr>
            <a:r>
              <a:rPr lang="en-US" sz="2800">
                <a:latin typeface="Calibri"/>
                <a:ea typeface="Calibri"/>
                <a:cs typeface="Calibri"/>
                <a:sym typeface="Calibri"/>
              </a:rPr>
              <a:t>Construção de um checklist de compliance baseado no padrão HITECH.</a:t>
            </a:r>
            <a:endParaRPr sz="2800">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g29838ed2348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594" name="Google Shape;594;g29838ed2348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595" name="Google Shape;595;g29838ed2348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596" name="Google Shape;596;g29838ed2348_0_0"/>
          <p:cNvSpPr txBox="1"/>
          <p:nvPr/>
        </p:nvSpPr>
        <p:spPr>
          <a:xfrm>
            <a:off x="2510996" y="5995197"/>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19</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07/11/2023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29d228c0f34_0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19</a:t>
            </a:r>
            <a:endParaRPr b="1" sz="2200">
              <a:solidFill>
                <a:srgbClr val="990000"/>
              </a:solidFill>
            </a:endParaRPr>
          </a:p>
        </p:txBody>
      </p:sp>
      <p:sp>
        <p:nvSpPr>
          <p:cNvPr id="602" name="Google Shape;602;g29d228c0f34_0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603" name="Google Shape;603;g29d228c0f34_0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04" name="Google Shape;604;g29d228c0f34_0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05" name="Google Shape;605;g29d228c0f34_0_7"/>
          <p:cNvSpPr txBox="1"/>
          <p:nvPr/>
        </p:nvSpPr>
        <p:spPr>
          <a:xfrm>
            <a:off x="713400" y="1417275"/>
            <a:ext cx="10841400" cy="40851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Implementação da API</a:t>
            </a:r>
            <a:endParaRPr sz="2800">
              <a:solidFill>
                <a:schemeClr val="dk1"/>
              </a:solidFill>
              <a:latin typeface="Calibri"/>
              <a:ea typeface="Calibri"/>
              <a:cs typeface="Calibri"/>
              <a:sym typeface="Calibri"/>
            </a:endParaRPr>
          </a:p>
          <a:p>
            <a:pPr indent="-406400" lvl="1" marL="9144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Integração com o uploader gateway</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Refinamento dos protótipos da interface</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Configuração da rede VPN via API do Wireguard </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Validação dos protótipos das interfaces (front-end) com a equipe CMB</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Implementação do mecanismo de autenticação</a:t>
            </a:r>
            <a:endParaRPr sz="2800">
              <a:solidFill>
                <a:schemeClr val="dk1"/>
              </a:solidFill>
              <a:latin typeface="Calibri"/>
              <a:ea typeface="Calibri"/>
              <a:cs typeface="Calibri"/>
              <a:sym typeface="Calibri"/>
            </a:endParaRPr>
          </a:p>
          <a:p>
            <a:pPr indent="-406400" lvl="1" marL="9144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Uploader Manager</a:t>
            </a:r>
            <a:endParaRPr sz="2800">
              <a:solidFill>
                <a:schemeClr val="dk1"/>
              </a:solidFill>
              <a:latin typeface="Calibri"/>
              <a:ea typeface="Calibri"/>
              <a:cs typeface="Calibri"/>
              <a:sym typeface="Calibri"/>
            </a:endParaRPr>
          </a:p>
          <a:p>
            <a:pPr indent="-406400" lvl="1" marL="9144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Uploader Gateway. </a:t>
            </a:r>
            <a:endParaRPr sz="2800">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29838ed2348_0_3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a:t>
            </a:r>
            <a:endParaRPr sz="1800">
              <a:solidFill>
                <a:srgbClr val="990000"/>
              </a:solidFill>
            </a:endParaRPr>
          </a:p>
        </p:txBody>
      </p:sp>
      <p:sp>
        <p:nvSpPr>
          <p:cNvPr id="611" name="Google Shape;611;g29838ed2348_0_3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612" name="Google Shape;612;g29838ed2348_0_3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13" name="Google Shape;613;g29838ed2348_0_3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14" name="Google Shape;614;g29838ed2348_0_37"/>
          <p:cNvSpPr txBox="1"/>
          <p:nvPr/>
        </p:nvSpPr>
        <p:spPr>
          <a:xfrm>
            <a:off x="668575" y="890850"/>
            <a:ext cx="10841400" cy="25983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SzPts val="2800"/>
              <a:buFont typeface="Calibri"/>
              <a:buChar char="●"/>
            </a:pPr>
            <a:r>
              <a:rPr lang="en-US" sz="2800">
                <a:solidFill>
                  <a:schemeClr val="dk1"/>
                </a:solidFill>
                <a:latin typeface="Calibri"/>
                <a:ea typeface="Calibri"/>
                <a:cs typeface="Calibri"/>
                <a:sym typeface="Calibri"/>
              </a:rPr>
              <a:t>Temos uma versão do protótipo da interface do Uploader Manager</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solidFill>
                  <a:schemeClr val="dk1"/>
                </a:solidFill>
                <a:latin typeface="Calibri"/>
                <a:ea typeface="Calibri"/>
                <a:cs typeface="Calibri"/>
                <a:sym typeface="Calibri"/>
              </a:rPr>
              <a:t>Definição da API do Uploader Manager  </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Proposta de um mecanismo de autenticação</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Uma PoC do uso da API do WireGuard para configurar redes VPN de maneira programática</a:t>
            </a:r>
            <a:endParaRPr sz="2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bde45392fe_0_1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135" name="Google Shape;135;g2bde45392fe_0_1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36" name="Google Shape;136;g2bde45392fe_0_1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7" name="Google Shape;137;g2bde45392fe_0_1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38" name="Google Shape;138;g2bde45392fe_0_14"/>
          <p:cNvSpPr txBox="1"/>
          <p:nvPr/>
        </p:nvSpPr>
        <p:spPr>
          <a:xfrm>
            <a:off x="1137475" y="1447275"/>
            <a:ext cx="68106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Demonstração e correção de bugs</a:t>
            </a:r>
            <a:endParaRPr sz="28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29838ed2348_0_4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620" name="Google Shape;620;g29838ed2348_0_4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621" name="Google Shape;621;g29838ed2348_0_4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22" name="Google Shape;622;g29838ed2348_0_4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23" name="Google Shape;623;g29838ed2348_0_47"/>
          <p:cNvSpPr txBox="1"/>
          <p:nvPr/>
        </p:nvSpPr>
        <p:spPr>
          <a:xfrm>
            <a:off x="639325" y="912775"/>
            <a:ext cx="10841400" cy="309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Alterações no protótipo depois de interação com a CMB</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Integração das configurações da VPN com a API do Manager</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Modelagem de dados completa do Uploader Manager</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Testes das estratégias para vinculação dos gateways aos clientes</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Estudo detalhado do padrão HITECH</a:t>
            </a:r>
            <a:endParaRPr sz="28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g1e5b8d66454_0_2"/>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629" name="Google Shape;629;g1e5b8d66454_0_2"/>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630" name="Google Shape;630;g1e5b8d66454_0_2"/>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631" name="Google Shape;631;g1e5b8d66454_0_2"/>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18</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24/10/2023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1e98b4115b8_1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18</a:t>
            </a:r>
            <a:endParaRPr b="1" sz="2200">
              <a:solidFill>
                <a:srgbClr val="990000"/>
              </a:solidFill>
            </a:endParaRPr>
          </a:p>
        </p:txBody>
      </p:sp>
      <p:sp>
        <p:nvSpPr>
          <p:cNvPr id="637" name="Google Shape;637;g1e98b4115b8_1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638" name="Google Shape;638;g1e98b4115b8_1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39" name="Google Shape;639;g1e98b4115b8_1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40" name="Google Shape;640;g1e98b4115b8_1_7"/>
          <p:cNvSpPr txBox="1"/>
          <p:nvPr/>
        </p:nvSpPr>
        <p:spPr>
          <a:xfrm>
            <a:off x="668575" y="890850"/>
            <a:ext cx="10841400" cy="35895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Continuação dos testes com log</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Estudo de mecanismo de autenticação que será utilizado pelo Uploader Gateway e pelo Uploader Manager. </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Construção dos protótipos das interfaces do perfil de cliente (front-end client) </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Uploader Gateway </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Uploader Manager. </a:t>
            </a:r>
            <a:endParaRPr sz="2800">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1e98b4115b8_1_1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r>
              <a:rPr b="1" lang="en-US" sz="2200">
                <a:solidFill>
                  <a:srgbClr val="990000"/>
                </a:solidFill>
              </a:rPr>
              <a:t> </a:t>
            </a:r>
            <a:endParaRPr sz="1800">
              <a:solidFill>
                <a:srgbClr val="990000"/>
              </a:solidFill>
            </a:endParaRPr>
          </a:p>
        </p:txBody>
      </p:sp>
      <p:sp>
        <p:nvSpPr>
          <p:cNvPr id="646" name="Google Shape;646;g1e98b4115b8_1_1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647" name="Google Shape;647;g1e98b4115b8_1_1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48" name="Google Shape;648;g1e98b4115b8_1_1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49" name="Google Shape;649;g1e98b4115b8_1_15"/>
          <p:cNvSpPr txBox="1"/>
          <p:nvPr/>
        </p:nvSpPr>
        <p:spPr>
          <a:xfrm>
            <a:off x="668575" y="890850"/>
            <a:ext cx="10841400" cy="6156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SzPts val="2800"/>
              <a:buFont typeface="Calibri"/>
              <a:buChar char="●"/>
            </a:pPr>
            <a:r>
              <a:rPr lang="en-US" sz="2800">
                <a:solidFill>
                  <a:schemeClr val="dk1"/>
                </a:solidFill>
                <a:latin typeface="Calibri"/>
                <a:ea typeface="Calibri"/>
                <a:cs typeface="Calibri"/>
                <a:sym typeface="Calibri"/>
              </a:rPr>
              <a:t>Redefinição da arquitetura</a:t>
            </a:r>
            <a:endParaRPr sz="2800">
              <a:latin typeface="Calibri"/>
              <a:ea typeface="Calibri"/>
              <a:cs typeface="Calibri"/>
              <a:sym typeface="Calibri"/>
            </a:endParaRPr>
          </a:p>
        </p:txBody>
      </p:sp>
      <p:pic>
        <p:nvPicPr>
          <p:cNvPr id="650" name="Google Shape;650;g1e98b4115b8_1_15"/>
          <p:cNvPicPr preferRelativeResize="0"/>
          <p:nvPr/>
        </p:nvPicPr>
        <p:blipFill>
          <a:blip r:embed="rId3">
            <a:alphaModFix/>
          </a:blip>
          <a:stretch>
            <a:fillRect/>
          </a:stretch>
        </p:blipFill>
        <p:spPr>
          <a:xfrm>
            <a:off x="990600" y="1658850"/>
            <a:ext cx="10213899" cy="46032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1e98b4115b8_2_1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a:t>
            </a:r>
            <a:endParaRPr sz="1800">
              <a:solidFill>
                <a:srgbClr val="990000"/>
              </a:solidFill>
            </a:endParaRPr>
          </a:p>
        </p:txBody>
      </p:sp>
      <p:sp>
        <p:nvSpPr>
          <p:cNvPr id="656" name="Google Shape;656;g1e98b4115b8_2_1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657" name="Google Shape;657;g1e98b4115b8_2_1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58" name="Google Shape;658;g1e98b4115b8_2_1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659" name="Google Shape;659;g1e98b4115b8_2_10"/>
          <p:cNvPicPr preferRelativeResize="0"/>
          <p:nvPr/>
        </p:nvPicPr>
        <p:blipFill>
          <a:blip r:embed="rId3">
            <a:alphaModFix/>
          </a:blip>
          <a:stretch>
            <a:fillRect/>
          </a:stretch>
        </p:blipFill>
        <p:spPr>
          <a:xfrm>
            <a:off x="990600" y="1658850"/>
            <a:ext cx="10213899" cy="4603275"/>
          </a:xfrm>
          <a:prstGeom prst="rect">
            <a:avLst/>
          </a:prstGeom>
          <a:noFill/>
          <a:ln>
            <a:noFill/>
          </a:ln>
        </p:spPr>
      </p:pic>
      <p:sp>
        <p:nvSpPr>
          <p:cNvPr id="660" name="Google Shape;660;g1e98b4115b8_2_10"/>
          <p:cNvSpPr/>
          <p:nvPr/>
        </p:nvSpPr>
        <p:spPr>
          <a:xfrm>
            <a:off x="517475" y="1577475"/>
            <a:ext cx="4521000" cy="2420400"/>
          </a:xfrm>
          <a:prstGeom prst="rect">
            <a:avLst/>
          </a:prstGeom>
          <a:solidFill>
            <a:srgbClr val="000000">
              <a:alpha val="0"/>
            </a:srgbClr>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1" name="Google Shape;661;g1e98b4115b8_2_10"/>
          <p:cNvSpPr/>
          <p:nvPr/>
        </p:nvSpPr>
        <p:spPr>
          <a:xfrm>
            <a:off x="5419175" y="3100650"/>
            <a:ext cx="4446300" cy="3317700"/>
          </a:xfrm>
          <a:prstGeom prst="rect">
            <a:avLst/>
          </a:prstGeom>
          <a:solidFill>
            <a:srgbClr val="000000">
              <a:alpha val="0"/>
            </a:srgbClr>
          </a:solidFill>
          <a:ln cap="flat" cmpd="sng" w="762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2" name="Google Shape;662;g1e98b4115b8_2_10"/>
          <p:cNvSpPr txBox="1"/>
          <p:nvPr/>
        </p:nvSpPr>
        <p:spPr>
          <a:xfrm>
            <a:off x="9295550" y="2505600"/>
            <a:ext cx="29475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800">
                <a:solidFill>
                  <a:srgbClr val="0000FF"/>
                </a:solidFill>
                <a:latin typeface="Calibri"/>
                <a:ea typeface="Calibri"/>
                <a:cs typeface="Calibri"/>
                <a:sym typeface="Calibri"/>
              </a:rPr>
              <a:t>Client secret: hash </a:t>
            </a:r>
            <a:endParaRPr sz="2800">
              <a:solidFill>
                <a:srgbClr val="0000FF"/>
              </a:solidFill>
              <a:latin typeface="Calibri"/>
              <a:ea typeface="Calibri"/>
              <a:cs typeface="Calibri"/>
              <a:sym typeface="Calibri"/>
            </a:endParaRPr>
          </a:p>
        </p:txBody>
      </p:sp>
      <p:sp>
        <p:nvSpPr>
          <p:cNvPr id="663" name="Google Shape;663;g1e98b4115b8_2_10"/>
          <p:cNvSpPr txBox="1"/>
          <p:nvPr/>
        </p:nvSpPr>
        <p:spPr>
          <a:xfrm>
            <a:off x="405275" y="4034700"/>
            <a:ext cx="2947500" cy="111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800">
                <a:solidFill>
                  <a:srgbClr val="FF0000"/>
                </a:solidFill>
                <a:latin typeface="Calibri"/>
                <a:ea typeface="Calibri"/>
                <a:cs typeface="Calibri"/>
                <a:sym typeface="Calibri"/>
              </a:rPr>
              <a:t>login &amp; password</a:t>
            </a:r>
            <a:endParaRPr sz="2800">
              <a:solidFill>
                <a:srgbClr val="FF0000"/>
              </a:solidFill>
              <a:latin typeface="Calibri"/>
              <a:ea typeface="Calibri"/>
              <a:cs typeface="Calibri"/>
              <a:sym typeface="Calibri"/>
            </a:endParaRPr>
          </a:p>
          <a:p>
            <a:pPr indent="0" lvl="0" marL="0" rtl="0" algn="l">
              <a:lnSpc>
                <a:spcPct val="115000"/>
              </a:lnSpc>
              <a:spcBef>
                <a:spcPts val="0"/>
              </a:spcBef>
              <a:spcAft>
                <a:spcPts val="0"/>
              </a:spcAft>
              <a:buNone/>
            </a:pPr>
            <a:r>
              <a:rPr i="1" lang="en-US" sz="2800">
                <a:solidFill>
                  <a:srgbClr val="FF0000"/>
                </a:solidFill>
                <a:latin typeface="Calibri"/>
                <a:ea typeface="Calibri"/>
                <a:cs typeface="Calibri"/>
                <a:sym typeface="Calibri"/>
              </a:rPr>
              <a:t>access token</a:t>
            </a:r>
            <a:endParaRPr i="1" sz="2800">
              <a:solidFill>
                <a:srgbClr val="FF0000"/>
              </a:solidFill>
              <a:latin typeface="Calibri"/>
              <a:ea typeface="Calibri"/>
              <a:cs typeface="Calibri"/>
              <a:sym typeface="Calibri"/>
            </a:endParaRPr>
          </a:p>
        </p:txBody>
      </p:sp>
      <p:sp>
        <p:nvSpPr>
          <p:cNvPr id="664" name="Google Shape;664;g1e98b4115b8_2_10"/>
          <p:cNvSpPr txBox="1"/>
          <p:nvPr/>
        </p:nvSpPr>
        <p:spPr>
          <a:xfrm>
            <a:off x="668575" y="890850"/>
            <a:ext cx="10841400" cy="6156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SzPts val="2800"/>
              <a:buFont typeface="Calibri"/>
              <a:buChar char="●"/>
            </a:pPr>
            <a:r>
              <a:rPr lang="en-US" sz="2800">
                <a:solidFill>
                  <a:schemeClr val="dk1"/>
                </a:solidFill>
                <a:latin typeface="Calibri"/>
                <a:ea typeface="Calibri"/>
                <a:cs typeface="Calibri"/>
                <a:sym typeface="Calibri"/>
              </a:rPr>
              <a:t>Autenticação</a:t>
            </a:r>
            <a:endParaRPr sz="2800">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1e98b4115b8_2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a:t>
            </a:r>
            <a:endParaRPr sz="1800">
              <a:solidFill>
                <a:srgbClr val="990000"/>
              </a:solidFill>
            </a:endParaRPr>
          </a:p>
        </p:txBody>
      </p:sp>
      <p:sp>
        <p:nvSpPr>
          <p:cNvPr id="670" name="Google Shape;670;g1e98b4115b8_2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671" name="Google Shape;671;g1e98b4115b8_2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72" name="Google Shape;672;g1e98b4115b8_2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73" name="Google Shape;673;g1e98b4115b8_2_0"/>
          <p:cNvSpPr txBox="1"/>
          <p:nvPr/>
        </p:nvSpPr>
        <p:spPr>
          <a:xfrm>
            <a:off x="668575" y="890850"/>
            <a:ext cx="10841400" cy="11112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SzPts val="2800"/>
              <a:buFont typeface="Calibri"/>
              <a:buChar char="●"/>
            </a:pPr>
            <a:r>
              <a:rPr lang="en-US" sz="2800">
                <a:solidFill>
                  <a:schemeClr val="dk1"/>
                </a:solidFill>
                <a:latin typeface="Calibri"/>
                <a:ea typeface="Calibri"/>
                <a:cs typeface="Calibri"/>
                <a:sym typeface="Calibri"/>
              </a:rPr>
              <a:t>Investigação de log exibidos nos diferentes peers</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Recuperação de log de falha ou sucesso</a:t>
            </a:r>
            <a:endParaRPr sz="2800">
              <a:latin typeface="Calibri"/>
              <a:ea typeface="Calibri"/>
              <a:cs typeface="Calibri"/>
              <a:sym typeface="Calibri"/>
            </a:endParaRPr>
          </a:p>
        </p:txBody>
      </p:sp>
      <p:pic>
        <p:nvPicPr>
          <p:cNvPr id="674" name="Google Shape;674;g1e98b4115b8_2_0"/>
          <p:cNvPicPr preferRelativeResize="0"/>
          <p:nvPr/>
        </p:nvPicPr>
        <p:blipFill>
          <a:blip r:embed="rId3">
            <a:alphaModFix/>
          </a:blip>
          <a:stretch>
            <a:fillRect/>
          </a:stretch>
        </p:blipFill>
        <p:spPr>
          <a:xfrm>
            <a:off x="1885450" y="2154450"/>
            <a:ext cx="2601232" cy="4243351"/>
          </a:xfrm>
          <a:prstGeom prst="rect">
            <a:avLst/>
          </a:prstGeom>
          <a:noFill/>
          <a:ln>
            <a:noFill/>
          </a:ln>
        </p:spPr>
      </p:pic>
      <p:pic>
        <p:nvPicPr>
          <p:cNvPr id="675" name="Google Shape;675;g1e98b4115b8_2_0"/>
          <p:cNvPicPr preferRelativeResize="0"/>
          <p:nvPr/>
        </p:nvPicPr>
        <p:blipFill>
          <a:blip r:embed="rId4">
            <a:alphaModFix/>
          </a:blip>
          <a:stretch>
            <a:fillRect/>
          </a:stretch>
        </p:blipFill>
        <p:spPr>
          <a:xfrm>
            <a:off x="6598482" y="2154450"/>
            <a:ext cx="3790909" cy="42433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1e98b4115b8_1_2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681" name="Google Shape;681;g1e98b4115b8_1_2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682" name="Google Shape;682;g1e98b4115b8_1_2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83" name="Google Shape;683;g1e98b4115b8_1_2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684" name="Google Shape;684;g1e98b4115b8_1_23"/>
          <p:cNvSpPr txBox="1"/>
          <p:nvPr/>
        </p:nvSpPr>
        <p:spPr>
          <a:xfrm>
            <a:off x="668575" y="890850"/>
            <a:ext cx="10841400" cy="45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Implementação da API</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Integração com o uploader gateway</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Refinamento dos protótipos da interface</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Configuração da rede VPN via API do Wireguard </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Validação dos protótipos das interfaces (front-end) com a equipe CMB</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Implementação do mecanismo de autenticação</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Uploader Manager</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Uploader Gateway. </a:t>
            </a:r>
            <a:endParaRPr sz="2800">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g1e98b4115b8_1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690" name="Google Shape;690;g1e98b4115b8_1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691" name="Google Shape;691;g1e98b4115b8_1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692" name="Google Shape;692;g1e98b4115b8_1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17</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10/10/2023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1e899b063dd_0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17</a:t>
            </a:r>
            <a:endParaRPr b="1" sz="2200">
              <a:solidFill>
                <a:srgbClr val="990000"/>
              </a:solidFill>
            </a:endParaRPr>
          </a:p>
        </p:txBody>
      </p:sp>
      <p:sp>
        <p:nvSpPr>
          <p:cNvPr id="698" name="Google Shape;698;g1e899b063dd_0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699" name="Google Shape;699;g1e899b063dd_0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00" name="Google Shape;700;g1e899b063dd_0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01" name="Google Shape;701;g1e899b063dd_0_7"/>
          <p:cNvSpPr txBox="1"/>
          <p:nvPr/>
        </p:nvSpPr>
        <p:spPr>
          <a:xfrm>
            <a:off x="668575" y="890850"/>
            <a:ext cx="10841400" cy="50763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Finalizar a reorganização do cronograma das </a:t>
            </a:r>
            <a:r>
              <a:rPr i="1" lang="en-US" sz="2800">
                <a:latin typeface="Calibri"/>
                <a:ea typeface="Calibri"/>
                <a:cs typeface="Calibri"/>
                <a:sym typeface="Calibri"/>
              </a:rPr>
              <a:t>sprints</a:t>
            </a:r>
            <a:endParaRPr i="1"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Continuação da implementação dos </a:t>
            </a:r>
            <a:r>
              <a:rPr i="1" lang="en-US" sz="2800">
                <a:latin typeface="Calibri"/>
                <a:ea typeface="Calibri"/>
                <a:cs typeface="Calibri"/>
                <a:sym typeface="Calibri"/>
              </a:rPr>
              <a:t>logs</a:t>
            </a:r>
            <a:endParaRPr i="1"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Aplicação de mecanismos de recuperação de informação dos </a:t>
            </a:r>
            <a:r>
              <a:rPr i="1" lang="en-US" sz="2800">
                <a:latin typeface="Calibri"/>
                <a:ea typeface="Calibri"/>
                <a:cs typeface="Calibri"/>
                <a:sym typeface="Calibri"/>
              </a:rPr>
              <a:t>logs</a:t>
            </a:r>
            <a:r>
              <a:rPr lang="en-US" sz="2800">
                <a:latin typeface="Calibri"/>
                <a:ea typeface="Calibri"/>
                <a:cs typeface="Calibri"/>
                <a:sym typeface="Calibri"/>
              </a:rPr>
              <a:t> gerados pelo Orthanc (ElasticSearch e Kibana)</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Avaliação da recuperação dos logs através da API do Orthanc e dos </a:t>
            </a:r>
            <a:r>
              <a:rPr i="1" lang="en-US" sz="2800">
                <a:latin typeface="Calibri"/>
                <a:ea typeface="Calibri"/>
                <a:cs typeface="Calibri"/>
                <a:sym typeface="Calibri"/>
              </a:rPr>
              <a:t>plugins</a:t>
            </a:r>
            <a:r>
              <a:rPr lang="en-US" sz="2800">
                <a:latin typeface="Calibri"/>
                <a:ea typeface="Calibri"/>
                <a:cs typeface="Calibri"/>
                <a:sym typeface="Calibri"/>
              </a:rPr>
              <a:t> (alternativa a captura manual, e.g. REGEX)</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Continuação da implementação do </a:t>
            </a:r>
            <a:r>
              <a:rPr i="1" lang="en-US" sz="2800">
                <a:latin typeface="Calibri"/>
                <a:ea typeface="Calibri"/>
                <a:cs typeface="Calibri"/>
                <a:sym typeface="Calibri"/>
              </a:rPr>
              <a:t>log</a:t>
            </a:r>
            <a:r>
              <a:rPr lang="en-US" sz="2800">
                <a:latin typeface="Calibri"/>
                <a:ea typeface="Calibri"/>
                <a:cs typeface="Calibri"/>
                <a:sym typeface="Calibri"/>
              </a:rPr>
              <a:t> do dcm4chee</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Testes e validação dos logs gerados</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Visualização das métricas do Prometheus no Grafana</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solidFill>
                  <a:schemeClr val="dk1"/>
                </a:solidFill>
                <a:latin typeface="Calibri"/>
                <a:ea typeface="Calibri"/>
                <a:cs typeface="Calibri"/>
                <a:sym typeface="Calibri"/>
              </a:rPr>
              <a:t>Continuação dos estudos dos padrões de segurança da informação</a:t>
            </a:r>
            <a:endParaRPr sz="2800">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1e899b063dd_0_1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sz="1800">
              <a:solidFill>
                <a:srgbClr val="990000"/>
              </a:solidFill>
            </a:endParaRPr>
          </a:p>
        </p:txBody>
      </p:sp>
      <p:sp>
        <p:nvSpPr>
          <p:cNvPr id="707" name="Google Shape;707;g1e899b063dd_0_1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708" name="Google Shape;708;g1e899b063dd_0_1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09" name="Google Shape;709;g1e899b063dd_0_1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10" name="Google Shape;710;g1e899b063dd_0_15"/>
          <p:cNvSpPr txBox="1"/>
          <p:nvPr/>
        </p:nvSpPr>
        <p:spPr>
          <a:xfrm>
            <a:off x="668575" y="890850"/>
            <a:ext cx="10841400" cy="10497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SzPts val="2800"/>
              <a:buFont typeface="Calibri"/>
              <a:buChar char="●"/>
            </a:pPr>
            <a:r>
              <a:rPr lang="en-US" sz="2800">
                <a:solidFill>
                  <a:schemeClr val="dk1"/>
                </a:solidFill>
                <a:latin typeface="Calibri"/>
                <a:ea typeface="Calibri"/>
                <a:cs typeface="Calibri"/>
                <a:sym typeface="Calibri"/>
              </a:rPr>
              <a:t>R</a:t>
            </a:r>
            <a:r>
              <a:rPr lang="en-US" sz="2800">
                <a:solidFill>
                  <a:schemeClr val="dk1"/>
                </a:solidFill>
                <a:latin typeface="Calibri"/>
                <a:ea typeface="Calibri"/>
                <a:cs typeface="Calibri"/>
                <a:sym typeface="Calibri"/>
              </a:rPr>
              <a:t>eorganização do cronograma das </a:t>
            </a:r>
            <a:r>
              <a:rPr i="1" lang="en-US" sz="2800">
                <a:solidFill>
                  <a:schemeClr val="dk1"/>
                </a:solidFill>
                <a:latin typeface="Calibri"/>
                <a:ea typeface="Calibri"/>
                <a:cs typeface="Calibri"/>
                <a:sym typeface="Calibri"/>
              </a:rPr>
              <a:t>sprints </a:t>
            </a:r>
            <a:r>
              <a:rPr lang="en-US" sz="2400">
                <a:solidFill>
                  <a:schemeClr val="dk1"/>
                </a:solidFill>
                <a:latin typeface="Calibri"/>
                <a:ea typeface="Calibri"/>
                <a:cs typeface="Calibri"/>
                <a:sym typeface="Calibri"/>
              </a:rPr>
              <a:t>(</a:t>
            </a:r>
            <a:r>
              <a:rPr lang="en-US" sz="2400" u="sng">
                <a:solidFill>
                  <a:schemeClr val="hlink"/>
                </a:solidFill>
                <a:latin typeface="Calibri"/>
                <a:ea typeface="Calibri"/>
                <a:cs typeface="Calibri"/>
                <a:sym typeface="Calibri"/>
                <a:hlinkClick r:id="rId3"/>
              </a:rPr>
              <a:t>novo-cronograma-do-projeto-ilika-uploader</a:t>
            </a:r>
            <a:r>
              <a:rPr lang="en-US" sz="2400">
                <a:solidFill>
                  <a:schemeClr val="dk1"/>
                </a:solidFill>
                <a:latin typeface="Calibri"/>
                <a:ea typeface="Calibri"/>
                <a:cs typeface="Calibri"/>
                <a:sym typeface="Calibri"/>
              </a:rPr>
              <a:t> )</a:t>
            </a:r>
            <a:endParaRPr sz="2800">
              <a:solidFill>
                <a:schemeClr val="dk1"/>
              </a:solidFill>
              <a:latin typeface="Calibri"/>
              <a:ea typeface="Calibri"/>
              <a:cs typeface="Calibri"/>
              <a:sym typeface="Calibri"/>
            </a:endParaRPr>
          </a:p>
        </p:txBody>
      </p:sp>
      <p:pic>
        <p:nvPicPr>
          <p:cNvPr id="711" name="Google Shape;711;g1e899b063dd_0_15"/>
          <p:cNvPicPr preferRelativeResize="0"/>
          <p:nvPr/>
        </p:nvPicPr>
        <p:blipFill rotWithShape="1">
          <a:blip r:embed="rId4">
            <a:alphaModFix/>
          </a:blip>
          <a:srcRect b="0" l="1351" r="0" t="0"/>
          <a:stretch/>
        </p:blipFill>
        <p:spPr>
          <a:xfrm>
            <a:off x="2942900" y="1879250"/>
            <a:ext cx="6393500" cy="46109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g2bde45392fe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144" name="Google Shape;144;g2bde45392fe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145" name="Google Shape;145;g2bde45392fe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146" name="Google Shape;146;g2bde45392fe_0_0"/>
          <p:cNvSpPr txBox="1"/>
          <p:nvPr/>
        </p:nvSpPr>
        <p:spPr>
          <a:xfrm>
            <a:off x="2510996" y="5995197"/>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25</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30/01/2024</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1e9262dee72_0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sz="1800">
              <a:solidFill>
                <a:srgbClr val="990000"/>
              </a:solidFill>
            </a:endParaRPr>
          </a:p>
        </p:txBody>
      </p:sp>
      <p:sp>
        <p:nvSpPr>
          <p:cNvPr id="717" name="Google Shape;717;g1e9262dee72_0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718" name="Google Shape;718;g1e9262dee72_0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19" name="Google Shape;719;g1e9262dee72_0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20" name="Google Shape;720;g1e9262dee72_0_0"/>
          <p:cNvSpPr txBox="1"/>
          <p:nvPr/>
        </p:nvSpPr>
        <p:spPr>
          <a:xfrm>
            <a:off x="668575" y="890850"/>
            <a:ext cx="10841400" cy="70590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Implementação dos </a:t>
            </a:r>
            <a:r>
              <a:rPr i="1" lang="en-US" sz="2800">
                <a:solidFill>
                  <a:schemeClr val="dk1"/>
                </a:solidFill>
                <a:latin typeface="Calibri"/>
                <a:ea typeface="Calibri"/>
                <a:cs typeface="Calibri"/>
                <a:sym typeface="Calibri"/>
              </a:rPr>
              <a:t>logs</a:t>
            </a:r>
            <a:br>
              <a:rPr i="1" lang="en-US" sz="2800">
                <a:solidFill>
                  <a:schemeClr val="dk1"/>
                </a:solidFill>
                <a:latin typeface="Calibri"/>
                <a:ea typeface="Calibri"/>
                <a:cs typeface="Calibri"/>
                <a:sym typeface="Calibri"/>
              </a:rPr>
            </a:br>
            <a:endParaRPr sz="2000">
              <a:solidFill>
                <a:schemeClr val="dk1"/>
              </a:solidFill>
              <a:latin typeface="Calibri"/>
              <a:ea typeface="Calibri"/>
              <a:cs typeface="Calibri"/>
              <a:sym typeface="Calibri"/>
            </a:endParaRPr>
          </a:p>
          <a:p>
            <a:pPr indent="-381000" lvl="1" marL="9144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Formato json</a:t>
            </a:r>
            <a:endParaRPr sz="24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  "Origem": "Local de origem",</a:t>
            </a:r>
            <a:endParaRPr sz="18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  "Destino": "Local de destino",</a:t>
            </a:r>
            <a:endParaRPr sz="18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  "Hora de inicio": "2023-10-10T08:00:00",</a:t>
            </a:r>
            <a:endParaRPr sz="18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  "Hora de fim": "2023-10-10T09:00:00",</a:t>
            </a:r>
            <a:endParaRPr sz="18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  "Quant. Dados": 1000,</a:t>
            </a:r>
            <a:endParaRPr sz="18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  "Status": "Concluído",</a:t>
            </a:r>
            <a:endParaRPr sz="18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  "Metadata": {</a:t>
            </a:r>
            <a:endParaRPr sz="18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    "Chave1": "Valor1",</a:t>
            </a:r>
            <a:endParaRPr sz="18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    "Chave2": "Valor2"</a:t>
            </a:r>
            <a:endParaRPr sz="18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indent="0" lvl="0" marL="914400" rtl="0" algn="l">
              <a:lnSpc>
                <a:spcPct val="115000"/>
              </a:lnSpc>
              <a:spcBef>
                <a:spcPts val="0"/>
              </a:spcBef>
              <a:spcAft>
                <a:spcPts val="0"/>
              </a:spcAft>
              <a:buNone/>
            </a:pPr>
            <a:r>
              <a:rPr lang="en-US" sz="1800">
                <a:solidFill>
                  <a:schemeClr val="dk1"/>
                </a:solidFill>
                <a:latin typeface="Calibri"/>
                <a:ea typeface="Calibri"/>
                <a:cs typeface="Calibri"/>
                <a:sym typeface="Calibri"/>
              </a:rPr>
              <a:t>}</a:t>
            </a:r>
            <a:br>
              <a:rPr lang="en-US"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br>
              <a:rPr lang="en-US" sz="24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g1e9262dee72_0_1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sz="1800">
              <a:solidFill>
                <a:srgbClr val="990000"/>
              </a:solidFill>
            </a:endParaRPr>
          </a:p>
        </p:txBody>
      </p:sp>
      <p:sp>
        <p:nvSpPr>
          <p:cNvPr id="726" name="Google Shape;726;g1e9262dee72_0_1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727" name="Google Shape;727;g1e9262dee72_0_1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28" name="Google Shape;728;g1e9262dee72_0_1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29" name="Google Shape;729;g1e9262dee72_0_14"/>
          <p:cNvSpPr txBox="1"/>
          <p:nvPr/>
        </p:nvSpPr>
        <p:spPr>
          <a:xfrm>
            <a:off x="668575" y="890850"/>
            <a:ext cx="10841400" cy="415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Implementação dos </a:t>
            </a:r>
            <a:r>
              <a:rPr i="1" lang="en-US" sz="2800">
                <a:solidFill>
                  <a:schemeClr val="dk1"/>
                </a:solidFill>
                <a:latin typeface="Calibri"/>
                <a:ea typeface="Calibri"/>
                <a:cs typeface="Calibri"/>
                <a:sym typeface="Calibri"/>
              </a:rPr>
              <a:t>logs</a:t>
            </a:r>
            <a:endParaRPr sz="2400">
              <a:solidFill>
                <a:schemeClr val="dk1"/>
              </a:solidFill>
              <a:latin typeface="Calibri"/>
              <a:ea typeface="Calibri"/>
              <a:cs typeface="Calibri"/>
              <a:sym typeface="Calibri"/>
            </a:endParaRPr>
          </a:p>
          <a:p>
            <a:pPr indent="-381000" lvl="1" marL="9144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Considerando que o gerenciador tem acesso ao log de ambos os sites</a:t>
            </a:r>
            <a:endParaRPr sz="2400">
              <a:solidFill>
                <a:schemeClr val="dk1"/>
              </a:solidFill>
              <a:latin typeface="Calibri"/>
              <a:ea typeface="Calibri"/>
              <a:cs typeface="Calibri"/>
              <a:sym typeface="Calibri"/>
            </a:endParaRPr>
          </a:p>
          <a:p>
            <a:pPr indent="-381000" lvl="1" marL="9144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API do Orthanc</a:t>
            </a:r>
            <a:endParaRPr sz="2400">
              <a:solidFill>
                <a:schemeClr val="dk1"/>
              </a:solidFill>
              <a:latin typeface="Calibri"/>
              <a:ea typeface="Calibri"/>
              <a:cs typeface="Calibri"/>
              <a:sym typeface="Calibri"/>
            </a:endParaRPr>
          </a:p>
          <a:p>
            <a:pPr indent="-381000" lvl="1" marL="9144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3 Modos de captura de logs: Verbose, Trace, Default</a:t>
            </a:r>
            <a:endParaRPr sz="2400">
              <a:solidFill>
                <a:schemeClr val="dk1"/>
              </a:solidFill>
              <a:latin typeface="Calibri"/>
              <a:ea typeface="Calibri"/>
              <a:cs typeface="Calibri"/>
              <a:sym typeface="Calibri"/>
            </a:endParaRPr>
          </a:p>
          <a:p>
            <a:pPr indent="-381000" lvl="1" marL="9144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Inserção de metodo de captura dentro do script de envio</a:t>
            </a:r>
            <a:endParaRPr sz="2400">
              <a:solidFill>
                <a:schemeClr val="dk1"/>
              </a:solidFill>
              <a:latin typeface="Calibri"/>
              <a:ea typeface="Calibri"/>
              <a:cs typeface="Calibri"/>
              <a:sym typeface="Calibri"/>
            </a:endParaRPr>
          </a:p>
          <a:p>
            <a:pPr indent="-381000" lvl="1" marL="9144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Inserção do método de captura em script a parte (Regex, Python)</a:t>
            </a:r>
            <a:br>
              <a:rPr lang="en-US" sz="2400">
                <a:solidFill>
                  <a:schemeClr val="dk1"/>
                </a:solidFill>
                <a:latin typeface="Calibri"/>
                <a:ea typeface="Calibri"/>
                <a:cs typeface="Calibri"/>
                <a:sym typeface="Calibri"/>
              </a:rPr>
            </a:b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1e9262dec23_2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sz="1800">
              <a:solidFill>
                <a:srgbClr val="990000"/>
              </a:solidFill>
            </a:endParaRPr>
          </a:p>
        </p:txBody>
      </p:sp>
      <p:sp>
        <p:nvSpPr>
          <p:cNvPr id="735" name="Google Shape;735;g1e9262dec23_2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736" name="Google Shape;736;g1e9262dec23_2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37" name="Google Shape;737;g1e9262dec23_2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38" name="Google Shape;738;g1e9262dec23_2_0"/>
          <p:cNvSpPr txBox="1"/>
          <p:nvPr/>
        </p:nvSpPr>
        <p:spPr>
          <a:xfrm>
            <a:off x="668575" y="890850"/>
            <a:ext cx="10841400" cy="402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4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Início da implementação do </a:t>
            </a:r>
            <a:r>
              <a:rPr i="1" lang="en-US" sz="2800">
                <a:solidFill>
                  <a:schemeClr val="dk1"/>
                </a:solidFill>
                <a:latin typeface="Calibri"/>
                <a:ea typeface="Calibri"/>
                <a:cs typeface="Calibri"/>
                <a:sym typeface="Calibri"/>
              </a:rPr>
              <a:t>Uploader Manager</a:t>
            </a:r>
            <a:endParaRPr i="1" sz="2400">
              <a:solidFill>
                <a:schemeClr val="dk1"/>
              </a:solidFill>
              <a:latin typeface="Calibri"/>
              <a:ea typeface="Calibri"/>
              <a:cs typeface="Calibri"/>
              <a:sym typeface="Calibri"/>
            </a:endParaRPr>
          </a:p>
          <a:p>
            <a:pPr indent="-381000" lvl="1" marL="9144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Funcionalidades mínimas</a:t>
            </a:r>
            <a:endParaRPr sz="2400">
              <a:solidFill>
                <a:schemeClr val="dk1"/>
              </a:solidFill>
              <a:latin typeface="Calibri"/>
              <a:ea typeface="Calibri"/>
              <a:cs typeface="Calibri"/>
              <a:sym typeface="Calibri"/>
            </a:endParaRPr>
          </a:p>
          <a:p>
            <a:pPr indent="-381000" lvl="2" marL="13716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Cadastrar usuário</a:t>
            </a:r>
            <a:endParaRPr sz="2400">
              <a:solidFill>
                <a:schemeClr val="dk1"/>
              </a:solidFill>
              <a:latin typeface="Calibri"/>
              <a:ea typeface="Calibri"/>
              <a:cs typeface="Calibri"/>
              <a:sym typeface="Calibri"/>
            </a:endParaRPr>
          </a:p>
          <a:p>
            <a:pPr indent="-381000" lvl="2" marL="13716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Login</a:t>
            </a:r>
            <a:endParaRPr sz="2400">
              <a:solidFill>
                <a:schemeClr val="dk1"/>
              </a:solidFill>
              <a:latin typeface="Calibri"/>
              <a:ea typeface="Calibri"/>
              <a:cs typeface="Calibri"/>
              <a:sym typeface="Calibri"/>
            </a:endParaRPr>
          </a:p>
          <a:p>
            <a:pPr indent="-381000" lvl="2" marL="13716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Criar rede</a:t>
            </a:r>
            <a:endParaRPr sz="2400">
              <a:solidFill>
                <a:schemeClr val="dk1"/>
              </a:solidFill>
              <a:latin typeface="Calibri"/>
              <a:ea typeface="Calibri"/>
              <a:cs typeface="Calibri"/>
              <a:sym typeface="Calibri"/>
            </a:endParaRPr>
          </a:p>
          <a:p>
            <a:pPr indent="-381000" lvl="2" marL="13716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Inserir/configurar </a:t>
            </a:r>
            <a:r>
              <a:rPr i="1" lang="en-US" sz="2400">
                <a:solidFill>
                  <a:schemeClr val="dk1"/>
                </a:solidFill>
                <a:latin typeface="Calibri"/>
                <a:ea typeface="Calibri"/>
                <a:cs typeface="Calibri"/>
                <a:sym typeface="Calibri"/>
              </a:rPr>
              <a:t>Gateway</a:t>
            </a:r>
            <a:endParaRPr i="1" sz="2400">
              <a:solidFill>
                <a:schemeClr val="dk1"/>
              </a:solidFill>
              <a:latin typeface="Calibri"/>
              <a:ea typeface="Calibri"/>
              <a:cs typeface="Calibri"/>
              <a:sym typeface="Calibri"/>
            </a:endParaRPr>
          </a:p>
          <a:p>
            <a:pPr indent="-381000" lvl="2" marL="13716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Configurar </a:t>
            </a:r>
            <a:r>
              <a:rPr i="1" lang="en-US" sz="2400">
                <a:solidFill>
                  <a:schemeClr val="dk1"/>
                </a:solidFill>
                <a:latin typeface="Calibri"/>
                <a:ea typeface="Calibri"/>
                <a:cs typeface="Calibri"/>
                <a:sym typeface="Calibri"/>
              </a:rPr>
              <a:t>PACS </a:t>
            </a:r>
            <a:r>
              <a:rPr lang="en-US" sz="2400">
                <a:solidFill>
                  <a:schemeClr val="dk1"/>
                </a:solidFill>
                <a:latin typeface="Calibri"/>
                <a:ea typeface="Calibri"/>
                <a:cs typeface="Calibri"/>
                <a:sym typeface="Calibri"/>
              </a:rPr>
              <a:t>local</a:t>
            </a:r>
            <a:endParaRPr sz="2400">
              <a:solidFill>
                <a:schemeClr val="dk1"/>
              </a:solidFill>
              <a:latin typeface="Calibri"/>
              <a:ea typeface="Calibri"/>
              <a:cs typeface="Calibri"/>
              <a:sym typeface="Calibri"/>
            </a:endParaRPr>
          </a:p>
          <a:p>
            <a:pPr indent="-381000" lvl="2" marL="1371600" rtl="0" algn="l">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Associar dois </a:t>
            </a:r>
            <a:r>
              <a:rPr i="1" lang="en-US" sz="2400">
                <a:solidFill>
                  <a:schemeClr val="dk1"/>
                </a:solidFill>
                <a:latin typeface="Calibri"/>
                <a:ea typeface="Calibri"/>
                <a:cs typeface="Calibri"/>
                <a:sym typeface="Calibri"/>
              </a:rPr>
              <a:t>Gateways</a:t>
            </a:r>
            <a:endParaRPr i="1" sz="24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1e9262dec23_1_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sz="1800">
              <a:solidFill>
                <a:srgbClr val="990000"/>
              </a:solidFill>
            </a:endParaRPr>
          </a:p>
        </p:txBody>
      </p:sp>
      <p:sp>
        <p:nvSpPr>
          <p:cNvPr id="744" name="Google Shape;744;g1e9262dec23_1_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745" name="Google Shape;745;g1e9262dec23_1_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46" name="Google Shape;746;g1e9262dec23_1_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47" name="Google Shape;747;g1e9262dec23_1_6"/>
          <p:cNvSpPr txBox="1"/>
          <p:nvPr/>
        </p:nvSpPr>
        <p:spPr>
          <a:xfrm>
            <a:off x="668575" y="890850"/>
            <a:ext cx="10841400" cy="111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800">
                <a:solidFill>
                  <a:schemeClr val="dk1"/>
                </a:solidFill>
                <a:latin typeface="Calibri"/>
                <a:ea typeface="Calibri"/>
                <a:cs typeface="Calibri"/>
                <a:sym typeface="Calibri"/>
              </a:rPr>
              <a:t>Métricas do Prometheus no Grafana</a:t>
            </a:r>
            <a:endParaRPr sz="2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748" name="Google Shape;748;g1e9262dec23_1_6"/>
          <p:cNvPicPr preferRelativeResize="0"/>
          <p:nvPr/>
        </p:nvPicPr>
        <p:blipFill>
          <a:blip r:embed="rId3">
            <a:alphaModFix/>
          </a:blip>
          <a:stretch>
            <a:fillRect/>
          </a:stretch>
        </p:blipFill>
        <p:spPr>
          <a:xfrm>
            <a:off x="1062975" y="1705975"/>
            <a:ext cx="9731143" cy="42433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1e899b063dd_0_2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754" name="Google Shape;754;g1e899b063dd_0_2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755" name="Google Shape;755;g1e899b063dd_0_2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56" name="Google Shape;756;g1e899b063dd_0_2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57" name="Google Shape;757;g1e899b063dd_0_23"/>
          <p:cNvSpPr txBox="1"/>
          <p:nvPr/>
        </p:nvSpPr>
        <p:spPr>
          <a:xfrm>
            <a:off x="668575" y="890850"/>
            <a:ext cx="10841400" cy="35895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Continuação dos testes com log</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Estudo de mecanismo de autenticação que será utilizado pelo Uploader Gateway e pelo Uploader Manager. </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Construção dos protótipos das interfaces do perfil de cliente (front-end client) </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Uploader Gateway </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Uploader Manager. </a:t>
            </a:r>
            <a:endParaRPr sz="2800">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g1e899b063dd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763" name="Google Shape;763;g1e899b063dd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764" name="Google Shape;764;g1e899b063dd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765" name="Google Shape;765;g1e899b063dd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16</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26/09/2023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1e808c71c6b_0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16</a:t>
            </a:r>
            <a:endParaRPr b="1" sz="2200">
              <a:solidFill>
                <a:srgbClr val="990000"/>
              </a:solidFill>
            </a:endParaRPr>
          </a:p>
        </p:txBody>
      </p:sp>
      <p:sp>
        <p:nvSpPr>
          <p:cNvPr id="771" name="Google Shape;771;g1e808c71c6b_0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772" name="Google Shape;772;g1e808c71c6b_0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73" name="Google Shape;773;g1e808c71c6b_0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774" name="Google Shape;774;g1e808c71c6b_0_7"/>
          <p:cNvSpPr txBox="1"/>
          <p:nvPr/>
        </p:nvSpPr>
        <p:spPr>
          <a:xfrm>
            <a:off x="700675" y="1138650"/>
            <a:ext cx="10777200" cy="45807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Estudos das licenças de software utilizadas pelo Orthanc</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Reorganização das sprints</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solidFill>
                  <a:schemeClr val="dk1"/>
                </a:solidFill>
                <a:latin typeface="Calibri"/>
                <a:ea typeface="Calibri"/>
                <a:cs typeface="Calibri"/>
                <a:sym typeface="Calibri"/>
              </a:rPr>
              <a:t>Estudos dos padrões de segurança da informação HIPAA, LGPD, GDPR, HITECH, ISO 27000.</a:t>
            </a:r>
            <a:endParaRPr sz="2800">
              <a:solidFill>
                <a:schemeClr val="dk1"/>
              </a:solidFill>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solidFill>
                  <a:schemeClr val="dk1"/>
                </a:solidFill>
                <a:latin typeface="Calibri"/>
                <a:ea typeface="Calibri"/>
                <a:cs typeface="Calibri"/>
                <a:sym typeface="Calibri"/>
              </a:rPr>
              <a:t>Coleta de Métricas do Orthanc com o Prometheus</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Implementação da remoção dos estudos com o Orthanc</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Implementação dos logs no Orthanc</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Portar do dcm4chee para o Orthanc a GUI de gerenciamento</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Portar a ideia do mirror do dcm4chee para o Orthanc</a:t>
            </a:r>
            <a:endParaRPr sz="2800">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g1e81442abba_0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200"/>
              <a:buFont typeface="Arial"/>
              <a:buNone/>
            </a:pPr>
            <a:r>
              <a:rPr b="1" lang="en-US" sz="2200">
                <a:solidFill>
                  <a:srgbClr val="990000"/>
                </a:solidFill>
              </a:rPr>
              <a:t>Resultados - Estudo das Licenças do Orthanc</a:t>
            </a:r>
            <a:endParaRPr b="1" i="0" sz="2200" u="none" cap="none" strike="noStrike">
              <a:solidFill>
                <a:srgbClr val="990000"/>
              </a:solidFill>
              <a:latin typeface="Arial"/>
              <a:ea typeface="Arial"/>
              <a:cs typeface="Arial"/>
              <a:sym typeface="Arial"/>
            </a:endParaRPr>
          </a:p>
        </p:txBody>
      </p:sp>
      <p:sp>
        <p:nvSpPr>
          <p:cNvPr id="780" name="Google Shape;780;g1e81442abba_0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81" name="Google Shape;781;g1e81442abba_0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82" name="Google Shape;782;g1e81442abba_0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83" name="Google Shape;783;g1e81442abba_0_0"/>
          <p:cNvSpPr txBox="1"/>
          <p:nvPr/>
        </p:nvSpPr>
        <p:spPr>
          <a:xfrm>
            <a:off x="577925" y="1046850"/>
            <a:ext cx="10809300" cy="5109300"/>
          </a:xfrm>
          <a:prstGeom prst="rect">
            <a:avLst/>
          </a:prstGeom>
          <a:noFill/>
          <a:ln>
            <a:noFill/>
          </a:ln>
        </p:spPr>
        <p:txBody>
          <a:bodyPr anchorCtr="0" anchor="ctr" bIns="91425" lIns="91425" spcFirstLastPara="1" rIns="91425" wrap="square" tIns="91425">
            <a:noAutofit/>
          </a:bodyPr>
          <a:lstStyle/>
          <a:p>
            <a:pPr indent="-406400" lvl="0" marL="457200" marR="0" rtl="0" algn="l">
              <a:lnSpc>
                <a:spcPct val="115000"/>
              </a:lnSpc>
              <a:spcBef>
                <a:spcPts val="0"/>
              </a:spcBef>
              <a:spcAft>
                <a:spcPts val="0"/>
              </a:spcAft>
              <a:buSzPts val="2800"/>
              <a:buFont typeface="Calibri"/>
              <a:buChar char="●"/>
            </a:pPr>
            <a:r>
              <a:rPr lang="en-US" sz="2800">
                <a:latin typeface="Calibri"/>
                <a:ea typeface="Calibri"/>
                <a:cs typeface="Calibri"/>
                <a:sym typeface="Calibri"/>
              </a:rPr>
              <a:t>Responder à questão: </a:t>
            </a:r>
            <a:r>
              <a:rPr lang="en-US" sz="2800">
                <a:solidFill>
                  <a:srgbClr val="980000"/>
                </a:solidFill>
                <a:latin typeface="Calibri"/>
                <a:ea typeface="Calibri"/>
                <a:cs typeface="Calibri"/>
                <a:sym typeface="Calibri"/>
              </a:rPr>
              <a:t>É viável utilizar o Orthanc como base para o produto iLIKA Uploader?</a:t>
            </a:r>
            <a:endParaRPr sz="2800">
              <a:solidFill>
                <a:srgbClr val="980000"/>
              </a:solidFill>
              <a:latin typeface="Calibri"/>
              <a:ea typeface="Calibri"/>
              <a:cs typeface="Calibri"/>
              <a:sym typeface="Calibri"/>
            </a:endParaRPr>
          </a:p>
          <a:p>
            <a:pPr indent="-406400" lvl="0" marL="457200" marR="0" rtl="0" algn="l">
              <a:lnSpc>
                <a:spcPct val="115000"/>
              </a:lnSpc>
              <a:spcBef>
                <a:spcPts val="0"/>
              </a:spcBef>
              <a:spcAft>
                <a:spcPts val="0"/>
              </a:spcAft>
              <a:buSzPts val="2800"/>
              <a:buFont typeface="Calibri"/>
              <a:buChar char="●"/>
            </a:pPr>
            <a:r>
              <a:rPr lang="en-US" sz="2800">
                <a:latin typeface="Calibri"/>
                <a:ea typeface="Calibri"/>
                <a:cs typeface="Calibri"/>
                <a:sym typeface="Calibri"/>
              </a:rPr>
              <a:t>Vantagens e desvantagens de utilizar o Orthanc como tecnologia base para desenvolvimento do iLIKA Uploader</a:t>
            </a:r>
            <a:endParaRPr sz="2800">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1e81442abba_0_8"/>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200"/>
              <a:buFont typeface="Arial"/>
              <a:buNone/>
            </a:pPr>
            <a:r>
              <a:rPr b="1" lang="en-US" sz="2200">
                <a:solidFill>
                  <a:srgbClr val="990000"/>
                </a:solidFill>
              </a:rPr>
              <a:t>A Licença do Orthanc</a:t>
            </a:r>
            <a:endParaRPr b="1" i="0" sz="2200" u="none" cap="none" strike="noStrike">
              <a:solidFill>
                <a:srgbClr val="990000"/>
              </a:solidFill>
              <a:latin typeface="Arial"/>
              <a:ea typeface="Arial"/>
              <a:cs typeface="Arial"/>
              <a:sym typeface="Arial"/>
            </a:endParaRPr>
          </a:p>
        </p:txBody>
      </p:sp>
      <p:sp>
        <p:nvSpPr>
          <p:cNvPr id="789" name="Google Shape;789;g1e81442abba_0_8"/>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90" name="Google Shape;790;g1e81442abba_0_8"/>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91" name="Google Shape;791;g1e81442abba_0_8"/>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92" name="Google Shape;792;g1e81442abba_0_8"/>
          <p:cNvSpPr txBox="1"/>
          <p:nvPr/>
        </p:nvSpPr>
        <p:spPr>
          <a:xfrm>
            <a:off x="1509150" y="1006500"/>
            <a:ext cx="9249900" cy="5109300"/>
          </a:xfrm>
          <a:prstGeom prst="rect">
            <a:avLst/>
          </a:prstGeom>
          <a:noFill/>
          <a:ln>
            <a:noFill/>
          </a:ln>
        </p:spPr>
        <p:txBody>
          <a:bodyPr anchorCtr="0" anchor="ctr" bIns="91425" lIns="91425" spcFirstLastPara="1" rIns="91425" wrap="square" tIns="91425">
            <a:noAutofit/>
          </a:bodyPr>
          <a:lstStyle/>
          <a:p>
            <a:pPr indent="-406400" lvl="0" marL="457200" marR="0" rtl="0" algn="l">
              <a:lnSpc>
                <a:spcPct val="115000"/>
              </a:lnSpc>
              <a:spcBef>
                <a:spcPts val="0"/>
              </a:spcBef>
              <a:spcAft>
                <a:spcPts val="0"/>
              </a:spcAft>
              <a:buClr>
                <a:srgbClr val="000000"/>
              </a:buClr>
              <a:buSzPts val="2800"/>
              <a:buFont typeface="Calibri"/>
              <a:buChar char="●"/>
            </a:pPr>
            <a:r>
              <a:rPr i="1" lang="en-US" sz="2800">
                <a:latin typeface="Calibri"/>
                <a:ea typeface="Calibri"/>
                <a:cs typeface="Calibri"/>
                <a:sym typeface="Calibri"/>
              </a:rPr>
              <a:t>“…Orthanc is provided as free and open-source software to the benefit of the worldwide community of medical imaging.”</a:t>
            </a:r>
            <a:endParaRPr i="1" sz="2800">
              <a:latin typeface="Calibri"/>
              <a:ea typeface="Calibri"/>
              <a:cs typeface="Calibri"/>
              <a:sym typeface="Calibri"/>
            </a:endParaRPr>
          </a:p>
          <a:p>
            <a:pPr indent="-406400" lvl="0" marL="457200" marR="0" rtl="0" algn="l">
              <a:lnSpc>
                <a:spcPct val="115000"/>
              </a:lnSpc>
              <a:spcBef>
                <a:spcPts val="0"/>
              </a:spcBef>
              <a:spcAft>
                <a:spcPts val="0"/>
              </a:spcAft>
              <a:buSzPts val="2800"/>
              <a:buFont typeface="Calibri"/>
              <a:buChar char="●"/>
            </a:pPr>
            <a:r>
              <a:rPr lang="en-US" sz="2800">
                <a:latin typeface="Calibri"/>
                <a:ea typeface="Calibri"/>
                <a:cs typeface="Calibri"/>
                <a:sym typeface="Calibri"/>
              </a:rPr>
              <a:t>O ecossistema do Orthanc está sob a licença </a:t>
            </a:r>
            <a:r>
              <a:rPr lang="en-US" sz="2800" u="sng">
                <a:solidFill>
                  <a:schemeClr val="hlink"/>
                </a:solidFill>
                <a:latin typeface="Calibri"/>
                <a:ea typeface="Calibri"/>
                <a:cs typeface="Calibri"/>
                <a:sym typeface="Calibri"/>
                <a:hlinkClick r:id="rId3"/>
              </a:rPr>
              <a:t>GPLv3+</a:t>
            </a:r>
            <a:endParaRPr sz="2800">
              <a:solidFill>
                <a:srgbClr val="980000"/>
              </a:solidFill>
              <a:latin typeface="Calibri"/>
              <a:ea typeface="Calibri"/>
              <a:cs typeface="Calibri"/>
              <a:sym typeface="Calibri"/>
            </a:endParaRPr>
          </a:p>
          <a:p>
            <a:pPr indent="-406400" lvl="0" marL="457200" marR="0" rtl="0" algn="l">
              <a:lnSpc>
                <a:spcPct val="115000"/>
              </a:lnSpc>
              <a:spcBef>
                <a:spcPts val="0"/>
              </a:spcBef>
              <a:spcAft>
                <a:spcPts val="0"/>
              </a:spcAft>
              <a:buSzPts val="2800"/>
              <a:buFont typeface="Calibri"/>
              <a:buChar char="●"/>
            </a:pPr>
            <a:r>
              <a:rPr i="1" lang="en-US" sz="2800">
                <a:latin typeface="Calibri"/>
                <a:ea typeface="Calibri"/>
                <a:cs typeface="Calibri"/>
                <a:sym typeface="Calibri"/>
              </a:rPr>
              <a:t>Plugins</a:t>
            </a:r>
            <a:r>
              <a:rPr lang="en-US" sz="2800">
                <a:latin typeface="Calibri"/>
                <a:ea typeface="Calibri"/>
                <a:cs typeface="Calibri"/>
                <a:sym typeface="Calibri"/>
              </a:rPr>
              <a:t> desenvolvidos para prover escalabilidade ou funcionalidades em nuvem (e.g. PostgreSQL e visualizadores Web que são necessários para a distribuição em larga escala) estão sob a licença mais forte </a:t>
            </a:r>
            <a:r>
              <a:rPr lang="en-US" sz="2800" u="sng">
                <a:solidFill>
                  <a:schemeClr val="hlink"/>
                </a:solidFill>
                <a:latin typeface="Calibri"/>
                <a:ea typeface="Calibri"/>
                <a:cs typeface="Calibri"/>
                <a:sym typeface="Calibri"/>
                <a:hlinkClick r:id="rId4"/>
              </a:rPr>
              <a:t>AGPLv3+</a:t>
            </a:r>
            <a:r>
              <a:rPr lang="en-US" sz="2800">
                <a:latin typeface="Calibri"/>
                <a:ea typeface="Calibri"/>
                <a:cs typeface="Calibri"/>
                <a:sym typeface="Calibri"/>
              </a:rPr>
              <a:t>.</a:t>
            </a:r>
            <a:endParaRPr sz="2800">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1e81442abba_0_1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200"/>
              <a:buFont typeface="Arial"/>
              <a:buNone/>
            </a:pPr>
            <a:r>
              <a:rPr b="1" lang="en-US" sz="2200">
                <a:solidFill>
                  <a:srgbClr val="990000"/>
                </a:solidFill>
              </a:rPr>
              <a:t>A Licença do Orthanc</a:t>
            </a:r>
            <a:endParaRPr b="1" i="0" sz="2200" u="none" cap="none" strike="noStrike">
              <a:solidFill>
                <a:srgbClr val="990000"/>
              </a:solidFill>
              <a:latin typeface="Arial"/>
              <a:ea typeface="Arial"/>
              <a:cs typeface="Arial"/>
              <a:sym typeface="Arial"/>
            </a:endParaRPr>
          </a:p>
        </p:txBody>
      </p:sp>
      <p:sp>
        <p:nvSpPr>
          <p:cNvPr id="798" name="Google Shape;798;g1e81442abba_0_1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99" name="Google Shape;799;g1e81442abba_0_1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00" name="Google Shape;800;g1e81442abba_0_1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graphicFrame>
        <p:nvGraphicFramePr>
          <p:cNvPr id="801" name="Google Shape;801;g1e81442abba_0_16"/>
          <p:cNvGraphicFramePr/>
          <p:nvPr/>
        </p:nvGraphicFramePr>
        <p:xfrm>
          <a:off x="-6737" y="560250"/>
          <a:ext cx="3000000" cy="3000000"/>
        </p:xfrm>
        <a:graphic>
          <a:graphicData uri="http://schemas.openxmlformats.org/drawingml/2006/table">
            <a:tbl>
              <a:tblPr>
                <a:noFill/>
                <a:tableStyleId>{0DDA325E-23FC-4497-896D-7AADD89426EA}</a:tableStyleId>
              </a:tblPr>
              <a:tblGrid>
                <a:gridCol w="1552800"/>
                <a:gridCol w="1514400"/>
                <a:gridCol w="1514400"/>
                <a:gridCol w="1514400"/>
                <a:gridCol w="1514400"/>
                <a:gridCol w="1514400"/>
                <a:gridCol w="1514400"/>
                <a:gridCol w="1559525"/>
              </a:tblGrid>
              <a:tr h="443050">
                <a:tc gridSpan="2">
                  <a:txBody>
                    <a:bodyPr/>
                    <a:lstStyle/>
                    <a:p>
                      <a:pPr indent="0" lvl="0" marL="0" rtl="0" algn="l">
                        <a:lnSpc>
                          <a:spcPct val="142857"/>
                        </a:lnSpc>
                        <a:spcBef>
                          <a:spcPts val="0"/>
                        </a:spcBef>
                        <a:spcAft>
                          <a:spcPts val="1500"/>
                        </a:spcAft>
                        <a:buNone/>
                      </a:pPr>
                      <a:r>
                        <a:t/>
                      </a:r>
                      <a:endParaRPr b="1" sz="1050">
                        <a:solidFill>
                          <a:srgbClr val="333333"/>
                        </a:solidFill>
                      </a:endParaRPr>
                    </a:p>
                  </a:txBody>
                  <a:tcPr marT="76200" marB="76200" marR="76200" marL="76200"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666666"/>
                    </a:solidFill>
                  </a:tcPr>
                </a:tc>
                <a:tc hMerge="1"/>
                <a:tc gridSpan="6">
                  <a:txBody>
                    <a:bodyPr/>
                    <a:lstStyle/>
                    <a:p>
                      <a:pPr indent="0" lvl="0" marL="0" rtl="0" algn="ctr">
                        <a:lnSpc>
                          <a:spcPct val="142857"/>
                        </a:lnSpc>
                        <a:spcBef>
                          <a:spcPts val="0"/>
                        </a:spcBef>
                        <a:spcAft>
                          <a:spcPts val="1500"/>
                        </a:spcAft>
                        <a:buNone/>
                      </a:pPr>
                      <a:r>
                        <a:rPr b="1" lang="en-US" sz="1050">
                          <a:solidFill>
                            <a:srgbClr val="333333"/>
                          </a:solidFill>
                        </a:rPr>
                        <a:t>Mode of distribution of the third-party system, or of the third-party plugin/script</a:t>
                      </a:r>
                      <a:endParaRPr/>
                    </a:p>
                  </a:txBody>
                  <a:tcPr marT="76200" marB="76200" marR="76200" marL="76200"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hMerge="1"/>
                <a:tc hMerge="1"/>
                <a:tc hMerge="1"/>
                <a:tc hMerge="1"/>
                <a:tc hMerge="1"/>
              </a:tr>
              <a:tr h="568150">
                <a:tc gridSpan="2">
                  <a:txBody>
                    <a:bodyPr/>
                    <a:lstStyle/>
                    <a:p>
                      <a:pPr indent="0" lvl="0" marL="0" rtl="0" algn="l">
                        <a:lnSpc>
                          <a:spcPct val="142857"/>
                        </a:lnSpc>
                        <a:spcBef>
                          <a:spcPts val="0"/>
                        </a:spcBef>
                        <a:spcAft>
                          <a:spcPts val="1500"/>
                        </a:spcAft>
                        <a:buNone/>
                      </a:pPr>
                      <a:r>
                        <a:rPr b="1" lang="en-US" sz="1050">
                          <a:solidFill>
                            <a:srgbClr val="333333"/>
                          </a:solidFill>
                        </a:rPr>
                        <a:t>Usage of the Orthanc ecosystem</a:t>
                      </a:r>
                      <a:endParaRPr b="1" sz="1050">
                        <a:solidFill>
                          <a:srgbClr val="333333"/>
                        </a:solidFill>
                      </a:endParaRPr>
                    </a:p>
                  </a:txBody>
                  <a:tcPr marT="76200" marB="76200" marR="76200" marL="76200"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hMerge="1"/>
                <a:tc>
                  <a:txBody>
                    <a:bodyPr/>
                    <a:lstStyle/>
                    <a:p>
                      <a:pPr indent="0" lvl="0" marL="0" rtl="0" algn="l">
                        <a:lnSpc>
                          <a:spcPct val="142857"/>
                        </a:lnSpc>
                        <a:spcBef>
                          <a:spcPts val="0"/>
                        </a:spcBef>
                        <a:spcAft>
                          <a:spcPts val="1500"/>
                        </a:spcAft>
                        <a:buNone/>
                      </a:pPr>
                      <a:r>
                        <a:rPr b="1" lang="en-US" sz="1050">
                          <a:solidFill>
                            <a:srgbClr val="333333"/>
                          </a:solidFill>
                        </a:rPr>
                        <a:t>Permissive (MIT, BSD, Apache...)</a:t>
                      </a:r>
                      <a:endParaRPr b="1" sz="1050">
                        <a:solidFill>
                          <a:srgbClr val="333333"/>
                        </a:solidFill>
                      </a:endParaRPr>
                    </a:p>
                  </a:txBody>
                  <a:tcPr marT="76200" marB="76200" marR="76200" marL="76200"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b="1" lang="en-US" sz="1050">
                          <a:solidFill>
                            <a:srgbClr val="333333"/>
                          </a:solidFill>
                        </a:rPr>
                        <a:t>GPLv3</a:t>
                      </a:r>
                      <a:endParaRPr b="1" sz="1050">
                        <a:solidFill>
                          <a:srgbClr val="333333"/>
                        </a:solidFill>
                      </a:endParaRPr>
                    </a:p>
                  </a:txBody>
                  <a:tcPr marT="76200" marB="76200" marR="76200" marL="76200"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b="1" lang="en-US" sz="1050">
                          <a:solidFill>
                            <a:srgbClr val="333333"/>
                          </a:solidFill>
                        </a:rPr>
                        <a:t>AGPLv3</a:t>
                      </a:r>
                      <a:endParaRPr b="1" sz="1050">
                        <a:solidFill>
                          <a:srgbClr val="333333"/>
                        </a:solidFill>
                      </a:endParaRPr>
                    </a:p>
                  </a:txBody>
                  <a:tcPr marT="76200" marB="76200" marR="76200" marL="76200"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b="1" lang="en-US" sz="1050">
                          <a:solidFill>
                            <a:srgbClr val="333333"/>
                          </a:solidFill>
                        </a:rPr>
                        <a:t>Internal use</a:t>
                      </a:r>
                      <a:endParaRPr b="1" sz="1050">
                        <a:solidFill>
                          <a:srgbClr val="333333"/>
                        </a:solidFill>
                      </a:endParaRPr>
                    </a:p>
                  </a:txBody>
                  <a:tcPr marT="76200" marB="76200" marR="76200" marL="76200"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b="1" lang="en-US" sz="1050">
                          <a:solidFill>
                            <a:srgbClr val="333333"/>
                          </a:solidFill>
                        </a:rPr>
                        <a:t>Proprietary software distributed to clients</a:t>
                      </a:r>
                      <a:endParaRPr b="1" sz="1050">
                        <a:solidFill>
                          <a:srgbClr val="333333"/>
                        </a:solidFill>
                      </a:endParaRPr>
                    </a:p>
                  </a:txBody>
                  <a:tcPr marT="76200" marB="76200" marR="76200" marL="76200"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b="1" lang="en-US" sz="1050">
                          <a:solidFill>
                            <a:srgbClr val="333333"/>
                          </a:solidFill>
                        </a:rPr>
                        <a:t>Prop. cloud platform or Web portal</a:t>
                      </a:r>
                      <a:endParaRPr b="1" sz="1050">
                        <a:solidFill>
                          <a:srgbClr val="333333"/>
                        </a:solidFill>
                      </a:endParaRPr>
                    </a:p>
                  </a:txBody>
                  <a:tcPr marT="76200" marB="76200" marR="76200" marL="76200"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534300">
                <a:tc gridSpan="2">
                  <a:txBody>
                    <a:bodyPr/>
                    <a:lstStyle/>
                    <a:p>
                      <a:pPr indent="0" lvl="0" marL="0" rtl="0" algn="l">
                        <a:lnSpc>
                          <a:spcPct val="142857"/>
                        </a:lnSpc>
                        <a:spcBef>
                          <a:spcPts val="0"/>
                        </a:spcBef>
                        <a:spcAft>
                          <a:spcPts val="1500"/>
                        </a:spcAft>
                        <a:buNone/>
                      </a:pPr>
                      <a:r>
                        <a:rPr lang="en-US" sz="1050">
                          <a:solidFill>
                            <a:srgbClr val="333333"/>
                          </a:solidFill>
                        </a:rPr>
                        <a:t>Using Orthanc as such, even if some AGPL-licensed plugin is installed</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hMerge="1"/>
                <a:tc>
                  <a:txBody>
                    <a:bodyPr/>
                    <a:lstStyle/>
                    <a:p>
                      <a:pPr indent="0" lvl="0" marL="0" rtl="0" algn="l">
                        <a:lnSpc>
                          <a:spcPct val="142857"/>
                        </a:lnSpc>
                        <a:spcBef>
                          <a:spcPts val="0"/>
                        </a:spcBef>
                        <a:spcAft>
                          <a:spcPts val="1500"/>
                        </a:spcAft>
                        <a:buNone/>
                      </a:pPr>
                      <a:r>
                        <a:rPr lang="en-US" sz="1050">
                          <a:solidFill>
                            <a:srgbClr val="333333"/>
                          </a:solidFill>
                        </a:rPr>
                        <a:t>N/A</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N/A</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N/A</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760050">
                <a:tc gridSpan="2">
                  <a:txBody>
                    <a:bodyPr/>
                    <a:lstStyle/>
                    <a:p>
                      <a:pPr indent="0" lvl="0" marL="0" rtl="0" algn="l">
                        <a:lnSpc>
                          <a:spcPct val="142857"/>
                        </a:lnSpc>
                        <a:spcBef>
                          <a:spcPts val="0"/>
                        </a:spcBef>
                        <a:spcAft>
                          <a:spcPts val="1500"/>
                        </a:spcAft>
                        <a:buNone/>
                      </a:pPr>
                      <a:r>
                        <a:rPr b="1" lang="en-US" sz="1050">
                          <a:solidFill>
                            <a:srgbClr val="333333"/>
                          </a:solidFill>
                        </a:rPr>
                        <a:t>Calling Orthanc from a third-party system (using REST API or DICOM protocol), even if some AGPL-licensed plugin is installed</a:t>
                      </a:r>
                      <a:endParaRPr b="1"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hMerge="1"/>
                <a:tc>
                  <a:txBody>
                    <a:bodyPr/>
                    <a:lstStyle/>
                    <a:p>
                      <a:pPr indent="0" lvl="0" marL="0" rtl="0" algn="l">
                        <a:lnSpc>
                          <a:spcPct val="142857"/>
                        </a:lnSpc>
                        <a:spcBef>
                          <a:spcPts val="0"/>
                        </a:spcBef>
                        <a:spcAft>
                          <a:spcPts val="1500"/>
                        </a:spcAft>
                        <a:buNone/>
                      </a:pPr>
                      <a:r>
                        <a:rPr b="1" lang="en-US" sz="1050">
                          <a:solidFill>
                            <a:srgbClr val="333333"/>
                          </a:solidFill>
                        </a:rPr>
                        <a:t>Yes</a:t>
                      </a:r>
                      <a:endParaRPr b="1"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l">
                        <a:lnSpc>
                          <a:spcPct val="142857"/>
                        </a:lnSpc>
                        <a:spcBef>
                          <a:spcPts val="0"/>
                        </a:spcBef>
                        <a:spcAft>
                          <a:spcPts val="1500"/>
                        </a:spcAft>
                        <a:buNone/>
                      </a:pPr>
                      <a:r>
                        <a:rPr b="1" lang="en-US" sz="1050">
                          <a:solidFill>
                            <a:srgbClr val="333333"/>
                          </a:solidFill>
                        </a:rPr>
                        <a:t>Yes</a:t>
                      </a:r>
                      <a:endParaRPr b="1"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l">
                        <a:lnSpc>
                          <a:spcPct val="142857"/>
                        </a:lnSpc>
                        <a:spcBef>
                          <a:spcPts val="0"/>
                        </a:spcBef>
                        <a:spcAft>
                          <a:spcPts val="1500"/>
                        </a:spcAft>
                        <a:buNone/>
                      </a:pPr>
                      <a:r>
                        <a:rPr b="1" lang="en-US" sz="1050">
                          <a:solidFill>
                            <a:srgbClr val="333333"/>
                          </a:solidFill>
                        </a:rPr>
                        <a:t>Yes</a:t>
                      </a:r>
                      <a:endParaRPr b="1"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l">
                        <a:lnSpc>
                          <a:spcPct val="142857"/>
                        </a:lnSpc>
                        <a:spcBef>
                          <a:spcPts val="0"/>
                        </a:spcBef>
                        <a:spcAft>
                          <a:spcPts val="1500"/>
                        </a:spcAft>
                        <a:buNone/>
                      </a:pPr>
                      <a:r>
                        <a:rPr b="1" lang="en-US" sz="1050">
                          <a:solidFill>
                            <a:srgbClr val="333333"/>
                          </a:solidFill>
                        </a:rPr>
                        <a:t>Yes</a:t>
                      </a:r>
                      <a:endParaRPr b="1"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l">
                        <a:lnSpc>
                          <a:spcPct val="142857"/>
                        </a:lnSpc>
                        <a:spcBef>
                          <a:spcPts val="0"/>
                        </a:spcBef>
                        <a:spcAft>
                          <a:spcPts val="1500"/>
                        </a:spcAft>
                        <a:buNone/>
                      </a:pPr>
                      <a:r>
                        <a:rPr b="1" lang="en-US" sz="1050">
                          <a:solidFill>
                            <a:srgbClr val="333333"/>
                          </a:solidFill>
                        </a:rPr>
                        <a:t>Yes</a:t>
                      </a:r>
                      <a:endParaRPr b="1"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c>
                  <a:txBody>
                    <a:bodyPr/>
                    <a:lstStyle/>
                    <a:p>
                      <a:pPr indent="0" lvl="0" marL="0" rtl="0" algn="l">
                        <a:lnSpc>
                          <a:spcPct val="142857"/>
                        </a:lnSpc>
                        <a:spcBef>
                          <a:spcPts val="0"/>
                        </a:spcBef>
                        <a:spcAft>
                          <a:spcPts val="1500"/>
                        </a:spcAft>
                        <a:buNone/>
                      </a:pPr>
                      <a:r>
                        <a:rPr b="1" lang="en-US" sz="1050">
                          <a:solidFill>
                            <a:srgbClr val="333333"/>
                          </a:solidFill>
                        </a:rPr>
                        <a:t>Yes</a:t>
                      </a:r>
                      <a:endParaRPr b="1"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B6D7A8"/>
                    </a:solidFill>
                  </a:tcPr>
                </a:tc>
              </a:tr>
              <a:tr h="534300">
                <a:tc gridSpan="2">
                  <a:txBody>
                    <a:bodyPr/>
                    <a:lstStyle/>
                    <a:p>
                      <a:pPr indent="0" lvl="0" marL="0" rtl="0" algn="l">
                        <a:lnSpc>
                          <a:spcPct val="142857"/>
                        </a:lnSpc>
                        <a:spcBef>
                          <a:spcPts val="0"/>
                        </a:spcBef>
                        <a:spcAft>
                          <a:spcPts val="1500"/>
                        </a:spcAft>
                        <a:buNone/>
                      </a:pPr>
                      <a:r>
                        <a:rPr lang="en-US" sz="1050">
                          <a:solidFill>
                            <a:srgbClr val="333333"/>
                          </a:solidFill>
                        </a:rPr>
                        <a:t>Creating a </a:t>
                      </a:r>
                      <a:r>
                        <a:rPr lang="en-US" sz="1050">
                          <a:solidFill>
                            <a:srgbClr val="DD4814"/>
                          </a:solidFill>
                          <a:uFill>
                            <a:noFill/>
                          </a:uFill>
                          <a:hlinkClick r:id="rId3">
                            <a:extLst>
                              <a:ext uri="{A12FA001-AC4F-418D-AE19-62706E023703}">
                                <ahyp:hlinkClr val="tx"/>
                              </a:ext>
                            </a:extLst>
                          </a:hlinkClick>
                        </a:rPr>
                        <a:t>C/C++ plugin</a:t>
                      </a:r>
                      <a:r>
                        <a:rPr lang="en-US" sz="1050">
                          <a:solidFill>
                            <a:srgbClr val="333333"/>
                          </a:solidFill>
                        </a:rPr>
                        <a:t>, creating a </a:t>
                      </a:r>
                      <a:r>
                        <a:rPr lang="en-US" sz="1050">
                          <a:solidFill>
                            <a:srgbClr val="DD4814"/>
                          </a:solidFill>
                          <a:uFill>
                            <a:noFill/>
                          </a:uFill>
                          <a:hlinkClick r:id="rId4">
                            <a:extLst>
                              <a:ext uri="{A12FA001-AC4F-418D-AE19-62706E023703}">
                                <ahyp:hlinkClr val="tx"/>
                              </a:ext>
                            </a:extLst>
                          </a:hlinkClick>
                        </a:rPr>
                        <a:t>Lua script</a:t>
                      </a:r>
                      <a:r>
                        <a:rPr lang="en-US" sz="1050">
                          <a:solidFill>
                            <a:srgbClr val="333333"/>
                          </a:solidFill>
                        </a:rPr>
                        <a:t>, or creating a </a:t>
                      </a:r>
                      <a:r>
                        <a:rPr lang="en-US" sz="1050">
                          <a:solidFill>
                            <a:srgbClr val="DD4814"/>
                          </a:solidFill>
                          <a:uFill>
                            <a:noFill/>
                          </a:uFill>
                          <a:hlinkClick r:id="rId5">
                            <a:extLst>
                              <a:ext uri="{A12FA001-AC4F-418D-AE19-62706E023703}">
                                <ahyp:hlinkClr val="tx"/>
                              </a:ext>
                            </a:extLst>
                          </a:hlinkClick>
                        </a:rPr>
                        <a:t>Python plugin</a:t>
                      </a:r>
                      <a:r>
                        <a:rPr lang="en-US" sz="1050">
                          <a:solidFill>
                            <a:srgbClr val="333333"/>
                          </a:solidFill>
                        </a:rPr>
                        <a:t>. 2 possible cases: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hMerge="1"/>
                <a:tc>
                  <a:txBody>
                    <a:bodyPr/>
                    <a:lstStyle/>
                    <a:p>
                      <a:pPr indent="0" lvl="0" marL="0" rtl="0" algn="l">
                        <a:lnSpc>
                          <a:spcPct val="142857"/>
                        </a:lnSpc>
                        <a:spcBef>
                          <a:spcPts val="0"/>
                        </a:spcBef>
                        <a:spcAft>
                          <a:spcPts val="1500"/>
                        </a:spcAft>
                        <a:buNone/>
                      </a:pPr>
                      <a:r>
                        <a:rPr lang="en-US" sz="1050">
                          <a:solidFill>
                            <a:srgbClr val="333333"/>
                          </a:solidFill>
                        </a:rPr>
                        <a:t> </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 </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 </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 </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 </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 </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760050">
                <a:tc rowSpan="2">
                  <a:txBody>
                    <a:bodyPr/>
                    <a:lstStyle/>
                    <a:p>
                      <a:pPr indent="0" lvl="0" marL="0" rtl="0" algn="l">
                        <a:lnSpc>
                          <a:spcPct val="142857"/>
                        </a:lnSpc>
                        <a:spcBef>
                          <a:spcPts val="0"/>
                        </a:spcBef>
                        <a:spcAft>
                          <a:spcPts val="0"/>
                        </a:spcAft>
                        <a:buNone/>
                      </a:pPr>
                      <a:r>
                        <a:rPr lang="en-US" sz="1050">
                          <a:solidFill>
                            <a:srgbClr val="333333"/>
                          </a:solidFill>
                        </a:rPr>
                        <a:t> </a:t>
                      </a:r>
                      <a:endParaRPr sz="1050">
                        <a:solidFill>
                          <a:srgbClr val="333333"/>
                        </a:solidFill>
                      </a:endParaRPr>
                    </a:p>
                    <a:p>
                      <a:pPr indent="0" lvl="0" marL="0" rtl="0" algn="l">
                        <a:lnSpc>
                          <a:spcPct val="142857"/>
                        </a:lnSpc>
                        <a:spcBef>
                          <a:spcPts val="1500"/>
                        </a:spcBef>
                        <a:spcAft>
                          <a:spcPts val="1500"/>
                        </a:spcAft>
                        <a:buNone/>
                      </a:pPr>
                      <a:r>
                        <a:rPr lang="en-US" sz="1050">
                          <a:solidFill>
                            <a:srgbClr val="333333"/>
                          </a:solidFill>
                        </a:rPr>
                        <a:t> </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666666"/>
                    </a:solidFill>
                  </a:tcPr>
                </a:tc>
                <a:tc>
                  <a:txBody>
                    <a:bodyPr/>
                    <a:lstStyle/>
                    <a:p>
                      <a:pPr indent="0" lvl="0" marL="0" rtl="0" algn="l">
                        <a:lnSpc>
                          <a:spcPct val="142857"/>
                        </a:lnSpc>
                        <a:spcBef>
                          <a:spcPts val="0"/>
                        </a:spcBef>
                        <a:spcAft>
                          <a:spcPts val="1500"/>
                        </a:spcAft>
                        <a:buNone/>
                      </a:pPr>
                      <a:r>
                        <a:rPr lang="en-US" sz="1050">
                          <a:solidFill>
                            <a:srgbClr val="333333"/>
                          </a:solidFill>
                        </a:rPr>
                        <a:t>Case 1: No AGPL-licensed plugin is in use</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No</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Dual license</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760050">
                <a:tc vMerge="1"/>
                <a:tc>
                  <a:txBody>
                    <a:bodyPr/>
                    <a:lstStyle/>
                    <a:p>
                      <a:pPr indent="0" lvl="0" marL="0" rtl="0" algn="l">
                        <a:lnSpc>
                          <a:spcPct val="142857"/>
                        </a:lnSpc>
                        <a:spcBef>
                          <a:spcPts val="0"/>
                        </a:spcBef>
                        <a:spcAft>
                          <a:spcPts val="1500"/>
                        </a:spcAft>
                        <a:buNone/>
                      </a:pPr>
                      <a:r>
                        <a:rPr lang="en-US" sz="1050">
                          <a:solidFill>
                            <a:srgbClr val="333333"/>
                          </a:solidFill>
                        </a:rPr>
                        <a:t>Case 2: Some AGPL-licensed plugin is in use</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No</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Dual license</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Dual license</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985825">
                <a:tc gridSpan="2">
                  <a:txBody>
                    <a:bodyPr/>
                    <a:lstStyle/>
                    <a:p>
                      <a:pPr indent="0" lvl="0" marL="0" rtl="0" algn="l">
                        <a:lnSpc>
                          <a:spcPct val="142857"/>
                        </a:lnSpc>
                        <a:spcBef>
                          <a:spcPts val="0"/>
                        </a:spcBef>
                        <a:spcAft>
                          <a:spcPts val="1500"/>
                        </a:spcAft>
                        <a:buNone/>
                      </a:pPr>
                      <a:r>
                        <a:rPr lang="en-US" sz="1050">
                          <a:solidFill>
                            <a:srgbClr val="333333"/>
                          </a:solidFill>
                        </a:rPr>
                        <a:t>Using a derived version of the GPL-licensed code of Orthanc, or using a derived version of some GPL-licensed plugin, or reusing their original code in a third-party system</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hMerge="1"/>
                <a:tc>
                  <a:txBody>
                    <a:bodyPr/>
                    <a:lstStyle/>
                    <a:p>
                      <a:pPr indent="0" lvl="0" marL="0" rtl="0" algn="l">
                        <a:lnSpc>
                          <a:spcPct val="142857"/>
                        </a:lnSpc>
                        <a:spcBef>
                          <a:spcPts val="0"/>
                        </a:spcBef>
                        <a:spcAft>
                          <a:spcPts val="1500"/>
                        </a:spcAft>
                        <a:buNone/>
                      </a:pPr>
                      <a:r>
                        <a:rPr lang="en-US" sz="1050">
                          <a:solidFill>
                            <a:srgbClr val="333333"/>
                          </a:solidFill>
                        </a:rPr>
                        <a:t>No</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Yes</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lnSpc>
                          <a:spcPct val="142857"/>
                        </a:lnSpc>
                        <a:spcBef>
                          <a:spcPts val="0"/>
                        </a:spcBef>
                        <a:spcAft>
                          <a:spcPts val="1500"/>
                        </a:spcAft>
                        <a:buNone/>
                      </a:pPr>
                      <a:r>
                        <a:rPr lang="en-US" sz="1050">
                          <a:solidFill>
                            <a:srgbClr val="333333"/>
                          </a:solidFill>
                        </a:rPr>
                        <a:t>Dual license</a:t>
                      </a:r>
                      <a:endParaRPr sz="1050">
                        <a:solidFill>
                          <a:srgbClr val="333333"/>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r>
              <a:tr h="897550">
                <a:tc gridSpan="8">
                  <a:txBody>
                    <a:bodyPr/>
                    <a:lstStyle/>
                    <a:p>
                      <a:pPr indent="0" lvl="0" marL="0" rtl="0" algn="l">
                        <a:lnSpc>
                          <a:spcPct val="142857"/>
                        </a:lnSpc>
                        <a:spcBef>
                          <a:spcPts val="0"/>
                        </a:spcBef>
                        <a:spcAft>
                          <a:spcPts val="1500"/>
                        </a:spcAft>
                        <a:buNone/>
                      </a:pPr>
                      <a:r>
                        <a:rPr b="1" lang="en-US" sz="1050">
                          <a:solidFill>
                            <a:srgbClr val="980000"/>
                          </a:solidFill>
                        </a:rPr>
                        <a:t>Third-party system - </a:t>
                      </a:r>
                      <a:r>
                        <a:rPr lang="en-US" sz="1050">
                          <a:solidFill>
                            <a:srgbClr val="980000"/>
                          </a:solidFill>
                        </a:rPr>
                        <a:t>it is very broad, as it encompasses many possibilities. It can for instance be a Web application, a heavyweight desktop application, an automated script, or more generally any system that takes advantage of Orthanc as a service in its global architecture.</a:t>
                      </a:r>
                      <a:r>
                        <a:rPr b="1" lang="en-US" sz="1050">
                          <a:solidFill>
                            <a:srgbClr val="980000"/>
                          </a:solidFill>
                        </a:rPr>
                        <a:t> Dual Licensing - </a:t>
                      </a:r>
                      <a:r>
                        <a:rPr lang="en-US" sz="1050">
                          <a:solidFill>
                            <a:srgbClr val="980000"/>
                          </a:solidFill>
                        </a:rPr>
                        <a:t>If your use case falls in a “Dual license” cell, please get in touch with Osimis, the commercial partner of the Orthanc project that is the only entity entitled to grant a license exception to your company for the Orthanc core and its associated official plugins.</a:t>
                      </a:r>
                      <a:endParaRPr sz="1050">
                        <a:solidFill>
                          <a:srgbClr val="980000"/>
                        </a:solidFill>
                      </a:endParaRPr>
                    </a:p>
                  </a:txBody>
                  <a:tcPr marT="76200" marB="76200" marR="76200" marL="76200">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hMerge="1"/>
                <a:tc hMerge="1"/>
                <a:tc hMerge="1"/>
                <a:tc hMerge="1"/>
                <a:tc hMerge="1"/>
                <a:tc hMerge="1"/>
                <a:tc h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b24d00363e_0_14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a:t>
            </a:r>
            <a:endParaRPr b="1" sz="2200">
              <a:solidFill>
                <a:srgbClr val="990000"/>
              </a:solidFill>
            </a:endParaRPr>
          </a:p>
        </p:txBody>
      </p:sp>
      <p:sp>
        <p:nvSpPr>
          <p:cNvPr id="152" name="Google Shape;152;g2b24d00363e_0_14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53" name="Google Shape;153;g2b24d00363e_0_14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4" name="Google Shape;154;g2b24d00363e_0_14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55" name="Google Shape;155;g2b24d00363e_0_143"/>
          <p:cNvSpPr txBox="1"/>
          <p:nvPr/>
        </p:nvSpPr>
        <p:spPr>
          <a:xfrm>
            <a:off x="675300" y="1097100"/>
            <a:ext cx="10841400" cy="4987200"/>
          </a:xfrm>
          <a:prstGeom prst="rect">
            <a:avLst/>
          </a:prstGeom>
          <a:noFill/>
          <a:ln>
            <a:noFill/>
          </a:ln>
        </p:spPr>
        <p:txBody>
          <a:bodyPr anchorCtr="0" anchor="t" bIns="91425" lIns="91425" spcFirstLastPara="1" rIns="91425" wrap="square" tIns="91425">
            <a:spAutoFit/>
          </a:bodyPr>
          <a:lstStyle/>
          <a:p>
            <a:pPr indent="-381000" lvl="0" marL="4572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Implementação da funcionalidade de visualização das métricas no front-end do perfil cliente e no back-end do Uploader Manager.</a:t>
            </a:r>
            <a:endParaRPr sz="2400">
              <a:solidFill>
                <a:schemeClr val="dk1"/>
              </a:solidFill>
              <a:latin typeface="Calibri"/>
              <a:ea typeface="Calibri"/>
              <a:cs typeface="Calibri"/>
              <a:sym typeface="Calibri"/>
            </a:endParaRPr>
          </a:p>
          <a:p>
            <a:pPr indent="-381000" lvl="0" marL="4572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Compilação de um checklist de compliance baseado nos padrões HITECH - ISO 27000 - LGPD - GDPR.</a:t>
            </a:r>
            <a:endParaRPr sz="2400">
              <a:solidFill>
                <a:schemeClr val="dk1"/>
              </a:solidFill>
              <a:latin typeface="Calibri"/>
              <a:ea typeface="Calibri"/>
              <a:cs typeface="Calibri"/>
              <a:sym typeface="Calibri"/>
            </a:endParaRPr>
          </a:p>
          <a:p>
            <a:pPr indent="-381000" lvl="0" marL="4572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Testes utilizando o ambiente de MV</a:t>
            </a:r>
            <a:endParaRPr sz="2400">
              <a:solidFill>
                <a:schemeClr val="dk1"/>
              </a:solidFill>
              <a:latin typeface="Calibri"/>
              <a:ea typeface="Calibri"/>
              <a:cs typeface="Calibri"/>
              <a:sym typeface="Calibri"/>
            </a:endParaRPr>
          </a:p>
          <a:p>
            <a:pPr indent="-381000" lvl="0" marL="4572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Melhorias de performance visando robustez</a:t>
            </a:r>
            <a:endParaRPr sz="2400">
              <a:solidFill>
                <a:schemeClr val="dk1"/>
              </a:solidFill>
              <a:latin typeface="Calibri"/>
              <a:ea typeface="Calibri"/>
              <a:cs typeface="Calibri"/>
              <a:sym typeface="Calibri"/>
            </a:endParaRPr>
          </a:p>
          <a:p>
            <a:pPr indent="-381000" lvl="0" marL="4572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Configuração do ambiente para demonstração</a:t>
            </a:r>
            <a:endParaRPr sz="2400">
              <a:solidFill>
                <a:schemeClr val="dk1"/>
              </a:solidFill>
              <a:latin typeface="Calibri"/>
              <a:ea typeface="Calibri"/>
              <a:cs typeface="Calibri"/>
              <a:sym typeface="Calibri"/>
            </a:endParaRPr>
          </a:p>
          <a:p>
            <a:pPr indent="-381000" lvl="0" marL="4572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Atualizações na interface do manager</a:t>
            </a:r>
            <a:br>
              <a:rPr lang="en-US"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g1e81442abba_0_24"/>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200"/>
              <a:buFont typeface="Arial"/>
              <a:buNone/>
            </a:pPr>
            <a:r>
              <a:rPr b="1" lang="en-US" sz="2200">
                <a:solidFill>
                  <a:srgbClr val="990000"/>
                </a:solidFill>
              </a:rPr>
              <a:t>A Licença do Orthanc</a:t>
            </a:r>
            <a:endParaRPr b="1" i="0" sz="2200" u="none" cap="none" strike="noStrike">
              <a:solidFill>
                <a:srgbClr val="990000"/>
              </a:solidFill>
              <a:latin typeface="Arial"/>
              <a:ea typeface="Arial"/>
              <a:cs typeface="Arial"/>
              <a:sym typeface="Arial"/>
            </a:endParaRPr>
          </a:p>
        </p:txBody>
      </p:sp>
      <p:sp>
        <p:nvSpPr>
          <p:cNvPr id="807" name="Google Shape;807;g1e81442abba_0_24"/>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08" name="Google Shape;808;g1e81442abba_0_24"/>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09" name="Google Shape;809;g1e81442abba_0_24"/>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10" name="Google Shape;810;g1e81442abba_0_24"/>
          <p:cNvSpPr txBox="1"/>
          <p:nvPr/>
        </p:nvSpPr>
        <p:spPr>
          <a:xfrm>
            <a:off x="156925" y="874350"/>
            <a:ext cx="11864700" cy="5109300"/>
          </a:xfrm>
          <a:prstGeom prst="rect">
            <a:avLst/>
          </a:prstGeom>
          <a:noFill/>
          <a:ln>
            <a:noFill/>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SzPts val="2200"/>
              <a:buFont typeface="Calibri"/>
              <a:buChar char="●"/>
            </a:pPr>
            <a:r>
              <a:rPr b="1" i="1" lang="en-US" sz="2200">
                <a:latin typeface="Calibri"/>
                <a:ea typeface="Calibri"/>
                <a:cs typeface="Calibri"/>
                <a:sym typeface="Calibri"/>
              </a:rPr>
              <a:t>Contributed vs. internal code</a:t>
            </a:r>
            <a:endParaRPr b="1" i="1" sz="2200">
              <a:latin typeface="Calibri"/>
              <a:ea typeface="Calibri"/>
              <a:cs typeface="Calibri"/>
              <a:sym typeface="Calibri"/>
            </a:endParaRPr>
          </a:p>
          <a:p>
            <a:pPr indent="0" lvl="0" marL="457200" marR="0" rtl="0" algn="l">
              <a:lnSpc>
                <a:spcPct val="115000"/>
              </a:lnSpc>
              <a:spcBef>
                <a:spcPts val="0"/>
              </a:spcBef>
              <a:spcAft>
                <a:spcPts val="0"/>
              </a:spcAft>
              <a:buNone/>
            </a:pPr>
            <a:r>
              <a:rPr i="1" lang="en-US" sz="2200">
                <a:latin typeface="Calibri"/>
                <a:ea typeface="Calibri"/>
                <a:cs typeface="Calibri"/>
                <a:sym typeface="Calibri"/>
              </a:rPr>
              <a:t>It is important to make the distinction between contributed code and internal code:</a:t>
            </a:r>
            <a:endParaRPr i="1" sz="2200">
              <a:latin typeface="Calibri"/>
              <a:ea typeface="Calibri"/>
              <a:cs typeface="Calibri"/>
              <a:sym typeface="Calibri"/>
            </a:endParaRPr>
          </a:p>
          <a:p>
            <a:pPr indent="-368300" lvl="1" marL="914400" marR="0" rtl="0" algn="l">
              <a:lnSpc>
                <a:spcPct val="115000"/>
              </a:lnSpc>
              <a:spcBef>
                <a:spcPts val="0"/>
              </a:spcBef>
              <a:spcAft>
                <a:spcPts val="0"/>
              </a:spcAft>
              <a:buSzPts val="2200"/>
              <a:buFont typeface="Calibri"/>
              <a:buChar char="○"/>
            </a:pPr>
            <a:r>
              <a:rPr b="1" i="1" lang="en-US" sz="2200">
                <a:latin typeface="Calibri"/>
                <a:ea typeface="Calibri"/>
                <a:cs typeface="Calibri"/>
                <a:sym typeface="Calibri"/>
              </a:rPr>
              <a:t>Contributed code</a:t>
            </a:r>
            <a:r>
              <a:rPr i="1" lang="en-US" sz="2200">
                <a:latin typeface="Calibri"/>
                <a:ea typeface="Calibri"/>
                <a:cs typeface="Calibri"/>
                <a:sym typeface="Calibri"/>
              </a:rPr>
              <a:t> refers to source code that </a:t>
            </a:r>
            <a:r>
              <a:rPr b="1" i="1" lang="en-US" sz="2200">
                <a:solidFill>
                  <a:srgbClr val="980000"/>
                </a:solidFill>
                <a:latin typeface="Calibri"/>
                <a:ea typeface="Calibri"/>
                <a:cs typeface="Calibri"/>
                <a:sym typeface="Calibri"/>
              </a:rPr>
              <a:t>takes advantage of Orthanc</a:t>
            </a:r>
            <a:r>
              <a:rPr i="1" lang="en-US" sz="2200">
                <a:latin typeface="Calibri"/>
                <a:ea typeface="Calibri"/>
                <a:cs typeface="Calibri"/>
                <a:sym typeface="Calibri"/>
              </a:rPr>
              <a:t> and/or that extends Orthanc, such as new plugins, Lua scripts, or </a:t>
            </a:r>
            <a:r>
              <a:rPr b="1" i="1" lang="en-US" sz="2200">
                <a:solidFill>
                  <a:srgbClr val="980000"/>
                </a:solidFill>
                <a:latin typeface="Calibri"/>
                <a:ea typeface="Calibri"/>
                <a:cs typeface="Calibri"/>
                <a:sym typeface="Calibri"/>
              </a:rPr>
              <a:t>any higher-level application that uses the REST API of Orthanc</a:t>
            </a:r>
            <a:r>
              <a:rPr i="1" lang="en-US" sz="2200">
                <a:latin typeface="Calibri"/>
                <a:ea typeface="Calibri"/>
                <a:cs typeface="Calibri"/>
                <a:sym typeface="Calibri"/>
              </a:rPr>
              <a:t>. </a:t>
            </a:r>
            <a:r>
              <a:rPr b="1" i="1" lang="en-US" sz="2200">
                <a:solidFill>
                  <a:srgbClr val="980000"/>
                </a:solidFill>
                <a:latin typeface="Calibri"/>
                <a:ea typeface="Calibri"/>
                <a:cs typeface="Calibri"/>
                <a:sym typeface="Calibri"/>
              </a:rPr>
              <a:t>This code can live outside of the official source repositories of the Orthanc ecosystem</a:t>
            </a:r>
            <a:r>
              <a:rPr i="1" lang="en-US" sz="2200">
                <a:latin typeface="Calibri"/>
                <a:ea typeface="Calibri"/>
                <a:cs typeface="Calibri"/>
                <a:sym typeface="Calibri"/>
              </a:rPr>
              <a:t>. </a:t>
            </a:r>
            <a:r>
              <a:rPr b="1" i="1" lang="en-US" sz="2200">
                <a:solidFill>
                  <a:srgbClr val="980000"/>
                </a:solidFill>
                <a:latin typeface="Calibri"/>
                <a:ea typeface="Calibri"/>
                <a:cs typeface="Calibri"/>
                <a:sym typeface="Calibri"/>
              </a:rPr>
              <a:t>External contributors can distribute such contributed code on whatever platform they prefer, in a way that is fully uncoupled from the Orthanc project, and keep the intellectual property of their developments.</a:t>
            </a:r>
            <a:r>
              <a:rPr i="1" lang="en-US" sz="2200">
                <a:latin typeface="Calibri"/>
                <a:ea typeface="Calibri"/>
                <a:cs typeface="Calibri"/>
                <a:sym typeface="Calibri"/>
              </a:rPr>
              <a:t> Such contributors are however kindly invited to index their contributions in the dedicated repository on GitHub, and contributed plugins should also be indexed in the Orthanc Book.</a:t>
            </a:r>
            <a:endParaRPr i="1" sz="2200">
              <a:latin typeface="Calibri"/>
              <a:ea typeface="Calibri"/>
              <a:cs typeface="Calibri"/>
              <a:sym typeface="Calibri"/>
            </a:endParaRPr>
          </a:p>
          <a:p>
            <a:pPr indent="-368300" lvl="1" marL="914400" marR="0" rtl="0" algn="l">
              <a:lnSpc>
                <a:spcPct val="115000"/>
              </a:lnSpc>
              <a:spcBef>
                <a:spcPts val="0"/>
              </a:spcBef>
              <a:spcAft>
                <a:spcPts val="0"/>
              </a:spcAft>
              <a:buSzPts val="2200"/>
              <a:buFont typeface="Calibri"/>
              <a:buChar char="○"/>
            </a:pPr>
            <a:r>
              <a:rPr b="1" i="1" lang="en-US" sz="2200">
                <a:latin typeface="Calibri"/>
                <a:ea typeface="Calibri"/>
                <a:cs typeface="Calibri"/>
                <a:sym typeface="Calibri"/>
              </a:rPr>
              <a:t>Internal code</a:t>
            </a:r>
            <a:r>
              <a:rPr i="1" lang="en-US" sz="2200">
                <a:latin typeface="Calibri"/>
                <a:ea typeface="Calibri"/>
                <a:cs typeface="Calibri"/>
                <a:sym typeface="Calibri"/>
              </a:rPr>
              <a:t> refers to source code that only makes sense if embedded within the Orthanc core or within one of the official plugins. This includes new features and bugfixes. The way to contribute to the internal code of the Orthanc ecosystem is described in the sections below.</a:t>
            </a:r>
            <a:endParaRPr i="1" sz="2200">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1e81442abba_0_32"/>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200"/>
              <a:buFont typeface="Arial"/>
              <a:buNone/>
            </a:pPr>
            <a:r>
              <a:rPr b="1" lang="en-US" sz="2200">
                <a:solidFill>
                  <a:srgbClr val="990000"/>
                </a:solidFill>
              </a:rPr>
              <a:t>A Licença do Orthanc</a:t>
            </a:r>
            <a:endParaRPr b="1" i="0" sz="2200" u="none" cap="none" strike="noStrike">
              <a:solidFill>
                <a:srgbClr val="990000"/>
              </a:solidFill>
              <a:latin typeface="Arial"/>
              <a:ea typeface="Arial"/>
              <a:cs typeface="Arial"/>
              <a:sym typeface="Arial"/>
            </a:endParaRPr>
          </a:p>
        </p:txBody>
      </p:sp>
      <p:sp>
        <p:nvSpPr>
          <p:cNvPr id="816" name="Google Shape;816;g1e81442abba_0_32"/>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17" name="Google Shape;817;g1e81442abba_0_32"/>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18" name="Google Shape;818;g1e81442abba_0_32"/>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19" name="Google Shape;819;g1e81442abba_0_32"/>
          <p:cNvSpPr txBox="1"/>
          <p:nvPr/>
        </p:nvSpPr>
        <p:spPr>
          <a:xfrm>
            <a:off x="156925" y="874350"/>
            <a:ext cx="11864700" cy="5109300"/>
          </a:xfrm>
          <a:prstGeom prst="rect">
            <a:avLst/>
          </a:prstGeom>
          <a:noFill/>
          <a:ln>
            <a:noFill/>
          </a:ln>
        </p:spPr>
        <p:txBody>
          <a:bodyPr anchorCtr="0" anchor="ctr" bIns="91425" lIns="91425" spcFirstLastPara="1" rIns="91425" wrap="square" tIns="91425">
            <a:noAutofit/>
          </a:bodyPr>
          <a:lstStyle/>
          <a:p>
            <a:pPr indent="-400050" lvl="0" marL="457200" marR="0" rtl="0" algn="l">
              <a:lnSpc>
                <a:spcPct val="115000"/>
              </a:lnSpc>
              <a:spcBef>
                <a:spcPts val="0"/>
              </a:spcBef>
              <a:spcAft>
                <a:spcPts val="0"/>
              </a:spcAft>
              <a:buSzPts val="2700"/>
              <a:buFont typeface="Calibri"/>
              <a:buChar char="●"/>
            </a:pPr>
            <a:r>
              <a:rPr b="1" i="1" lang="en-US" sz="2700">
                <a:latin typeface="Calibri"/>
                <a:ea typeface="Calibri"/>
                <a:cs typeface="Calibri"/>
                <a:sym typeface="Calibri"/>
              </a:rPr>
              <a:t>Contributor License Agreement</a:t>
            </a:r>
            <a:endParaRPr b="1" i="1" sz="2700">
              <a:latin typeface="Calibri"/>
              <a:ea typeface="Calibri"/>
              <a:cs typeface="Calibri"/>
              <a:sym typeface="Calibri"/>
            </a:endParaRPr>
          </a:p>
          <a:p>
            <a:pPr indent="-400050" lvl="1" marL="914400" marR="0" rtl="0" algn="l">
              <a:lnSpc>
                <a:spcPct val="115000"/>
              </a:lnSpc>
              <a:spcBef>
                <a:spcPts val="0"/>
              </a:spcBef>
              <a:spcAft>
                <a:spcPts val="0"/>
              </a:spcAft>
              <a:buSzPts val="2700"/>
              <a:buFont typeface="Calibri"/>
              <a:buChar char="○"/>
            </a:pPr>
            <a:r>
              <a:rPr lang="en-US" sz="2700">
                <a:latin typeface="Calibri"/>
                <a:ea typeface="Calibri"/>
                <a:cs typeface="Calibri"/>
                <a:sym typeface="Calibri"/>
              </a:rPr>
              <a:t>Para contribuir </a:t>
            </a:r>
            <a:r>
              <a:rPr lang="en-US" sz="2700">
                <a:solidFill>
                  <a:schemeClr val="dk1"/>
                </a:solidFill>
                <a:latin typeface="Calibri"/>
                <a:ea typeface="Calibri"/>
                <a:cs typeface="Calibri"/>
                <a:sym typeface="Calibri"/>
              </a:rPr>
              <a:t>como pessoa física ou jurídica </a:t>
            </a:r>
            <a:r>
              <a:rPr lang="en-US" sz="2700">
                <a:latin typeface="Calibri"/>
                <a:ea typeface="Calibri"/>
                <a:cs typeface="Calibri"/>
                <a:sym typeface="Calibri"/>
              </a:rPr>
              <a:t>para o desenvolvimento do Orthanc é necessário assinar um </a:t>
            </a:r>
            <a:r>
              <a:rPr i="1" lang="en-US" sz="2700">
                <a:latin typeface="Calibri"/>
                <a:ea typeface="Calibri"/>
                <a:cs typeface="Calibri"/>
                <a:sym typeface="Calibri"/>
              </a:rPr>
              <a:t>Contributor License Agreement.</a:t>
            </a:r>
            <a:r>
              <a:rPr lang="en-US" sz="2700">
                <a:latin typeface="Calibri"/>
                <a:ea typeface="Calibri"/>
                <a:cs typeface="Calibri"/>
                <a:sym typeface="Calibri"/>
              </a:rPr>
              <a:t> Há tipos distintos de CLA para cada um desses casos.</a:t>
            </a:r>
            <a:endParaRPr sz="2700">
              <a:latin typeface="Calibri"/>
              <a:ea typeface="Calibri"/>
              <a:cs typeface="Calibri"/>
              <a:sym typeface="Calibri"/>
            </a:endParaRPr>
          </a:p>
          <a:p>
            <a:pPr indent="-400050" lvl="1" marL="914400" marR="0" rtl="0" algn="l">
              <a:lnSpc>
                <a:spcPct val="115000"/>
              </a:lnSpc>
              <a:spcBef>
                <a:spcPts val="0"/>
              </a:spcBef>
              <a:spcAft>
                <a:spcPts val="0"/>
              </a:spcAft>
              <a:buSzPts val="2700"/>
              <a:buFont typeface="Calibri"/>
              <a:buChar char="○"/>
            </a:pPr>
            <a:r>
              <a:rPr lang="en-US" sz="2700">
                <a:latin typeface="Calibri"/>
                <a:ea typeface="Calibri"/>
                <a:cs typeface="Calibri"/>
                <a:sym typeface="Calibri"/>
              </a:rPr>
              <a:t>Toda a gestão da propriedade intelectual do Orthanc é centralizada no Hospital Universitário de Liège, na companhia Osimis e na Universidade UCLouvain. Eles atuam como os guardiões oficiais do ecossistema Orthanc. </a:t>
            </a:r>
            <a:endParaRPr sz="2700">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1e81442abba_0_4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2200"/>
              <a:buFont typeface="Arial"/>
              <a:buNone/>
            </a:pPr>
            <a:r>
              <a:rPr b="1" lang="en-US" sz="2200">
                <a:solidFill>
                  <a:srgbClr val="990000"/>
                </a:solidFill>
              </a:rPr>
              <a:t>Vantagens e desvantagens</a:t>
            </a:r>
            <a:endParaRPr b="1" i="0" sz="2200" u="none" cap="none" strike="noStrike">
              <a:solidFill>
                <a:srgbClr val="990000"/>
              </a:solidFill>
              <a:latin typeface="Arial"/>
              <a:ea typeface="Arial"/>
              <a:cs typeface="Arial"/>
              <a:sym typeface="Arial"/>
            </a:endParaRPr>
          </a:p>
        </p:txBody>
      </p:sp>
      <p:sp>
        <p:nvSpPr>
          <p:cNvPr id="825" name="Google Shape;825;g1e81442abba_0_4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26" name="Google Shape;826;g1e81442abba_0_4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27" name="Google Shape;827;g1e81442abba_0_4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pic>
        <p:nvPicPr>
          <p:cNvPr id="828" name="Google Shape;828;g1e81442abba_0_40"/>
          <p:cNvPicPr preferRelativeResize="0"/>
          <p:nvPr/>
        </p:nvPicPr>
        <p:blipFill>
          <a:blip r:embed="rId3">
            <a:alphaModFix/>
          </a:blip>
          <a:stretch>
            <a:fillRect/>
          </a:stretch>
        </p:blipFill>
        <p:spPr>
          <a:xfrm>
            <a:off x="6225825" y="586425"/>
            <a:ext cx="5780145" cy="5685149"/>
          </a:xfrm>
          <a:prstGeom prst="rect">
            <a:avLst/>
          </a:prstGeom>
          <a:noFill/>
          <a:ln>
            <a:noFill/>
          </a:ln>
        </p:spPr>
      </p:pic>
      <p:sp>
        <p:nvSpPr>
          <p:cNvPr id="829" name="Google Shape;829;g1e81442abba_0_40"/>
          <p:cNvSpPr txBox="1"/>
          <p:nvPr/>
        </p:nvSpPr>
        <p:spPr>
          <a:xfrm>
            <a:off x="156925" y="721950"/>
            <a:ext cx="6069000" cy="56169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0"/>
              </a:spcBef>
              <a:spcAft>
                <a:spcPts val="0"/>
              </a:spcAft>
              <a:buClr>
                <a:srgbClr val="38761D"/>
              </a:buClr>
              <a:buSzPts val="2400"/>
              <a:buFont typeface="Calibri"/>
              <a:buChar char="●"/>
            </a:pPr>
            <a:r>
              <a:rPr lang="en-US" sz="2400">
                <a:solidFill>
                  <a:srgbClr val="38761D"/>
                </a:solidFill>
                <a:latin typeface="Calibri"/>
                <a:ea typeface="Calibri"/>
                <a:cs typeface="Calibri"/>
                <a:sym typeface="Calibri"/>
              </a:rPr>
              <a:t>Desenvolvimento ativo</a:t>
            </a:r>
            <a:endParaRPr sz="2400">
              <a:solidFill>
                <a:srgbClr val="38761D"/>
              </a:solidFill>
              <a:latin typeface="Calibri"/>
              <a:ea typeface="Calibri"/>
              <a:cs typeface="Calibri"/>
              <a:sym typeface="Calibri"/>
            </a:endParaRPr>
          </a:p>
          <a:p>
            <a:pPr indent="-381000" lvl="0" marL="457200" marR="0" rtl="0" algn="l">
              <a:lnSpc>
                <a:spcPct val="115000"/>
              </a:lnSpc>
              <a:spcBef>
                <a:spcPts val="0"/>
              </a:spcBef>
              <a:spcAft>
                <a:spcPts val="0"/>
              </a:spcAft>
              <a:buClr>
                <a:srgbClr val="38761D"/>
              </a:buClr>
              <a:buSzPts val="2400"/>
              <a:buFont typeface="Calibri"/>
              <a:buChar char="●"/>
            </a:pPr>
            <a:r>
              <a:rPr lang="en-US" sz="2400">
                <a:solidFill>
                  <a:srgbClr val="38761D"/>
                </a:solidFill>
                <a:latin typeface="Calibri"/>
                <a:ea typeface="Calibri"/>
                <a:cs typeface="Calibri"/>
                <a:sym typeface="Calibri"/>
              </a:rPr>
              <a:t>O tipo de uso que fazemos hoje da plataforma nos permite utilizá-la livremente, inclusive em uma aplicação comercial</a:t>
            </a:r>
            <a:endParaRPr sz="2400">
              <a:solidFill>
                <a:srgbClr val="38761D"/>
              </a:solidFill>
              <a:latin typeface="Calibri"/>
              <a:ea typeface="Calibri"/>
              <a:cs typeface="Calibri"/>
              <a:sym typeface="Calibri"/>
            </a:endParaRPr>
          </a:p>
          <a:p>
            <a:pPr indent="-381000" lvl="0" marL="457200" marR="0" rtl="0" algn="l">
              <a:lnSpc>
                <a:spcPct val="115000"/>
              </a:lnSpc>
              <a:spcBef>
                <a:spcPts val="0"/>
              </a:spcBef>
              <a:spcAft>
                <a:spcPts val="0"/>
              </a:spcAft>
              <a:buClr>
                <a:srgbClr val="38761D"/>
              </a:buClr>
              <a:buSzPts val="2400"/>
              <a:buFont typeface="Calibri"/>
              <a:buChar char="●"/>
            </a:pPr>
            <a:r>
              <a:rPr lang="en-US" sz="2400">
                <a:solidFill>
                  <a:srgbClr val="38761D"/>
                </a:solidFill>
                <a:latin typeface="Calibri"/>
                <a:ea typeface="Calibri"/>
                <a:cs typeface="Calibri"/>
                <a:sym typeface="Calibri"/>
              </a:rPr>
              <a:t>Bem documentado</a:t>
            </a:r>
            <a:endParaRPr sz="2400">
              <a:solidFill>
                <a:srgbClr val="38761D"/>
              </a:solidFill>
              <a:latin typeface="Calibri"/>
              <a:ea typeface="Calibri"/>
              <a:cs typeface="Calibri"/>
              <a:sym typeface="Calibri"/>
            </a:endParaRPr>
          </a:p>
          <a:p>
            <a:pPr indent="-381000" lvl="0" marL="457200" marR="0" rtl="0" algn="l">
              <a:lnSpc>
                <a:spcPct val="115000"/>
              </a:lnSpc>
              <a:spcBef>
                <a:spcPts val="0"/>
              </a:spcBef>
              <a:spcAft>
                <a:spcPts val="0"/>
              </a:spcAft>
              <a:buClr>
                <a:srgbClr val="38761D"/>
              </a:buClr>
              <a:buSzPts val="2400"/>
              <a:buFont typeface="Calibri"/>
              <a:buChar char="●"/>
            </a:pPr>
            <a:r>
              <a:rPr lang="en-US" sz="2400">
                <a:solidFill>
                  <a:srgbClr val="38761D"/>
                </a:solidFill>
                <a:latin typeface="Calibri"/>
                <a:ea typeface="Calibri"/>
                <a:cs typeface="Calibri"/>
                <a:sym typeface="Calibri"/>
              </a:rPr>
              <a:t>Extenso suporte de plugins</a:t>
            </a:r>
            <a:endParaRPr sz="2400">
              <a:solidFill>
                <a:srgbClr val="38761D"/>
              </a:solidFill>
              <a:latin typeface="Calibri"/>
              <a:ea typeface="Calibri"/>
              <a:cs typeface="Calibri"/>
              <a:sym typeface="Calibri"/>
            </a:endParaRPr>
          </a:p>
          <a:p>
            <a:pPr indent="-381000" lvl="0" marL="457200" marR="0" rtl="0" algn="l">
              <a:lnSpc>
                <a:spcPct val="115000"/>
              </a:lnSpc>
              <a:spcBef>
                <a:spcPts val="0"/>
              </a:spcBef>
              <a:spcAft>
                <a:spcPts val="0"/>
              </a:spcAft>
              <a:buClr>
                <a:srgbClr val="990000"/>
              </a:buClr>
              <a:buSzPts val="2400"/>
              <a:buFont typeface="Calibri"/>
              <a:buChar char="●"/>
            </a:pPr>
            <a:r>
              <a:rPr lang="en-US" sz="2400">
                <a:solidFill>
                  <a:srgbClr val="990000"/>
                </a:solidFill>
                <a:latin typeface="Calibri"/>
                <a:ea typeface="Calibri"/>
                <a:cs typeface="Calibri"/>
                <a:sym typeface="Calibri"/>
              </a:rPr>
              <a:t>Dependência de terceiros</a:t>
            </a:r>
            <a:endParaRPr sz="2400">
              <a:solidFill>
                <a:srgbClr val="990000"/>
              </a:solidFill>
              <a:latin typeface="Calibri"/>
              <a:ea typeface="Calibri"/>
              <a:cs typeface="Calibri"/>
              <a:sym typeface="Calibri"/>
            </a:endParaRPr>
          </a:p>
          <a:p>
            <a:pPr indent="-381000" lvl="1" marL="914400" marR="0" rtl="0" algn="l">
              <a:lnSpc>
                <a:spcPct val="115000"/>
              </a:lnSpc>
              <a:spcBef>
                <a:spcPts val="0"/>
              </a:spcBef>
              <a:spcAft>
                <a:spcPts val="0"/>
              </a:spcAft>
              <a:buClr>
                <a:srgbClr val="990000"/>
              </a:buClr>
              <a:buSzPts val="2400"/>
              <a:buFont typeface="Calibri"/>
              <a:buChar char="○"/>
            </a:pPr>
            <a:r>
              <a:rPr lang="en-US" sz="2400">
                <a:solidFill>
                  <a:srgbClr val="990000"/>
                </a:solidFill>
                <a:latin typeface="Calibri"/>
                <a:ea typeface="Calibri"/>
                <a:cs typeface="Calibri"/>
                <a:sym typeface="Calibri"/>
              </a:rPr>
              <a:t>falta de aderência a algum padrão</a:t>
            </a:r>
            <a:endParaRPr sz="2400">
              <a:solidFill>
                <a:srgbClr val="990000"/>
              </a:solidFill>
              <a:latin typeface="Calibri"/>
              <a:ea typeface="Calibri"/>
              <a:cs typeface="Calibri"/>
              <a:sym typeface="Calibri"/>
            </a:endParaRPr>
          </a:p>
          <a:p>
            <a:pPr indent="-381000" lvl="1" marL="914400" marR="0" rtl="0" algn="l">
              <a:lnSpc>
                <a:spcPct val="115000"/>
              </a:lnSpc>
              <a:spcBef>
                <a:spcPts val="0"/>
              </a:spcBef>
              <a:spcAft>
                <a:spcPts val="0"/>
              </a:spcAft>
              <a:buClr>
                <a:srgbClr val="990000"/>
              </a:buClr>
              <a:buSzPts val="2400"/>
              <a:buFont typeface="Calibri"/>
              <a:buChar char="○"/>
            </a:pPr>
            <a:r>
              <a:rPr lang="en-US" sz="2400">
                <a:solidFill>
                  <a:srgbClr val="990000"/>
                </a:solidFill>
                <a:latin typeface="Calibri"/>
                <a:ea typeface="Calibri"/>
                <a:cs typeface="Calibri"/>
                <a:sym typeface="Calibri"/>
              </a:rPr>
              <a:t>necessidade de uma funcionalidade crítica não contemplada no core do Orthanc</a:t>
            </a:r>
            <a:endParaRPr sz="2400">
              <a:solidFill>
                <a:srgbClr val="990000"/>
              </a:solidFill>
              <a:latin typeface="Calibri"/>
              <a:ea typeface="Calibri"/>
              <a:cs typeface="Calibri"/>
              <a:sym typeface="Calibri"/>
            </a:endParaRPr>
          </a:p>
          <a:p>
            <a:pPr indent="-381000" lvl="1" marL="914400" marR="0" rtl="0" algn="l">
              <a:lnSpc>
                <a:spcPct val="115000"/>
              </a:lnSpc>
              <a:spcBef>
                <a:spcPts val="0"/>
              </a:spcBef>
              <a:spcAft>
                <a:spcPts val="0"/>
              </a:spcAft>
              <a:buClr>
                <a:srgbClr val="990000"/>
              </a:buClr>
              <a:buSzPts val="2400"/>
              <a:buFont typeface="Calibri"/>
              <a:buChar char="○"/>
            </a:pPr>
            <a:r>
              <a:rPr lang="en-US" sz="2400">
                <a:solidFill>
                  <a:srgbClr val="990000"/>
                </a:solidFill>
                <a:latin typeface="Calibri"/>
                <a:ea typeface="Calibri"/>
                <a:cs typeface="Calibri"/>
                <a:sym typeface="Calibri"/>
              </a:rPr>
              <a:t>interrupção do desenvolvimento de uma feature crítica</a:t>
            </a:r>
            <a:endParaRPr sz="2400">
              <a:solidFill>
                <a:srgbClr val="990000"/>
              </a:solidFill>
              <a:latin typeface="Calibri"/>
              <a:ea typeface="Calibri"/>
              <a:cs typeface="Calibri"/>
              <a:sym typeface="Calibri"/>
            </a:endParaRPr>
          </a:p>
        </p:txBody>
      </p:sp>
      <p:sp>
        <p:nvSpPr>
          <p:cNvPr id="830" name="Google Shape;830;g1e81442abba_0_40"/>
          <p:cNvSpPr/>
          <p:nvPr/>
        </p:nvSpPr>
        <p:spPr>
          <a:xfrm>
            <a:off x="10044950" y="1194975"/>
            <a:ext cx="1926600" cy="307800"/>
          </a:xfrm>
          <a:prstGeom prst="roundRect">
            <a:avLst>
              <a:gd fmla="val 16667" name="adj"/>
            </a:avLst>
          </a:prstGeom>
          <a:noFill/>
          <a:ln cap="flat" cmpd="sng" w="28575">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1" name="Google Shape;831;g1e81442abba_0_40"/>
          <p:cNvSpPr/>
          <p:nvPr/>
        </p:nvSpPr>
        <p:spPr>
          <a:xfrm>
            <a:off x="10044950" y="5169700"/>
            <a:ext cx="1926600" cy="307800"/>
          </a:xfrm>
          <a:prstGeom prst="roundRect">
            <a:avLst>
              <a:gd fmla="val 16667" name="adj"/>
            </a:avLst>
          </a:prstGeom>
          <a:noFill/>
          <a:ln cap="flat" cmpd="sng" w="28575">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2" name="Google Shape;832;g1e81442abba_0_40"/>
          <p:cNvSpPr/>
          <p:nvPr/>
        </p:nvSpPr>
        <p:spPr>
          <a:xfrm>
            <a:off x="10044950" y="1952500"/>
            <a:ext cx="1926600" cy="307800"/>
          </a:xfrm>
          <a:prstGeom prst="roundRect">
            <a:avLst>
              <a:gd fmla="val 16667" name="adj"/>
            </a:avLst>
          </a:prstGeom>
          <a:noFill/>
          <a:ln cap="flat" cmpd="sng" w="28575">
            <a:solidFill>
              <a:srgbClr val="99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3" name="Google Shape;833;g1e81442abba_0_40"/>
          <p:cNvSpPr/>
          <p:nvPr/>
        </p:nvSpPr>
        <p:spPr>
          <a:xfrm>
            <a:off x="10044950" y="4071550"/>
            <a:ext cx="1926600" cy="307800"/>
          </a:xfrm>
          <a:prstGeom prst="roundRect">
            <a:avLst>
              <a:gd fmla="val 16667" name="adj"/>
            </a:avLst>
          </a:prstGeom>
          <a:noFill/>
          <a:ln cap="flat" cmpd="sng" w="28575">
            <a:solidFill>
              <a:srgbClr val="99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4" name="Google Shape;834;g1e81442abba_0_40"/>
          <p:cNvSpPr/>
          <p:nvPr/>
        </p:nvSpPr>
        <p:spPr>
          <a:xfrm>
            <a:off x="7665925" y="2001700"/>
            <a:ext cx="1019100" cy="307800"/>
          </a:xfrm>
          <a:prstGeom prst="roundRect">
            <a:avLst>
              <a:gd fmla="val 16667" name="adj"/>
            </a:avLst>
          </a:prstGeom>
          <a:noFill/>
          <a:ln cap="flat" cmpd="sng" w="28575">
            <a:solidFill>
              <a:srgbClr val="99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35" name="Google Shape;835;g1e81442abba_0_40"/>
          <p:cNvSpPr/>
          <p:nvPr/>
        </p:nvSpPr>
        <p:spPr>
          <a:xfrm>
            <a:off x="7665925" y="4071550"/>
            <a:ext cx="1019100" cy="426600"/>
          </a:xfrm>
          <a:prstGeom prst="roundRect">
            <a:avLst>
              <a:gd fmla="val 16667" name="adj"/>
            </a:avLst>
          </a:prstGeom>
          <a:noFill/>
          <a:ln cap="flat" cmpd="sng" w="28575">
            <a:solidFill>
              <a:srgbClr val="99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g1e808c71c6b_0_3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841" name="Google Shape;841;g1e808c71c6b_0_3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842" name="Google Shape;842;g1e808c71c6b_0_3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843" name="Google Shape;843;g1e808c71c6b_0_3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844" name="Google Shape;844;g1e808c71c6b_0_31"/>
          <p:cNvSpPr txBox="1"/>
          <p:nvPr/>
        </p:nvSpPr>
        <p:spPr>
          <a:xfrm>
            <a:off x="524125" y="2043750"/>
            <a:ext cx="11130300" cy="2770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A r</a:t>
            </a:r>
            <a:r>
              <a:rPr lang="en-US" sz="2800">
                <a:latin typeface="Calibri"/>
                <a:ea typeface="Calibri"/>
                <a:cs typeface="Calibri"/>
                <a:sym typeface="Calibri"/>
              </a:rPr>
              <a:t>eorganização das sprints ainda não foi finalizada</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Estudos dos padrões de segurança da informação HIPAA, LGPD, GDPR, HITECH, ISO 27000</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Levantamos a possibilidade da existência de um protocolo / processo da Canon para homologação de produtos que atenda aos padrões considerados que poderia ser compartilhado conosco.</a:t>
            </a:r>
            <a:endParaRPr sz="2800">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g1e8089a4c2d_0_8"/>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Coleta de métricas do Orthanc com o Prometheus</a:t>
            </a:r>
            <a:endParaRPr b="1" sz="2200">
              <a:solidFill>
                <a:srgbClr val="990000"/>
              </a:solidFill>
            </a:endParaRPr>
          </a:p>
        </p:txBody>
      </p:sp>
      <p:sp>
        <p:nvSpPr>
          <p:cNvPr id="850" name="Google Shape;850;g1e8089a4c2d_0_8"/>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851" name="Google Shape;851;g1e8089a4c2d_0_8"/>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852" name="Google Shape;852;g1e8089a4c2d_0_8"/>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853" name="Google Shape;853;g1e8089a4c2d_0_8"/>
          <p:cNvPicPr preferRelativeResize="0"/>
          <p:nvPr/>
        </p:nvPicPr>
        <p:blipFill rotWithShape="1">
          <a:blip r:embed="rId3">
            <a:alphaModFix/>
          </a:blip>
          <a:srcRect b="0" l="0" r="8950" t="3381"/>
          <a:stretch/>
        </p:blipFill>
        <p:spPr>
          <a:xfrm>
            <a:off x="464200" y="1585300"/>
            <a:ext cx="4449376" cy="3722425"/>
          </a:xfrm>
          <a:prstGeom prst="rect">
            <a:avLst/>
          </a:prstGeom>
          <a:noFill/>
          <a:ln cap="flat" cmpd="sng" w="9525">
            <a:solidFill>
              <a:schemeClr val="dk2"/>
            </a:solidFill>
            <a:prstDash val="solid"/>
            <a:round/>
            <a:headEnd len="sm" w="sm" type="none"/>
            <a:tailEnd len="sm" w="sm" type="none"/>
          </a:ln>
        </p:spPr>
      </p:pic>
      <p:pic>
        <p:nvPicPr>
          <p:cNvPr id="854" name="Google Shape;854;g1e8089a4c2d_0_8"/>
          <p:cNvPicPr preferRelativeResize="0"/>
          <p:nvPr/>
        </p:nvPicPr>
        <p:blipFill>
          <a:blip r:embed="rId4">
            <a:alphaModFix/>
          </a:blip>
          <a:stretch>
            <a:fillRect/>
          </a:stretch>
        </p:blipFill>
        <p:spPr>
          <a:xfrm>
            <a:off x="5463900" y="1585300"/>
            <a:ext cx="6075451" cy="37224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1e808c71c6b_0_23"/>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860" name="Google Shape;860;g1e808c71c6b_0_23"/>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861" name="Google Shape;861;g1e808c71c6b_0_23"/>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862" name="Google Shape;862;g1e808c71c6b_0_23"/>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863" name="Google Shape;863;g1e808c71c6b_0_23"/>
          <p:cNvSpPr txBox="1"/>
          <p:nvPr/>
        </p:nvSpPr>
        <p:spPr>
          <a:xfrm>
            <a:off x="363450" y="661425"/>
            <a:ext cx="11465100" cy="5356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Conclusão e testes da feature de remoção dos estudos com o Orthanc</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Estudo de ferramentas para geração e recuperação dos logs (ElasticSearch, Kibana e Logging (biblioteca Python))</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Geração de log (Logging)</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Recuperação de informação de logs (ElasticSearch e Kibana)</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Portar do dcm4chee para o Orthanc a GUI de gerenciamento</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Construção de uma GUI nova para o Orthanc</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Aproveitamento do conceito das features padrão do Dcm4chee </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Destrinchamento da construção da GUI pro Orthanc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Portar a ideia do mirror do dcm4chee para o Orthanc</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Atividade futura</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Portabilidade da estratégia utilizada pelo Mirror no Dcm4chee </a:t>
            </a:r>
            <a:endParaRPr sz="2800">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1e8089a4c2d_0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 - Avaliação e estudo da solução do Sonador</a:t>
            </a:r>
            <a:endParaRPr b="1" sz="2200">
              <a:solidFill>
                <a:srgbClr val="990000"/>
              </a:solidFill>
            </a:endParaRPr>
          </a:p>
        </p:txBody>
      </p:sp>
      <p:sp>
        <p:nvSpPr>
          <p:cNvPr id="869" name="Google Shape;869;g1e8089a4c2d_0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870" name="Google Shape;870;g1e8089a4c2d_0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871" name="Google Shape;871;g1e8089a4c2d_0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pic>
        <p:nvPicPr>
          <p:cNvPr id="872" name="Google Shape;872;g1e8089a4c2d_0_0"/>
          <p:cNvPicPr preferRelativeResize="0"/>
          <p:nvPr/>
        </p:nvPicPr>
        <p:blipFill>
          <a:blip r:embed="rId3">
            <a:alphaModFix/>
          </a:blip>
          <a:stretch>
            <a:fillRect/>
          </a:stretch>
        </p:blipFill>
        <p:spPr>
          <a:xfrm>
            <a:off x="4134975" y="4023200"/>
            <a:ext cx="3370023" cy="2416876"/>
          </a:xfrm>
          <a:prstGeom prst="rect">
            <a:avLst/>
          </a:prstGeom>
          <a:noFill/>
          <a:ln cap="flat" cmpd="sng" w="9525">
            <a:solidFill>
              <a:schemeClr val="dk2"/>
            </a:solidFill>
            <a:prstDash val="solid"/>
            <a:round/>
            <a:headEnd len="sm" w="sm" type="none"/>
            <a:tailEnd len="sm" w="sm" type="none"/>
          </a:ln>
        </p:spPr>
      </p:pic>
      <p:pic>
        <p:nvPicPr>
          <p:cNvPr id="873" name="Google Shape;873;g1e8089a4c2d_0_0"/>
          <p:cNvPicPr preferRelativeResize="0"/>
          <p:nvPr/>
        </p:nvPicPr>
        <p:blipFill>
          <a:blip r:embed="rId4">
            <a:alphaModFix/>
          </a:blip>
          <a:stretch>
            <a:fillRect/>
          </a:stretch>
        </p:blipFill>
        <p:spPr>
          <a:xfrm>
            <a:off x="70825" y="4023211"/>
            <a:ext cx="3993550" cy="2416874"/>
          </a:xfrm>
          <a:prstGeom prst="rect">
            <a:avLst/>
          </a:prstGeom>
          <a:noFill/>
          <a:ln cap="flat" cmpd="sng" w="9525">
            <a:solidFill>
              <a:schemeClr val="dk2"/>
            </a:solidFill>
            <a:prstDash val="solid"/>
            <a:round/>
            <a:headEnd len="sm" w="sm" type="none"/>
            <a:tailEnd len="sm" w="sm" type="none"/>
          </a:ln>
        </p:spPr>
      </p:pic>
      <p:pic>
        <p:nvPicPr>
          <p:cNvPr id="874" name="Google Shape;874;g1e8089a4c2d_0_0"/>
          <p:cNvPicPr preferRelativeResize="0"/>
          <p:nvPr/>
        </p:nvPicPr>
        <p:blipFill>
          <a:blip r:embed="rId5">
            <a:alphaModFix/>
          </a:blip>
          <a:stretch>
            <a:fillRect/>
          </a:stretch>
        </p:blipFill>
        <p:spPr>
          <a:xfrm>
            <a:off x="174800" y="902225"/>
            <a:ext cx="5272975" cy="3010874"/>
          </a:xfrm>
          <a:prstGeom prst="rect">
            <a:avLst/>
          </a:prstGeom>
          <a:noFill/>
          <a:ln>
            <a:noFill/>
          </a:ln>
        </p:spPr>
      </p:pic>
      <p:pic>
        <p:nvPicPr>
          <p:cNvPr id="875" name="Google Shape;875;g1e8089a4c2d_0_0"/>
          <p:cNvPicPr preferRelativeResize="0"/>
          <p:nvPr/>
        </p:nvPicPr>
        <p:blipFill>
          <a:blip r:embed="rId6">
            <a:alphaModFix/>
          </a:blip>
          <a:stretch>
            <a:fillRect/>
          </a:stretch>
        </p:blipFill>
        <p:spPr>
          <a:xfrm>
            <a:off x="5728450" y="560250"/>
            <a:ext cx="6463550" cy="4635475"/>
          </a:xfrm>
          <a:prstGeom prst="rect">
            <a:avLst/>
          </a:prstGeom>
          <a:noFill/>
          <a:ln cap="flat" cmpd="sng" w="9525">
            <a:solidFill>
              <a:schemeClr val="dk2"/>
            </a:solidFill>
            <a:prstDash val="solid"/>
            <a:round/>
            <a:headEnd len="sm" w="sm" type="none"/>
            <a:tailEnd len="sm" w="sm" type="none"/>
          </a:ln>
        </p:spPr>
      </p:pic>
      <p:cxnSp>
        <p:nvCxnSpPr>
          <p:cNvPr id="876" name="Google Shape;876;g1e8089a4c2d_0_0"/>
          <p:cNvCxnSpPr/>
          <p:nvPr/>
        </p:nvCxnSpPr>
        <p:spPr>
          <a:xfrm flipH="1">
            <a:off x="705975" y="2783550"/>
            <a:ext cx="816900" cy="2511300"/>
          </a:xfrm>
          <a:prstGeom prst="straightConnector1">
            <a:avLst/>
          </a:prstGeom>
          <a:noFill/>
          <a:ln cap="flat" cmpd="sng" w="38100">
            <a:solidFill>
              <a:srgbClr val="990000"/>
            </a:solidFill>
            <a:prstDash val="solid"/>
            <a:round/>
            <a:headEnd len="med" w="med" type="none"/>
            <a:tailEnd len="med" w="med" type="triangle"/>
          </a:ln>
        </p:spPr>
      </p:cxnSp>
      <p:cxnSp>
        <p:nvCxnSpPr>
          <p:cNvPr id="877" name="Google Shape;877;g1e8089a4c2d_0_0"/>
          <p:cNvCxnSpPr/>
          <p:nvPr/>
        </p:nvCxnSpPr>
        <p:spPr>
          <a:xfrm flipH="1" rot="10800000">
            <a:off x="716050" y="4135125"/>
            <a:ext cx="3439200" cy="1200000"/>
          </a:xfrm>
          <a:prstGeom prst="straightConnector1">
            <a:avLst/>
          </a:prstGeom>
          <a:noFill/>
          <a:ln cap="flat" cmpd="sng" w="38100">
            <a:solidFill>
              <a:srgbClr val="990000"/>
            </a:solidFill>
            <a:prstDash val="solid"/>
            <a:round/>
            <a:headEnd len="med" w="med" type="none"/>
            <a:tailEnd len="med" w="med" type="triangle"/>
          </a:ln>
        </p:spPr>
      </p:cxnSp>
      <p:sp>
        <p:nvSpPr>
          <p:cNvPr id="878" name="Google Shape;878;g1e8089a4c2d_0_0"/>
          <p:cNvSpPr txBox="1"/>
          <p:nvPr/>
        </p:nvSpPr>
        <p:spPr>
          <a:xfrm>
            <a:off x="7873675" y="5254500"/>
            <a:ext cx="375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Interface de configuração do Sonador</a:t>
            </a:r>
            <a:endParaRPr sz="1800">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g1e808c71c6b_0_15"/>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884" name="Google Shape;884;g1e808c71c6b_0_15"/>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885" name="Google Shape;885;g1e808c71c6b_0_15"/>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886" name="Google Shape;886;g1e808c71c6b_0_15"/>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887" name="Google Shape;887;g1e808c71c6b_0_15"/>
          <p:cNvSpPr txBox="1"/>
          <p:nvPr/>
        </p:nvSpPr>
        <p:spPr>
          <a:xfrm>
            <a:off x="668575" y="890850"/>
            <a:ext cx="10841400" cy="50763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Finalizar a reorganização do cronograma das </a:t>
            </a:r>
            <a:r>
              <a:rPr i="1" lang="en-US" sz="2800">
                <a:latin typeface="Calibri"/>
                <a:ea typeface="Calibri"/>
                <a:cs typeface="Calibri"/>
                <a:sym typeface="Calibri"/>
              </a:rPr>
              <a:t>sprints</a:t>
            </a:r>
            <a:endParaRPr i="1"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Continuação da implementação dos </a:t>
            </a:r>
            <a:r>
              <a:rPr i="1" lang="en-US" sz="2800">
                <a:latin typeface="Calibri"/>
                <a:ea typeface="Calibri"/>
                <a:cs typeface="Calibri"/>
                <a:sym typeface="Calibri"/>
              </a:rPr>
              <a:t>logs</a:t>
            </a:r>
            <a:endParaRPr i="1"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Aplicação de mecanismos de recuperação de informação dos </a:t>
            </a:r>
            <a:r>
              <a:rPr i="1" lang="en-US" sz="2800">
                <a:latin typeface="Calibri"/>
                <a:ea typeface="Calibri"/>
                <a:cs typeface="Calibri"/>
                <a:sym typeface="Calibri"/>
              </a:rPr>
              <a:t>logs</a:t>
            </a:r>
            <a:r>
              <a:rPr lang="en-US" sz="2800">
                <a:latin typeface="Calibri"/>
                <a:ea typeface="Calibri"/>
                <a:cs typeface="Calibri"/>
                <a:sym typeface="Calibri"/>
              </a:rPr>
              <a:t> gerados pelo Orthanc (ElasticSearch e Kibana)</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Avaliação da recuperação dos logs através da API do Orthanc e dos </a:t>
            </a:r>
            <a:r>
              <a:rPr i="1" lang="en-US" sz="2800">
                <a:latin typeface="Calibri"/>
                <a:ea typeface="Calibri"/>
                <a:cs typeface="Calibri"/>
                <a:sym typeface="Calibri"/>
              </a:rPr>
              <a:t>plugins</a:t>
            </a:r>
            <a:r>
              <a:rPr lang="en-US" sz="2800">
                <a:latin typeface="Calibri"/>
                <a:ea typeface="Calibri"/>
                <a:cs typeface="Calibri"/>
                <a:sym typeface="Calibri"/>
              </a:rPr>
              <a:t> (alternativa a captura manual, e.g. REGEX)</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Continuação da implementação do </a:t>
            </a:r>
            <a:r>
              <a:rPr i="1" lang="en-US" sz="2800">
                <a:latin typeface="Calibri"/>
                <a:ea typeface="Calibri"/>
                <a:cs typeface="Calibri"/>
                <a:sym typeface="Calibri"/>
              </a:rPr>
              <a:t>log</a:t>
            </a:r>
            <a:r>
              <a:rPr lang="en-US" sz="2800">
                <a:latin typeface="Calibri"/>
                <a:ea typeface="Calibri"/>
                <a:cs typeface="Calibri"/>
                <a:sym typeface="Calibri"/>
              </a:rPr>
              <a:t> do dcm4chee</a:t>
            </a:r>
            <a:endParaRPr sz="2800">
              <a:latin typeface="Calibri"/>
              <a:ea typeface="Calibri"/>
              <a:cs typeface="Calibri"/>
              <a:sym typeface="Calibri"/>
            </a:endParaRPr>
          </a:p>
          <a:p>
            <a:pPr indent="-406400" lvl="1" marL="914400" rtl="0" algn="l">
              <a:lnSpc>
                <a:spcPct val="115000"/>
              </a:lnSpc>
              <a:spcBef>
                <a:spcPts val="0"/>
              </a:spcBef>
              <a:spcAft>
                <a:spcPts val="0"/>
              </a:spcAft>
              <a:buSzPts val="2800"/>
              <a:buFont typeface="Calibri"/>
              <a:buChar char="○"/>
            </a:pPr>
            <a:r>
              <a:rPr lang="en-US" sz="2800">
                <a:latin typeface="Calibri"/>
                <a:ea typeface="Calibri"/>
                <a:cs typeface="Calibri"/>
                <a:sym typeface="Calibri"/>
              </a:rPr>
              <a:t>Testes e validação dos logs gerados</a:t>
            </a:r>
            <a:endParaRPr sz="2800">
              <a:latin typeface="Calibri"/>
              <a:ea typeface="Calibri"/>
              <a:cs typeface="Calibri"/>
              <a:sym typeface="Calibri"/>
            </a:endParaRPr>
          </a:p>
          <a:p>
            <a:pPr indent="-406400" lvl="0" marL="457200" rtl="0" algn="l">
              <a:lnSpc>
                <a:spcPct val="115000"/>
              </a:lnSpc>
              <a:spcBef>
                <a:spcPts val="0"/>
              </a:spcBef>
              <a:spcAft>
                <a:spcPts val="0"/>
              </a:spcAft>
              <a:buSzPts val="2800"/>
              <a:buFont typeface="Calibri"/>
              <a:buChar char="●"/>
            </a:pPr>
            <a:r>
              <a:rPr lang="en-US" sz="2800">
                <a:latin typeface="Calibri"/>
                <a:ea typeface="Calibri"/>
                <a:cs typeface="Calibri"/>
                <a:sym typeface="Calibri"/>
              </a:rPr>
              <a:t>Visualização das métricas do Prometheus no Grafana</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solidFill>
                  <a:schemeClr val="dk1"/>
                </a:solidFill>
                <a:latin typeface="Calibri"/>
                <a:ea typeface="Calibri"/>
                <a:cs typeface="Calibri"/>
                <a:sym typeface="Calibri"/>
              </a:rPr>
              <a:t>Continuação dos e</a:t>
            </a:r>
            <a:r>
              <a:rPr lang="en-US" sz="2800">
                <a:solidFill>
                  <a:schemeClr val="dk1"/>
                </a:solidFill>
                <a:latin typeface="Calibri"/>
                <a:ea typeface="Calibri"/>
                <a:cs typeface="Calibri"/>
                <a:sym typeface="Calibri"/>
              </a:rPr>
              <a:t>studos dos padrões de segurança da informação</a:t>
            </a:r>
            <a:endParaRPr sz="2800">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pic>
        <p:nvPicPr>
          <p:cNvPr id="892" name="Google Shape;892;g1e808c71c6b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893" name="Google Shape;893;g1e808c71c6b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894" name="Google Shape;894;g1e808c71c6b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895" name="Google Shape;895;g1e808c71c6b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15</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12/09/2023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g27cf4e8a383_0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15</a:t>
            </a:r>
            <a:endParaRPr sz="1800">
              <a:solidFill>
                <a:srgbClr val="990000"/>
              </a:solidFill>
            </a:endParaRPr>
          </a:p>
        </p:txBody>
      </p:sp>
      <p:sp>
        <p:nvSpPr>
          <p:cNvPr id="901" name="Google Shape;901;g27cf4e8a383_0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902" name="Google Shape;902;g27cf4e8a383_0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03" name="Google Shape;903;g27cf4e8a383_0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04" name="Google Shape;904;g27cf4e8a383_0_7"/>
          <p:cNvSpPr txBox="1"/>
          <p:nvPr/>
        </p:nvSpPr>
        <p:spPr>
          <a:xfrm>
            <a:off x="1317400" y="1401500"/>
            <a:ext cx="92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905" name="Google Shape;905;g27cf4e8a383_0_7"/>
          <p:cNvSpPr txBox="1"/>
          <p:nvPr/>
        </p:nvSpPr>
        <p:spPr>
          <a:xfrm>
            <a:off x="1317400" y="1360975"/>
            <a:ext cx="9249900" cy="4494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Orthanc: Análise de estratégia para remoção dos estudos entre gateway e PACS local</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Dcm4chee: Streaming do mirror </a:t>
            </a:r>
            <a:endParaRPr sz="2800">
              <a:solidFill>
                <a:schemeClr val="dk1"/>
              </a:solidFill>
              <a:latin typeface="Calibri"/>
              <a:ea typeface="Calibri"/>
              <a:cs typeface="Calibri"/>
              <a:sym typeface="Calibri"/>
            </a:endParaRPr>
          </a:p>
          <a:p>
            <a:pPr indent="-406400" lvl="0" marL="457200" rtl="0" algn="l">
              <a:spcBef>
                <a:spcPts val="0"/>
              </a:spcBef>
              <a:spcAft>
                <a:spcPts val="0"/>
              </a:spcAft>
              <a:buClr>
                <a:srgbClr val="888888"/>
              </a:buClr>
              <a:buSzPts val="2800"/>
              <a:buFont typeface="Calibri"/>
              <a:buChar char="●"/>
            </a:pPr>
            <a:r>
              <a:rPr lang="en-US" sz="2800">
                <a:solidFill>
                  <a:srgbClr val="888888"/>
                </a:solidFill>
                <a:latin typeface="Calibri"/>
                <a:ea typeface="Calibri"/>
                <a:cs typeface="Calibri"/>
                <a:sym typeface="Calibri"/>
              </a:rPr>
              <a:t>Organização do código do DCM4chee</a:t>
            </a:r>
            <a:endParaRPr sz="2800">
              <a:solidFill>
                <a:srgbClr val="888888"/>
              </a:solidFill>
              <a:latin typeface="Calibri"/>
              <a:ea typeface="Calibri"/>
              <a:cs typeface="Calibri"/>
              <a:sym typeface="Calibri"/>
            </a:endParaRPr>
          </a:p>
          <a:p>
            <a:pPr indent="-406400" lvl="0" marL="457200" rtl="0" algn="l">
              <a:spcBef>
                <a:spcPts val="0"/>
              </a:spcBef>
              <a:spcAft>
                <a:spcPts val="0"/>
              </a:spcAft>
              <a:buClr>
                <a:srgbClr val="888888"/>
              </a:buClr>
              <a:buSzPts val="2800"/>
              <a:buFont typeface="Calibri"/>
              <a:buChar char="●"/>
            </a:pPr>
            <a:r>
              <a:rPr lang="en-US" sz="2800">
                <a:solidFill>
                  <a:srgbClr val="888888"/>
                </a:solidFill>
                <a:latin typeface="Calibri"/>
                <a:ea typeface="Calibri"/>
                <a:cs typeface="Calibri"/>
                <a:sym typeface="Calibri"/>
              </a:rPr>
              <a:t>Investigação e testes da hierarquia de organização do protocolo DICOM</a:t>
            </a:r>
            <a:endParaRPr sz="2800">
              <a:solidFill>
                <a:srgbClr val="888888"/>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Extensão de prazo do  projeto</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Estimativa de esforço para os itens do backlog estendido</a:t>
            </a:r>
            <a:endParaRPr sz="2800">
              <a:solidFill>
                <a:schemeClr val="dk1"/>
              </a:solidFill>
              <a:latin typeface="Calibri"/>
              <a:ea typeface="Calibri"/>
              <a:cs typeface="Calibri"/>
              <a:sym typeface="Calibri"/>
            </a:endParaRPr>
          </a:p>
          <a:p>
            <a:pPr indent="-406400" lvl="1" marL="9144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Atualização do cronograma do projeto para a extensão</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b24d00363e_0_15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a:t>
            </a:r>
            <a:endParaRPr b="1" sz="2200">
              <a:solidFill>
                <a:srgbClr val="990000"/>
              </a:solidFill>
            </a:endParaRPr>
          </a:p>
        </p:txBody>
      </p:sp>
      <p:sp>
        <p:nvSpPr>
          <p:cNvPr id="161" name="Google Shape;161;g2b24d00363e_0_15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162" name="Google Shape;162;g2b24d00363e_0_15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3" name="Google Shape;163;g2b24d00363e_0_15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64" name="Google Shape;164;g2b24d00363e_0_157"/>
          <p:cNvSpPr txBox="1"/>
          <p:nvPr/>
        </p:nvSpPr>
        <p:spPr>
          <a:xfrm>
            <a:off x="675300" y="1097100"/>
            <a:ext cx="10841400" cy="4433100"/>
          </a:xfrm>
          <a:prstGeom prst="rect">
            <a:avLst/>
          </a:prstGeom>
          <a:noFill/>
          <a:ln>
            <a:noFill/>
          </a:ln>
        </p:spPr>
        <p:txBody>
          <a:bodyPr anchorCtr="0" anchor="t" bIns="91425" lIns="91425" spcFirstLastPara="1" rIns="91425" wrap="square" tIns="91425">
            <a:spAutoFit/>
          </a:bodyPr>
          <a:lstStyle/>
          <a:p>
            <a:pPr indent="-381000" lvl="0" marL="4572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Backend</a:t>
            </a:r>
            <a:endParaRPr sz="2400">
              <a:solidFill>
                <a:schemeClr val="dk1"/>
              </a:solidFill>
              <a:latin typeface="Calibri"/>
              <a:ea typeface="Calibri"/>
              <a:cs typeface="Calibri"/>
              <a:sym typeface="Calibri"/>
            </a:endParaRPr>
          </a:p>
          <a:p>
            <a:pPr indent="-381000" lvl="1" marL="9144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Melhorias de performance visando robustez</a:t>
            </a:r>
            <a:endParaRPr sz="2400">
              <a:solidFill>
                <a:schemeClr val="dk1"/>
              </a:solidFill>
              <a:latin typeface="Calibri"/>
              <a:ea typeface="Calibri"/>
              <a:cs typeface="Calibri"/>
              <a:sym typeface="Calibri"/>
            </a:endParaRPr>
          </a:p>
          <a:p>
            <a:pPr indent="-381000" lvl="1" marL="9144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Reinicialização do sistema</a:t>
            </a:r>
            <a:endParaRPr sz="2400">
              <a:solidFill>
                <a:schemeClr val="dk1"/>
              </a:solidFill>
              <a:latin typeface="Calibri"/>
              <a:ea typeface="Calibri"/>
              <a:cs typeface="Calibri"/>
              <a:sym typeface="Calibri"/>
            </a:endParaRPr>
          </a:p>
          <a:p>
            <a:pPr indent="-381000" lvl="1" marL="9144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Verificação de execução de instância em background</a:t>
            </a:r>
            <a:endParaRPr sz="2400">
              <a:solidFill>
                <a:schemeClr val="dk1"/>
              </a:solidFill>
              <a:latin typeface="Calibri"/>
              <a:ea typeface="Calibri"/>
              <a:cs typeface="Calibri"/>
              <a:sym typeface="Calibri"/>
            </a:endParaRPr>
          </a:p>
          <a:p>
            <a:pPr indent="-381000" lvl="1" marL="9144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Parada das instâncias antigas</a:t>
            </a:r>
            <a:endParaRPr sz="2400">
              <a:solidFill>
                <a:schemeClr val="dk1"/>
              </a:solidFill>
              <a:latin typeface="Calibri"/>
              <a:ea typeface="Calibri"/>
              <a:cs typeface="Calibri"/>
              <a:sym typeface="Calibri"/>
            </a:endParaRPr>
          </a:p>
          <a:p>
            <a:pPr indent="-381000" lvl="0" marL="4572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Testes utilizando o ambiente de MV</a:t>
            </a:r>
            <a:endParaRPr sz="2400">
              <a:solidFill>
                <a:schemeClr val="dk1"/>
              </a:solidFill>
              <a:latin typeface="Calibri"/>
              <a:ea typeface="Calibri"/>
              <a:cs typeface="Calibri"/>
              <a:sym typeface="Calibri"/>
            </a:endParaRPr>
          </a:p>
          <a:p>
            <a:pPr indent="-381000" lvl="1" marL="9144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Testes de transmissão</a:t>
            </a:r>
            <a:endParaRPr sz="2400">
              <a:solidFill>
                <a:schemeClr val="dk1"/>
              </a:solidFill>
              <a:latin typeface="Calibri"/>
              <a:ea typeface="Calibri"/>
              <a:cs typeface="Calibri"/>
              <a:sym typeface="Calibri"/>
            </a:endParaRPr>
          </a:p>
          <a:p>
            <a:pPr indent="-381000" lvl="1" marL="914400" rtl="0" algn="just">
              <a:lnSpc>
                <a:spcPct val="150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Ambiente zerado</a:t>
            </a:r>
            <a:endParaRPr sz="2400">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g27cf4e8a383_0_1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911" name="Google Shape;911;g27cf4e8a383_0_1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912" name="Google Shape;912;g27cf4e8a383_0_1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13" name="Google Shape;913;g27cf4e8a383_0_1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14" name="Google Shape;914;g27cf4e8a383_0_16"/>
          <p:cNvSpPr txBox="1"/>
          <p:nvPr/>
        </p:nvSpPr>
        <p:spPr>
          <a:xfrm>
            <a:off x="627625" y="876975"/>
            <a:ext cx="111765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Estudo e investigação das técnicas de organização dos arquivos DICOM</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Edição dos metadados dos arquivos DICOM através do Pydicom, a fim de testar sua integridade</a:t>
            </a:r>
            <a:endParaRPr sz="2800">
              <a:latin typeface="Calibri"/>
              <a:ea typeface="Calibri"/>
              <a:cs typeface="Calibri"/>
              <a:sym typeface="Calibri"/>
            </a:endParaRPr>
          </a:p>
          <a:p>
            <a:pPr indent="-406400" lvl="1" marL="1371600" rtl="0" algn="l">
              <a:spcBef>
                <a:spcPts val="0"/>
              </a:spcBef>
              <a:spcAft>
                <a:spcPts val="0"/>
              </a:spcAft>
              <a:buSzPts val="2800"/>
              <a:buFont typeface="Calibri"/>
              <a:buChar char="○"/>
            </a:pPr>
            <a:r>
              <a:rPr lang="en-US" sz="2800">
                <a:latin typeface="Calibri"/>
                <a:ea typeface="Calibri"/>
                <a:cs typeface="Calibri"/>
                <a:sym typeface="Calibri"/>
              </a:rPr>
              <a:t>Nome do paciente</a:t>
            </a:r>
            <a:endParaRPr sz="2800">
              <a:latin typeface="Calibri"/>
              <a:ea typeface="Calibri"/>
              <a:cs typeface="Calibri"/>
              <a:sym typeface="Calibri"/>
            </a:endParaRPr>
          </a:p>
          <a:p>
            <a:pPr indent="-406400" lvl="1" marL="1371600" rtl="0" algn="l">
              <a:spcBef>
                <a:spcPts val="0"/>
              </a:spcBef>
              <a:spcAft>
                <a:spcPts val="0"/>
              </a:spcAft>
              <a:buSzPts val="2800"/>
              <a:buFont typeface="Calibri"/>
              <a:buChar char="○"/>
            </a:pPr>
            <a:r>
              <a:rPr lang="en-US" sz="2800">
                <a:latin typeface="Calibri"/>
                <a:ea typeface="Calibri"/>
                <a:cs typeface="Calibri"/>
                <a:sym typeface="Calibri"/>
              </a:rPr>
              <a:t>ID do paciente</a:t>
            </a:r>
            <a:endParaRPr sz="2800">
              <a:latin typeface="Calibri"/>
              <a:ea typeface="Calibri"/>
              <a:cs typeface="Calibri"/>
              <a:sym typeface="Calibri"/>
            </a:endParaRPr>
          </a:p>
          <a:p>
            <a:pPr indent="-406400" lvl="1" marL="1371600" rtl="0" algn="l">
              <a:spcBef>
                <a:spcPts val="0"/>
              </a:spcBef>
              <a:spcAft>
                <a:spcPts val="0"/>
              </a:spcAft>
              <a:buSzPts val="2800"/>
              <a:buFont typeface="Calibri"/>
              <a:buChar char="○"/>
            </a:pPr>
            <a:r>
              <a:rPr lang="en-US" sz="2800">
                <a:latin typeface="Calibri"/>
                <a:ea typeface="Calibri"/>
                <a:cs typeface="Calibri"/>
                <a:sym typeface="Calibri"/>
              </a:rPr>
              <a:t>ID do estudo</a:t>
            </a:r>
            <a:endParaRPr sz="2800">
              <a:latin typeface="Calibri"/>
              <a:ea typeface="Calibri"/>
              <a:cs typeface="Calibri"/>
              <a:sym typeface="Calibri"/>
            </a:endParaRPr>
          </a:p>
          <a:p>
            <a:pPr indent="-406400" lvl="1" marL="1371600" rtl="0" algn="l">
              <a:spcBef>
                <a:spcPts val="0"/>
              </a:spcBef>
              <a:spcAft>
                <a:spcPts val="0"/>
              </a:spcAft>
              <a:buSzPts val="2800"/>
              <a:buFont typeface="Calibri"/>
              <a:buChar char="○"/>
            </a:pPr>
            <a:r>
              <a:rPr lang="en-US" sz="2800">
                <a:latin typeface="Calibri"/>
                <a:ea typeface="Calibri"/>
                <a:cs typeface="Calibri"/>
                <a:sym typeface="Calibri"/>
              </a:rPr>
              <a:t>ID da séria </a:t>
            </a:r>
            <a:endParaRPr sz="2800">
              <a:latin typeface="Calibri"/>
              <a:ea typeface="Calibri"/>
              <a:cs typeface="Calibri"/>
              <a:sym typeface="Calibri"/>
            </a:endParaRPr>
          </a:p>
          <a:p>
            <a:pPr indent="-406400" lvl="1" marL="1371600" rtl="0" algn="l">
              <a:spcBef>
                <a:spcPts val="0"/>
              </a:spcBef>
              <a:spcAft>
                <a:spcPts val="0"/>
              </a:spcAft>
              <a:buSzPts val="2800"/>
              <a:buFont typeface="Calibri"/>
              <a:buChar char="○"/>
            </a:pPr>
            <a:r>
              <a:rPr lang="en-US" sz="2800">
                <a:latin typeface="Calibri"/>
                <a:ea typeface="Calibri"/>
                <a:cs typeface="Calibri"/>
                <a:sym typeface="Calibri"/>
              </a:rPr>
              <a:t>ID da instância </a:t>
            </a:r>
            <a:endParaRPr sz="2800">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g27cf4e8a383_0_2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sz="1800">
              <a:solidFill>
                <a:srgbClr val="990000"/>
              </a:solidFill>
            </a:endParaRPr>
          </a:p>
        </p:txBody>
      </p:sp>
      <p:sp>
        <p:nvSpPr>
          <p:cNvPr id="920" name="Google Shape;920;g27cf4e8a383_0_2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921" name="Google Shape;921;g27cf4e8a383_0_2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22" name="Google Shape;922;g27cf4e8a383_0_2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23" name="Google Shape;923;g27cf4e8a383_0_26"/>
          <p:cNvSpPr txBox="1"/>
          <p:nvPr/>
        </p:nvSpPr>
        <p:spPr>
          <a:xfrm>
            <a:off x="1317400" y="1401500"/>
            <a:ext cx="92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pic>
        <p:nvPicPr>
          <p:cNvPr id="924" name="Google Shape;924;g27cf4e8a383_0_26"/>
          <p:cNvPicPr preferRelativeResize="0"/>
          <p:nvPr/>
        </p:nvPicPr>
        <p:blipFill>
          <a:blip r:embed="rId3">
            <a:alphaModFix/>
          </a:blip>
          <a:stretch>
            <a:fillRect/>
          </a:stretch>
        </p:blipFill>
        <p:spPr>
          <a:xfrm>
            <a:off x="2050725" y="1314850"/>
            <a:ext cx="7783258" cy="42283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g27d75761124_0_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930" name="Google Shape;930;g27d75761124_0_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931" name="Google Shape;931;g27d75761124_0_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32" name="Google Shape;932;g27d75761124_0_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33" name="Google Shape;933;g27d75761124_0_1"/>
          <p:cNvSpPr txBox="1"/>
          <p:nvPr/>
        </p:nvSpPr>
        <p:spPr>
          <a:xfrm>
            <a:off x="1317400" y="1401500"/>
            <a:ext cx="9249900" cy="4494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Reorganização das sprints</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Implementação da remoção dos estudos com o Orthanc</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Estudos dos padrões de segurança da informação HIPAA, LGPD, GDPR, HITECH, ISO 27000.</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Estudos das licenças de software utilizadas pelo Orthanc</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Implementação dos logs no Orthanc</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Portar do dcm4chee para o Orthanc a GUI de gerenciamento</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Portar a ideia do mirror do dcm4chee para o Orthanc</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Avaliação do JDICOM como alternativa</a:t>
            </a:r>
            <a:endParaRPr sz="2800">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id="938" name="Google Shape;938;g27cf4e8a383_0_0"/>
          <p:cNvPicPr preferRelativeResize="0"/>
          <p:nvPr/>
        </p:nvPicPr>
        <p:blipFill rotWithShape="1">
          <a:blip r:embed="rId3">
            <a:alphaModFix/>
          </a:blip>
          <a:srcRect b="0" l="0" r="0" t="0"/>
          <a:stretch/>
        </p:blipFill>
        <p:spPr>
          <a:xfrm>
            <a:off x="3385287" y="215917"/>
            <a:ext cx="5421452" cy="1411224"/>
          </a:xfrm>
          <a:prstGeom prst="rect">
            <a:avLst/>
          </a:prstGeom>
          <a:noFill/>
          <a:ln>
            <a:noFill/>
          </a:ln>
        </p:spPr>
      </p:pic>
      <p:pic>
        <p:nvPicPr>
          <p:cNvPr descr="Logo, company name&#10;&#10;Description automatically generated" id="939" name="Google Shape;939;g27cf4e8a383_0_0"/>
          <p:cNvPicPr preferRelativeResize="0"/>
          <p:nvPr/>
        </p:nvPicPr>
        <p:blipFill rotWithShape="1">
          <a:blip r:embed="rId4">
            <a:alphaModFix/>
          </a:blip>
          <a:srcRect b="0" l="0" r="0" t="0"/>
          <a:stretch/>
        </p:blipFill>
        <p:spPr>
          <a:xfrm>
            <a:off x="3406987" y="1723030"/>
            <a:ext cx="5378025" cy="3025141"/>
          </a:xfrm>
          <a:prstGeom prst="rect">
            <a:avLst/>
          </a:prstGeom>
          <a:noFill/>
          <a:ln>
            <a:noFill/>
          </a:ln>
        </p:spPr>
      </p:pic>
      <p:sp>
        <p:nvSpPr>
          <p:cNvPr id="940" name="Google Shape;940;g27cf4e8a383_0_0"/>
          <p:cNvSpPr txBox="1"/>
          <p:nvPr/>
        </p:nvSpPr>
        <p:spPr>
          <a:xfrm>
            <a:off x="2511000" y="4941575"/>
            <a:ext cx="7170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DCM Uploader: um sistema de informação para garantia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confidencialidade, integridade e disponibilidade no tráfego de</a:t>
            </a:r>
            <a:endParaRPr sz="18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imagens médicas baseadas no padrão DICOM</a:t>
            </a:r>
            <a:endParaRPr b="0" i="0" sz="1800" u="none" cap="none" strike="noStrike">
              <a:solidFill>
                <a:schemeClr val="dk1"/>
              </a:solidFill>
              <a:latin typeface="Calibri"/>
              <a:ea typeface="Calibri"/>
              <a:cs typeface="Calibri"/>
              <a:sym typeface="Calibri"/>
            </a:endParaRPr>
          </a:p>
        </p:txBody>
      </p:sp>
      <p:sp>
        <p:nvSpPr>
          <p:cNvPr id="941" name="Google Shape;941;g27cf4e8a383_0_0"/>
          <p:cNvSpPr txBox="1"/>
          <p:nvPr/>
        </p:nvSpPr>
        <p:spPr>
          <a:xfrm>
            <a:off x="2511008" y="5980572"/>
            <a:ext cx="7170000" cy="646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990000"/>
                </a:solidFill>
                <a:latin typeface="Calibri"/>
                <a:ea typeface="Calibri"/>
                <a:cs typeface="Calibri"/>
                <a:sym typeface="Calibri"/>
              </a:rPr>
              <a:t>Resultados da Sprint 14</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29/08/2023</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g1e613408820_2_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Contexto da Sprint 14</a:t>
            </a:r>
            <a:endParaRPr sz="1800">
              <a:solidFill>
                <a:srgbClr val="990000"/>
              </a:solidFill>
            </a:endParaRPr>
          </a:p>
        </p:txBody>
      </p:sp>
      <p:sp>
        <p:nvSpPr>
          <p:cNvPr id="947" name="Google Shape;947;g1e613408820_2_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948" name="Google Shape;948;g1e613408820_2_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49" name="Google Shape;949;g1e613408820_2_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50" name="Google Shape;950;g1e613408820_2_7"/>
          <p:cNvSpPr txBox="1"/>
          <p:nvPr/>
        </p:nvSpPr>
        <p:spPr>
          <a:xfrm>
            <a:off x="1317400" y="1401500"/>
            <a:ext cx="92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951" name="Google Shape;951;g1e613408820_2_7"/>
          <p:cNvSpPr txBox="1"/>
          <p:nvPr/>
        </p:nvSpPr>
        <p:spPr>
          <a:xfrm>
            <a:off x="1317400" y="1741975"/>
            <a:ext cx="9249900" cy="14775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Investigação Containernet</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Realização dos testes AWS</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Melhorias das soluções</a:t>
            </a:r>
            <a:endParaRPr sz="280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g1e613408820_2_26"/>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957" name="Google Shape;957;g1e613408820_2_26"/>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958" name="Google Shape;958;g1e613408820_2_26"/>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59" name="Google Shape;959;g1e613408820_2_26"/>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60" name="Google Shape;960;g1e613408820_2_26"/>
          <p:cNvSpPr txBox="1"/>
          <p:nvPr/>
        </p:nvSpPr>
        <p:spPr>
          <a:xfrm>
            <a:off x="627625" y="876975"/>
            <a:ext cx="11176500" cy="2339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Investigação do </a:t>
            </a:r>
            <a:r>
              <a:rPr lang="en-US" sz="2800">
                <a:latin typeface="Calibri"/>
                <a:ea typeface="Calibri"/>
                <a:cs typeface="Calibri"/>
                <a:sym typeface="Calibri"/>
              </a:rPr>
              <a:t>Co</a:t>
            </a:r>
            <a:r>
              <a:rPr lang="en-US" sz="2800">
                <a:latin typeface="Calibri"/>
                <a:ea typeface="Calibri"/>
                <a:cs typeface="Calibri"/>
                <a:sym typeface="Calibri"/>
              </a:rPr>
              <a:t>ntainernet</a:t>
            </a:r>
            <a:endParaRPr sz="2800">
              <a:latin typeface="Calibri"/>
              <a:ea typeface="Calibri"/>
              <a:cs typeface="Calibri"/>
              <a:sym typeface="Calibri"/>
            </a:endParaRPr>
          </a:p>
          <a:p>
            <a:pPr indent="0" lvl="0" marL="914400" rtl="0" algn="l">
              <a:spcBef>
                <a:spcPts val="0"/>
              </a:spcBef>
              <a:spcAft>
                <a:spcPts val="0"/>
              </a:spcAft>
              <a:buNone/>
            </a:pPr>
            <a:br>
              <a:rPr lang="en-US" sz="2800">
                <a:latin typeface="Calibri"/>
                <a:ea typeface="Calibri"/>
                <a:cs typeface="Calibri"/>
                <a:sym typeface="Calibri"/>
              </a:rPr>
            </a:br>
            <a:br>
              <a:rPr lang="en-US" sz="2800">
                <a:latin typeface="Calibri"/>
                <a:ea typeface="Calibri"/>
                <a:cs typeface="Calibri"/>
                <a:sym typeface="Calibri"/>
              </a:rPr>
            </a:br>
            <a:endParaRPr sz="2800">
              <a:latin typeface="Calibri"/>
              <a:ea typeface="Calibri"/>
              <a:cs typeface="Calibri"/>
              <a:sym typeface="Calibri"/>
            </a:endParaRPr>
          </a:p>
          <a:p>
            <a:pPr indent="0" lvl="0" marL="457200" rtl="0" algn="l">
              <a:spcBef>
                <a:spcPts val="0"/>
              </a:spcBef>
              <a:spcAft>
                <a:spcPts val="0"/>
              </a:spcAft>
              <a:buNone/>
            </a:pPr>
            <a:r>
              <a:t/>
            </a:r>
            <a:endParaRPr sz="2800">
              <a:latin typeface="Calibri"/>
              <a:ea typeface="Calibri"/>
              <a:cs typeface="Calibri"/>
              <a:sym typeface="Calibri"/>
            </a:endParaRPr>
          </a:p>
        </p:txBody>
      </p:sp>
      <p:pic>
        <p:nvPicPr>
          <p:cNvPr id="961" name="Google Shape;961;g1e613408820_2_26"/>
          <p:cNvPicPr preferRelativeResize="0"/>
          <p:nvPr/>
        </p:nvPicPr>
        <p:blipFill>
          <a:blip r:embed="rId3">
            <a:alphaModFix/>
          </a:blip>
          <a:stretch>
            <a:fillRect/>
          </a:stretch>
        </p:blipFill>
        <p:spPr>
          <a:xfrm>
            <a:off x="10181775" y="876975"/>
            <a:ext cx="1622349" cy="1622349"/>
          </a:xfrm>
          <a:prstGeom prst="rect">
            <a:avLst/>
          </a:prstGeom>
          <a:noFill/>
          <a:ln>
            <a:noFill/>
          </a:ln>
        </p:spPr>
      </p:pic>
      <p:pic>
        <p:nvPicPr>
          <p:cNvPr id="962" name="Google Shape;962;g1e613408820_2_26"/>
          <p:cNvPicPr preferRelativeResize="0"/>
          <p:nvPr/>
        </p:nvPicPr>
        <p:blipFill>
          <a:blip r:embed="rId4">
            <a:alphaModFix/>
          </a:blip>
          <a:stretch>
            <a:fillRect/>
          </a:stretch>
        </p:blipFill>
        <p:spPr>
          <a:xfrm>
            <a:off x="2474875" y="2150288"/>
            <a:ext cx="6736897" cy="302872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2791ad80343_4_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968" name="Google Shape;968;g2791ad80343_4_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969" name="Google Shape;969;g2791ad80343_4_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70" name="Google Shape;970;g2791ad80343_4_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71" name="Google Shape;971;g2791ad80343_4_1"/>
          <p:cNvSpPr txBox="1"/>
          <p:nvPr/>
        </p:nvSpPr>
        <p:spPr>
          <a:xfrm>
            <a:off x="627625" y="876975"/>
            <a:ext cx="11176500" cy="23397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Investigação do Containernet</a:t>
            </a:r>
            <a:endParaRPr sz="2800">
              <a:latin typeface="Calibri"/>
              <a:ea typeface="Calibri"/>
              <a:cs typeface="Calibri"/>
              <a:sym typeface="Calibri"/>
            </a:endParaRPr>
          </a:p>
          <a:p>
            <a:pPr indent="0" lvl="0" marL="914400" rtl="0" algn="l">
              <a:spcBef>
                <a:spcPts val="0"/>
              </a:spcBef>
              <a:spcAft>
                <a:spcPts val="0"/>
              </a:spcAft>
              <a:buNone/>
            </a:pPr>
            <a:br>
              <a:rPr lang="en-US" sz="2800">
                <a:latin typeface="Calibri"/>
                <a:ea typeface="Calibri"/>
                <a:cs typeface="Calibri"/>
                <a:sym typeface="Calibri"/>
              </a:rPr>
            </a:br>
            <a:br>
              <a:rPr lang="en-US" sz="2800">
                <a:latin typeface="Calibri"/>
                <a:ea typeface="Calibri"/>
                <a:cs typeface="Calibri"/>
                <a:sym typeface="Calibri"/>
              </a:rPr>
            </a:br>
            <a:endParaRPr sz="2800">
              <a:latin typeface="Calibri"/>
              <a:ea typeface="Calibri"/>
              <a:cs typeface="Calibri"/>
              <a:sym typeface="Calibri"/>
            </a:endParaRPr>
          </a:p>
          <a:p>
            <a:pPr indent="0" lvl="0" marL="457200" rtl="0" algn="l">
              <a:spcBef>
                <a:spcPts val="0"/>
              </a:spcBef>
              <a:spcAft>
                <a:spcPts val="0"/>
              </a:spcAft>
              <a:buNone/>
            </a:pPr>
            <a:r>
              <a:t/>
            </a:r>
            <a:endParaRPr sz="2800">
              <a:latin typeface="Calibri"/>
              <a:ea typeface="Calibri"/>
              <a:cs typeface="Calibri"/>
              <a:sym typeface="Calibri"/>
            </a:endParaRPr>
          </a:p>
        </p:txBody>
      </p:sp>
      <p:pic>
        <p:nvPicPr>
          <p:cNvPr id="972" name="Google Shape;972;g2791ad80343_4_1"/>
          <p:cNvPicPr preferRelativeResize="0"/>
          <p:nvPr/>
        </p:nvPicPr>
        <p:blipFill>
          <a:blip r:embed="rId3">
            <a:alphaModFix/>
          </a:blip>
          <a:stretch>
            <a:fillRect/>
          </a:stretch>
        </p:blipFill>
        <p:spPr>
          <a:xfrm>
            <a:off x="10181775" y="876975"/>
            <a:ext cx="1622349" cy="1622349"/>
          </a:xfrm>
          <a:prstGeom prst="rect">
            <a:avLst/>
          </a:prstGeom>
          <a:noFill/>
          <a:ln>
            <a:noFill/>
          </a:ln>
        </p:spPr>
      </p:pic>
      <p:pic>
        <p:nvPicPr>
          <p:cNvPr id="973" name="Google Shape;973;g2791ad80343_4_1"/>
          <p:cNvPicPr preferRelativeResize="0"/>
          <p:nvPr/>
        </p:nvPicPr>
        <p:blipFill>
          <a:blip r:embed="rId4">
            <a:alphaModFix/>
          </a:blip>
          <a:stretch>
            <a:fillRect/>
          </a:stretch>
        </p:blipFill>
        <p:spPr>
          <a:xfrm>
            <a:off x="4554175" y="1678875"/>
            <a:ext cx="4460964" cy="3028725"/>
          </a:xfrm>
          <a:prstGeom prst="rect">
            <a:avLst/>
          </a:prstGeom>
          <a:noFill/>
          <a:ln>
            <a:noFill/>
          </a:ln>
        </p:spPr>
      </p:pic>
      <p:pic>
        <p:nvPicPr>
          <p:cNvPr id="974" name="Google Shape;974;g2791ad80343_4_1"/>
          <p:cNvPicPr preferRelativeResize="0"/>
          <p:nvPr/>
        </p:nvPicPr>
        <p:blipFill>
          <a:blip r:embed="rId5">
            <a:alphaModFix/>
          </a:blip>
          <a:stretch>
            <a:fillRect/>
          </a:stretch>
        </p:blipFill>
        <p:spPr>
          <a:xfrm>
            <a:off x="444225" y="1678875"/>
            <a:ext cx="3322133" cy="30287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g2791ad80343_0_0"/>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980" name="Google Shape;980;g2791ad80343_0_0"/>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981" name="Google Shape;981;g2791ad80343_0_0"/>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82" name="Google Shape;982;g2791ad80343_0_0"/>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83" name="Google Shape;983;g2791ad80343_0_0"/>
          <p:cNvSpPr txBox="1"/>
          <p:nvPr/>
        </p:nvSpPr>
        <p:spPr>
          <a:xfrm>
            <a:off x="1464325" y="876975"/>
            <a:ext cx="9249900" cy="4063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2800">
              <a:latin typeface="Calibri"/>
              <a:ea typeface="Calibri"/>
              <a:cs typeface="Calibri"/>
              <a:sym typeface="Calibri"/>
            </a:endParaRPr>
          </a:p>
          <a:p>
            <a:pPr indent="0" lvl="0" marL="91440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latin typeface="Calibri"/>
                <a:ea typeface="Calibri"/>
                <a:cs typeface="Calibri"/>
                <a:sym typeface="Calibri"/>
              </a:rPr>
              <a:t>Orthanc</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Envio de estudos para múltiplos </a:t>
            </a:r>
            <a:r>
              <a:rPr i="1" lang="en-US" sz="2800">
                <a:latin typeface="Calibri"/>
                <a:ea typeface="Calibri"/>
                <a:cs typeface="Calibri"/>
                <a:sym typeface="Calibri"/>
              </a:rPr>
              <a:t>gateways</a:t>
            </a:r>
            <a:endParaRPr i="1"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Testes de envio a partir de múltiplas modalidades para um gateway</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Testes de envio a partir de </a:t>
            </a:r>
            <a:r>
              <a:rPr lang="en-US" sz="2800">
                <a:latin typeface="Calibri"/>
                <a:ea typeface="Calibri"/>
                <a:cs typeface="Calibri"/>
                <a:sym typeface="Calibri"/>
              </a:rPr>
              <a:t>múltiplos</a:t>
            </a:r>
            <a:r>
              <a:rPr lang="en-US" sz="2800">
                <a:latin typeface="Calibri"/>
                <a:ea typeface="Calibri"/>
                <a:cs typeface="Calibri"/>
                <a:sym typeface="Calibri"/>
              </a:rPr>
              <a:t> gateway </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solidFill>
                  <a:schemeClr val="dk1"/>
                </a:solidFill>
                <a:latin typeface="Calibri"/>
                <a:ea typeface="Calibri"/>
                <a:cs typeface="Calibri"/>
                <a:sym typeface="Calibri"/>
              </a:rPr>
              <a:t>Implementação da feature de remoção de estudos após envio, em andamento</a:t>
            </a:r>
            <a:endParaRPr sz="2800">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g1e613408820_0_1"/>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Resultados</a:t>
            </a:r>
            <a:endParaRPr b="1" sz="2200">
              <a:solidFill>
                <a:srgbClr val="990000"/>
              </a:solidFill>
            </a:endParaRPr>
          </a:p>
        </p:txBody>
      </p:sp>
      <p:sp>
        <p:nvSpPr>
          <p:cNvPr id="989" name="Google Shape;989;g1e613408820_0_1"/>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990" name="Google Shape;990;g1e613408820_0_1"/>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91" name="Google Shape;991;g1e613408820_0_1"/>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992" name="Google Shape;992;g1e613408820_0_1"/>
          <p:cNvSpPr txBox="1"/>
          <p:nvPr/>
        </p:nvSpPr>
        <p:spPr>
          <a:xfrm>
            <a:off x="879150" y="876975"/>
            <a:ext cx="102942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Dcm4chee</a:t>
            </a:r>
            <a:endParaRPr sz="2500">
              <a:latin typeface="Calibri"/>
              <a:ea typeface="Calibri"/>
              <a:cs typeface="Calibri"/>
              <a:sym typeface="Calibri"/>
            </a:endParaRPr>
          </a:p>
          <a:p>
            <a:pPr indent="-387350" lvl="1" marL="914400" rtl="0" algn="l">
              <a:spcBef>
                <a:spcPts val="0"/>
              </a:spcBef>
              <a:spcAft>
                <a:spcPts val="0"/>
              </a:spcAft>
              <a:buSzPts val="2500"/>
              <a:buFont typeface="Calibri"/>
              <a:buChar char="○"/>
            </a:pPr>
            <a:r>
              <a:rPr lang="en-US" sz="2500">
                <a:latin typeface="Calibri"/>
                <a:ea typeface="Calibri"/>
                <a:cs typeface="Calibri"/>
                <a:sym typeface="Calibri"/>
              </a:rPr>
              <a:t>Implementação da feature de </a:t>
            </a:r>
            <a:r>
              <a:rPr b="1" lang="en-US" sz="2500">
                <a:latin typeface="Calibri"/>
                <a:ea typeface="Calibri"/>
                <a:cs typeface="Calibri"/>
                <a:sym typeface="Calibri"/>
              </a:rPr>
              <a:t>remoção de estudos </a:t>
            </a:r>
            <a:r>
              <a:rPr lang="en-US" sz="2500">
                <a:latin typeface="Calibri"/>
                <a:ea typeface="Calibri"/>
                <a:cs typeface="Calibri"/>
                <a:sym typeface="Calibri"/>
              </a:rPr>
              <a:t>ap</a:t>
            </a:r>
            <a:r>
              <a:rPr lang="en-US" sz="2500">
                <a:solidFill>
                  <a:schemeClr val="dk1"/>
                </a:solidFill>
                <a:latin typeface="Calibri"/>
                <a:ea typeface="Calibri"/>
                <a:cs typeface="Calibri"/>
                <a:sym typeface="Calibri"/>
              </a:rPr>
              <a:t>ós envio</a:t>
            </a:r>
            <a:endParaRPr sz="2500">
              <a:solidFill>
                <a:schemeClr val="dk1"/>
              </a:solidFill>
              <a:latin typeface="Calibri"/>
              <a:ea typeface="Calibri"/>
              <a:cs typeface="Calibri"/>
              <a:sym typeface="Calibri"/>
            </a:endParaRPr>
          </a:p>
          <a:p>
            <a:pPr indent="-387350" lvl="2" marL="13716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Política de storage local:</a:t>
            </a:r>
            <a:endParaRPr sz="2500">
              <a:solidFill>
                <a:schemeClr val="dk1"/>
              </a:solidFill>
              <a:latin typeface="Calibri"/>
              <a:ea typeface="Calibri"/>
              <a:cs typeface="Calibri"/>
              <a:sym typeface="Calibri"/>
            </a:endParaRPr>
          </a:p>
          <a:p>
            <a:pPr indent="-387350" lvl="3" marL="18288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espaço em disco</a:t>
            </a:r>
            <a:endParaRPr sz="2500">
              <a:solidFill>
                <a:schemeClr val="dk1"/>
              </a:solidFill>
              <a:latin typeface="Calibri"/>
              <a:ea typeface="Calibri"/>
              <a:cs typeface="Calibri"/>
              <a:sym typeface="Calibri"/>
            </a:endParaRPr>
          </a:p>
          <a:p>
            <a:pPr indent="-387350" lvl="3" marL="18288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indisponibilidade do PACS ou gateway</a:t>
            </a:r>
            <a:endParaRPr sz="2500">
              <a:solidFill>
                <a:schemeClr val="dk1"/>
              </a:solidFill>
              <a:latin typeface="Calibri"/>
              <a:ea typeface="Calibri"/>
              <a:cs typeface="Calibri"/>
              <a:sym typeface="Calibri"/>
            </a:endParaRPr>
          </a:p>
          <a:p>
            <a:pPr indent="-387350" lvl="1" marL="914400" rtl="0" algn="l">
              <a:spcBef>
                <a:spcPts val="0"/>
              </a:spcBef>
              <a:spcAft>
                <a:spcPts val="0"/>
              </a:spcAft>
              <a:buSzPts val="2500"/>
              <a:buFont typeface="Calibri"/>
              <a:buChar char="○"/>
            </a:pPr>
            <a:r>
              <a:rPr lang="en-US" sz="2500">
                <a:solidFill>
                  <a:schemeClr val="dk1"/>
                </a:solidFill>
                <a:latin typeface="Calibri"/>
                <a:ea typeface="Calibri"/>
                <a:cs typeface="Calibri"/>
                <a:sym typeface="Calibri"/>
              </a:rPr>
              <a:t>Impleme</a:t>
            </a:r>
            <a:r>
              <a:rPr lang="en-US" sz="2500">
                <a:latin typeface="Calibri"/>
                <a:ea typeface="Calibri"/>
                <a:cs typeface="Calibri"/>
                <a:sym typeface="Calibri"/>
              </a:rPr>
              <a:t>ntação da feature de </a:t>
            </a:r>
            <a:r>
              <a:rPr b="1" lang="en-US" sz="2500">
                <a:latin typeface="Calibri"/>
                <a:ea typeface="Calibri"/>
                <a:cs typeface="Calibri"/>
                <a:sym typeface="Calibri"/>
              </a:rPr>
              <a:t>logs </a:t>
            </a:r>
            <a:r>
              <a:rPr lang="en-US" sz="2500">
                <a:latin typeface="Calibri"/>
                <a:ea typeface="Calibri"/>
                <a:cs typeface="Calibri"/>
                <a:sym typeface="Calibri"/>
              </a:rPr>
              <a:t>(em andamento)</a:t>
            </a:r>
            <a:endParaRPr sz="2500">
              <a:latin typeface="Calibri"/>
              <a:ea typeface="Calibri"/>
              <a:cs typeface="Calibri"/>
              <a:sym typeface="Calibri"/>
            </a:endParaRPr>
          </a:p>
          <a:p>
            <a:pPr indent="-387350" lvl="1" marL="914400" rtl="0" algn="l">
              <a:spcBef>
                <a:spcPts val="0"/>
              </a:spcBef>
              <a:spcAft>
                <a:spcPts val="0"/>
              </a:spcAft>
              <a:buSzPts val="2500"/>
              <a:buFont typeface="Calibri"/>
              <a:buChar char="○"/>
            </a:pPr>
            <a:r>
              <a:rPr lang="en-US" sz="2500" u="sng">
                <a:latin typeface="Calibri"/>
                <a:ea typeface="Calibri"/>
                <a:cs typeface="Calibri"/>
                <a:sym typeface="Calibri"/>
              </a:rPr>
              <a:t>Próxima prioridade</a:t>
            </a:r>
            <a:r>
              <a:rPr lang="en-US" sz="2500">
                <a:latin typeface="Calibri"/>
                <a:ea typeface="Calibri"/>
                <a:cs typeface="Calibri"/>
                <a:sym typeface="Calibri"/>
              </a:rPr>
              <a:t>: </a:t>
            </a:r>
            <a:r>
              <a:rPr i="1" lang="en-US" sz="2500">
                <a:latin typeface="Calibri"/>
                <a:ea typeface="Calibri"/>
                <a:cs typeface="Calibri"/>
                <a:sym typeface="Calibri"/>
              </a:rPr>
              <a:t>streaming</a:t>
            </a:r>
            <a:r>
              <a:rPr lang="en-US" sz="2500">
                <a:latin typeface="Calibri"/>
                <a:ea typeface="Calibri"/>
                <a:cs typeface="Calibri"/>
                <a:sym typeface="Calibri"/>
              </a:rPr>
              <a:t> no mirror</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g1e613408820_2_17"/>
          <p:cNvSpPr/>
          <p:nvPr/>
        </p:nvSpPr>
        <p:spPr>
          <a:xfrm>
            <a:off x="-6725" y="3150"/>
            <a:ext cx="12192000" cy="5571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b="1" lang="en-US" sz="2200">
                <a:solidFill>
                  <a:srgbClr val="990000"/>
                </a:solidFill>
              </a:rPr>
              <a:t>Próximos Passos </a:t>
            </a:r>
            <a:endParaRPr sz="1800">
              <a:solidFill>
                <a:srgbClr val="990000"/>
              </a:solidFill>
            </a:endParaRPr>
          </a:p>
        </p:txBody>
      </p:sp>
      <p:sp>
        <p:nvSpPr>
          <p:cNvPr id="998" name="Google Shape;998;g1e613408820_2_17"/>
          <p:cNvSpPr txBox="1"/>
          <p:nvPr/>
        </p:nvSpPr>
        <p:spPr>
          <a:xfrm>
            <a:off x="0" y="6550200"/>
            <a:ext cx="3583200" cy="307800"/>
          </a:xfrm>
          <a:prstGeom prst="rect">
            <a:avLst/>
          </a:prstGeom>
          <a:solidFill>
            <a:srgbClr val="990000"/>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ctr">
              <a:spcBef>
                <a:spcPts val="0"/>
              </a:spcBef>
              <a:spcAft>
                <a:spcPts val="0"/>
              </a:spcAft>
              <a:buNone/>
            </a:pPr>
            <a:r>
              <a:t/>
            </a:r>
            <a:endParaRPr sz="800">
              <a:solidFill>
                <a:srgbClr val="FFFFFF"/>
              </a:solidFill>
            </a:endParaRPr>
          </a:p>
        </p:txBody>
      </p:sp>
      <p:sp>
        <p:nvSpPr>
          <p:cNvPr id="999" name="Google Shape;999;g1e613408820_2_17"/>
          <p:cNvSpPr txBox="1"/>
          <p:nvPr/>
        </p:nvSpPr>
        <p:spPr>
          <a:xfrm>
            <a:off x="3583200" y="6550200"/>
            <a:ext cx="5101800" cy="307800"/>
          </a:xfrm>
          <a:prstGeom prst="rect">
            <a:avLst/>
          </a:prstGeom>
          <a:solidFill>
            <a:srgbClr val="D9D9D9"/>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00" name="Google Shape;1000;g1e613408820_2_17"/>
          <p:cNvSpPr txBox="1"/>
          <p:nvPr/>
        </p:nvSpPr>
        <p:spPr>
          <a:xfrm>
            <a:off x="8608800" y="6550200"/>
            <a:ext cx="3583200" cy="307800"/>
          </a:xfrm>
          <a:prstGeom prst="rect">
            <a:avLst/>
          </a:prstGeom>
          <a:solidFill>
            <a:srgbClr val="B7B7B7"/>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800">
              <a:solidFill>
                <a:srgbClr val="FFFFFF"/>
              </a:solidFill>
            </a:endParaRPr>
          </a:p>
        </p:txBody>
      </p:sp>
      <p:sp>
        <p:nvSpPr>
          <p:cNvPr id="1001" name="Google Shape;1001;g1e613408820_2_17"/>
          <p:cNvSpPr txBox="1"/>
          <p:nvPr/>
        </p:nvSpPr>
        <p:spPr>
          <a:xfrm>
            <a:off x="1317400" y="1401500"/>
            <a:ext cx="924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1002" name="Google Shape;1002;g1e613408820_2_17"/>
          <p:cNvSpPr txBox="1"/>
          <p:nvPr/>
        </p:nvSpPr>
        <p:spPr>
          <a:xfrm>
            <a:off x="1317400" y="1401500"/>
            <a:ext cx="9249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Orthanc: </a:t>
            </a:r>
            <a:r>
              <a:rPr lang="en-US" sz="2800">
                <a:latin typeface="Calibri"/>
                <a:ea typeface="Calibri"/>
                <a:cs typeface="Calibri"/>
                <a:sym typeface="Calibri"/>
              </a:rPr>
              <a:t>Análise</a:t>
            </a:r>
            <a:r>
              <a:rPr lang="en-US" sz="2800">
                <a:latin typeface="Calibri"/>
                <a:ea typeface="Calibri"/>
                <a:cs typeface="Calibri"/>
                <a:sym typeface="Calibri"/>
              </a:rPr>
              <a:t> de estratégia para remoção dos estudos entre gateway e PACS local</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Dcm4chee: Streaming do mirror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US" sz="2800">
                <a:latin typeface="Calibri"/>
                <a:ea typeface="Calibri"/>
                <a:cs typeface="Calibri"/>
                <a:sym typeface="Calibri"/>
              </a:rPr>
              <a:t>Extensão de prazo do  projeto</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Estimativa de esforço para os itens do backlog estendido</a:t>
            </a:r>
            <a:endParaRPr sz="2800">
              <a:latin typeface="Calibri"/>
              <a:ea typeface="Calibri"/>
              <a:cs typeface="Calibri"/>
              <a:sym typeface="Calibri"/>
            </a:endParaRPr>
          </a:p>
          <a:p>
            <a:pPr indent="-406400" lvl="1" marL="914400" rtl="0" algn="l">
              <a:spcBef>
                <a:spcPts val="0"/>
              </a:spcBef>
              <a:spcAft>
                <a:spcPts val="0"/>
              </a:spcAft>
              <a:buSzPts val="2800"/>
              <a:buFont typeface="Calibri"/>
              <a:buChar char="○"/>
            </a:pPr>
            <a:r>
              <a:rPr lang="en-US" sz="2800">
                <a:latin typeface="Calibri"/>
                <a:ea typeface="Calibri"/>
                <a:cs typeface="Calibri"/>
                <a:sym typeface="Calibri"/>
              </a:rPr>
              <a:t>Atualização do cronograma do projeto para a extensão</a:t>
            </a:r>
            <a:endParaRPr sz="2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2021-11-08T18:47:33Z</dcterms:created>
  <dc:creator>Manoel Lima</dc:creator>
</cp:coreProperties>
</file>